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981" r:id="rId2"/>
    <p:sldMasterId id="2147483993" r:id="rId3"/>
  </p:sldMasterIdLst>
  <p:notesMasterIdLst>
    <p:notesMasterId r:id="rId38"/>
  </p:notesMasterIdLst>
  <p:handoutMasterIdLst>
    <p:handoutMasterId r:id="rId39"/>
  </p:handoutMasterIdLst>
  <p:sldIdLst>
    <p:sldId id="869" r:id="rId4"/>
    <p:sldId id="871" r:id="rId5"/>
    <p:sldId id="259" r:id="rId6"/>
    <p:sldId id="260" r:id="rId7"/>
    <p:sldId id="262" r:id="rId8"/>
    <p:sldId id="885" r:id="rId9"/>
    <p:sldId id="963" r:id="rId10"/>
    <p:sldId id="891" r:id="rId11"/>
    <p:sldId id="269" r:id="rId12"/>
    <p:sldId id="270" r:id="rId13"/>
    <p:sldId id="857" r:id="rId14"/>
    <p:sldId id="858" r:id="rId15"/>
    <p:sldId id="955" r:id="rId16"/>
    <p:sldId id="985" r:id="rId17"/>
    <p:sldId id="972" r:id="rId18"/>
    <p:sldId id="860" r:id="rId19"/>
    <p:sldId id="983" r:id="rId20"/>
    <p:sldId id="989" r:id="rId21"/>
    <p:sldId id="904" r:id="rId22"/>
    <p:sldId id="984" r:id="rId23"/>
    <p:sldId id="976" r:id="rId24"/>
    <p:sldId id="977" r:id="rId25"/>
    <p:sldId id="968" r:id="rId26"/>
    <p:sldId id="978" r:id="rId27"/>
    <p:sldId id="867" r:id="rId28"/>
    <p:sldId id="868" r:id="rId29"/>
    <p:sldId id="971" r:id="rId30"/>
    <p:sldId id="986" r:id="rId31"/>
    <p:sldId id="987" r:id="rId32"/>
    <p:sldId id="988" r:id="rId33"/>
    <p:sldId id="966" r:id="rId34"/>
    <p:sldId id="873" r:id="rId35"/>
    <p:sldId id="865" r:id="rId36"/>
    <p:sldId id="982" r:id="rId37"/>
  </p:sldIdLst>
  <p:sldSz cx="9144000" cy="5143500" type="screen16x9"/>
  <p:notesSz cx="7077075" cy="9363075"/>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CCA59-897D-4890-A7BE-774F0C1D5E6B}" v="10" dt="2022-07-05T15:37:40.26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snapToObjects="1">
      <p:cViewPr varScale="1">
        <p:scale>
          <a:sx n="110" d="100"/>
          <a:sy n="110" d="100"/>
        </p:scale>
        <p:origin x="450" y="39"/>
      </p:cViewPr>
      <p:guideLst/>
    </p:cSldViewPr>
  </p:slideViewPr>
  <p:outlineViewPr>
    <p:cViewPr>
      <p:scale>
        <a:sx n="33" d="100"/>
        <a:sy n="33" d="100"/>
      </p:scale>
      <p:origin x="0" y="-3744"/>
    </p:cViewPr>
  </p:outlineViewPr>
  <p:notesTextViewPr>
    <p:cViewPr>
      <p:scale>
        <a:sx n="1" d="1"/>
        <a:sy n="1" d="1"/>
      </p:scale>
      <p:origin x="0" y="0"/>
    </p:cViewPr>
  </p:notesTextViewPr>
  <p:notesViewPr>
    <p:cSldViewPr snapToGrid="0" snapToObjects="1">
      <p:cViewPr>
        <p:scale>
          <a:sx n="100" d="100"/>
          <a:sy n="100" d="100"/>
        </p:scale>
        <p:origin x="17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AA2523-C065-4694-92D6-D00862FA7677}"/>
              </a:ext>
            </a:extLst>
          </p:cNvPr>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4509D5B-1E50-4378-84EB-4C909DF56F49}"/>
              </a:ext>
            </a:extLst>
          </p:cNvPr>
          <p:cNvSpPr>
            <a:spLocks noGrp="1"/>
          </p:cNvSpPr>
          <p:nvPr>
            <p:ph type="dt" sz="quarter" idx="1"/>
          </p:nvPr>
        </p:nvSpPr>
        <p:spPr>
          <a:xfrm>
            <a:off x="4008705" y="0"/>
            <a:ext cx="3066733" cy="468154"/>
          </a:xfrm>
          <a:prstGeom prst="rect">
            <a:avLst/>
          </a:prstGeom>
        </p:spPr>
        <p:txBody>
          <a:bodyPr vert="horz" wrap="square" lIns="93936" tIns="46968" rIns="93936" bIns="46968" numCol="1" anchor="t" anchorCtr="0" compatLnSpc="1">
            <a:prstTxWarp prst="textNoShape">
              <a:avLst/>
            </a:prstTxWarp>
          </a:bodyPr>
          <a:lstStyle>
            <a:lvl1pPr algn="r">
              <a:defRPr sz="1200"/>
            </a:lvl1pPr>
          </a:lstStyle>
          <a:p>
            <a:fld id="{891F9CEE-E527-4EF0-85A7-9B292EB7F477}" type="datetimeFigureOut">
              <a:rPr lang="en-US" altLang="en-US"/>
              <a:pPr/>
              <a:t>7/22/2022</a:t>
            </a:fld>
            <a:endParaRPr lang="en-US" altLang="en-US"/>
          </a:p>
        </p:txBody>
      </p:sp>
      <p:sp>
        <p:nvSpPr>
          <p:cNvPr id="4" name="Footer Placeholder 3">
            <a:extLst>
              <a:ext uri="{FF2B5EF4-FFF2-40B4-BE49-F238E27FC236}">
                <a16:creationId xmlns:a16="http://schemas.microsoft.com/office/drawing/2014/main" id="{A5D4D77F-1E32-415A-BB47-789EEC7CAACE}"/>
              </a:ext>
            </a:extLst>
          </p:cNvPr>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A1A93266-E788-4478-991F-FAFFABD384BA}"/>
              </a:ext>
            </a:extLst>
          </p:cNvPr>
          <p:cNvSpPr>
            <a:spLocks noGrp="1"/>
          </p:cNvSpPr>
          <p:nvPr>
            <p:ph type="sldNum" sz="quarter" idx="3"/>
          </p:nvPr>
        </p:nvSpPr>
        <p:spPr>
          <a:xfrm>
            <a:off x="4008705" y="8893296"/>
            <a:ext cx="3066733" cy="468154"/>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fld id="{797AE187-83DC-4625-B522-24B029E8292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9C77A9-49C8-4406-B595-EF3D9B6B5F77}"/>
              </a:ext>
            </a:extLst>
          </p:cNvPr>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921BF95-DC5E-4C39-86E3-70010406DCE2}"/>
              </a:ext>
            </a:extLst>
          </p:cNvPr>
          <p:cNvSpPr>
            <a:spLocks noGrp="1"/>
          </p:cNvSpPr>
          <p:nvPr>
            <p:ph type="dt" idx="1"/>
          </p:nvPr>
        </p:nvSpPr>
        <p:spPr>
          <a:xfrm>
            <a:off x="4008705" y="0"/>
            <a:ext cx="3066733" cy="468154"/>
          </a:xfrm>
          <a:prstGeom prst="rect">
            <a:avLst/>
          </a:prstGeom>
        </p:spPr>
        <p:txBody>
          <a:bodyPr vert="horz" wrap="square" lIns="93936" tIns="46968" rIns="93936" bIns="46968" numCol="1" anchor="t" anchorCtr="0" compatLnSpc="1">
            <a:prstTxWarp prst="textNoShape">
              <a:avLst/>
            </a:prstTxWarp>
          </a:bodyPr>
          <a:lstStyle>
            <a:lvl1pPr algn="r">
              <a:defRPr sz="1200"/>
            </a:lvl1pPr>
          </a:lstStyle>
          <a:p>
            <a:fld id="{E88C3F50-232E-4DAE-A4D4-61A0149F4F4E}" type="datetimeFigureOut">
              <a:rPr lang="en-US" altLang="en-US"/>
              <a:pPr/>
              <a:t>7/22/2022</a:t>
            </a:fld>
            <a:endParaRPr lang="en-US" altLang="en-US"/>
          </a:p>
        </p:txBody>
      </p:sp>
      <p:sp>
        <p:nvSpPr>
          <p:cNvPr id="4" name="Slide Image Placeholder 3">
            <a:extLst>
              <a:ext uri="{FF2B5EF4-FFF2-40B4-BE49-F238E27FC236}">
                <a16:creationId xmlns:a16="http://schemas.microsoft.com/office/drawing/2014/main" id="{A18676C6-7FF9-43BE-A35F-244429477855}"/>
              </a:ext>
            </a:extLst>
          </p:cNvPr>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a:extLst>
              <a:ext uri="{FF2B5EF4-FFF2-40B4-BE49-F238E27FC236}">
                <a16:creationId xmlns:a16="http://schemas.microsoft.com/office/drawing/2014/main" id="{8A716952-8FBD-449A-AE8A-40FEA4EDF1D3}"/>
              </a:ext>
            </a:extLst>
          </p:cNvPr>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5CCC1D8-EB15-4CCE-8D65-3C3141B8A171}"/>
              </a:ext>
            </a:extLst>
          </p:cNvPr>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562E922-C723-4D72-88FD-96784E39F4A8}"/>
              </a:ext>
            </a:extLst>
          </p:cNvPr>
          <p:cNvSpPr>
            <a:spLocks noGrp="1"/>
          </p:cNvSpPr>
          <p:nvPr>
            <p:ph type="sldNum" sz="quarter" idx="5"/>
          </p:nvPr>
        </p:nvSpPr>
        <p:spPr>
          <a:xfrm>
            <a:off x="4008705" y="8893296"/>
            <a:ext cx="3066733" cy="468154"/>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fld id="{42BF9B18-CA29-4E89-8F35-977888733A3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513" y="4213225"/>
            <a:ext cx="6266390" cy="4447619"/>
          </a:xfrm>
        </p:spPr>
        <p:txBody>
          <a:bodyPr/>
          <a:lstStyle/>
          <a:p>
            <a:pPr>
              <a:spcBef>
                <a:spcPts val="0"/>
              </a:spcBef>
            </a:pPr>
            <a:r>
              <a:rPr lang="en-US" sz="1000" b="0" i="0" dirty="0">
                <a:solidFill>
                  <a:srgbClr val="212121"/>
                </a:solidFill>
                <a:effectLst/>
                <a:latin typeface="Arial Narrow" panose="020B0606020202030204" pitchFamily="34" charset="0"/>
              </a:rPr>
              <a:t>Thank you for the opportunity to give Grand Rounds this AM</a:t>
            </a:r>
          </a:p>
          <a:p>
            <a:pPr>
              <a:spcBef>
                <a:spcPts val="0"/>
              </a:spcBef>
            </a:pPr>
            <a:endParaRPr lang="en-US" sz="1000" dirty="0">
              <a:latin typeface="Arial Narrow" panose="020B0606020202030204" pitchFamily="34" charset="0"/>
            </a:endParaRPr>
          </a:p>
          <a:p>
            <a:pPr>
              <a:spcBef>
                <a:spcPts val="0"/>
              </a:spcBef>
            </a:pPr>
            <a:r>
              <a:rPr lang="en-US" sz="1000" b="0" i="0" dirty="0">
                <a:solidFill>
                  <a:srgbClr val="212121"/>
                </a:solidFill>
                <a:effectLst/>
                <a:latin typeface="Arial Narrow" panose="020B0606020202030204" pitchFamily="34" charset="0"/>
              </a:rPr>
              <a:t>It seems </a:t>
            </a:r>
            <a:r>
              <a:rPr lang="en-US" sz="1000" b="1" i="0" u="sng" dirty="0">
                <a:solidFill>
                  <a:srgbClr val="212121"/>
                </a:solidFill>
                <a:effectLst/>
                <a:latin typeface="Arial Narrow" panose="020B0606020202030204" pitchFamily="34" charset="0"/>
              </a:rPr>
              <a:t>appropriate to begin by acknowledging </a:t>
            </a:r>
            <a:r>
              <a:rPr lang="en-US" sz="1000" b="0" i="0" dirty="0">
                <a:solidFill>
                  <a:srgbClr val="212121"/>
                </a:solidFill>
                <a:effectLst/>
                <a:latin typeface="Arial Narrow" panose="020B0606020202030204" pitchFamily="34" charset="0"/>
              </a:rPr>
              <a:t>the extraordinary times we live in</a:t>
            </a:r>
            <a:br>
              <a:rPr lang="en-US" sz="1000" dirty="0">
                <a:latin typeface="Arial Narrow" panose="020B0606020202030204" pitchFamily="34" charset="0"/>
              </a:rPr>
            </a:b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Like other so called “experiments of nature,” this horrible pandemic nevertheless </a:t>
            </a:r>
            <a:r>
              <a:rPr lang="en-US" sz="1000" b="1" i="0" u="sng" dirty="0">
                <a:solidFill>
                  <a:srgbClr val="212121"/>
                </a:solidFill>
                <a:effectLst/>
                <a:latin typeface="Arial Narrow" panose="020B0606020202030204" pitchFamily="34" charset="0"/>
              </a:rPr>
              <a:t>offers us important lessons to be learned</a:t>
            </a:r>
            <a:r>
              <a:rPr lang="en-US" sz="1000" b="0" i="0" dirty="0">
                <a:solidFill>
                  <a:srgbClr val="212121"/>
                </a:solidFill>
                <a:effectLst/>
                <a:latin typeface="Arial Narrow" panose="020B0606020202030204" pitchFamily="34" charset="0"/>
              </a:rPr>
              <a:t>, like:</a:t>
            </a: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-why maintaining a </a:t>
            </a:r>
            <a:r>
              <a:rPr lang="en-US" sz="1000" b="1" i="0" u="sng" dirty="0">
                <a:solidFill>
                  <a:srgbClr val="212121"/>
                </a:solidFill>
                <a:effectLst/>
                <a:latin typeface="Arial Narrow" panose="020B0606020202030204" pitchFamily="34" charset="0"/>
              </a:rPr>
              <a:t>strong PH infrastructure </a:t>
            </a:r>
            <a:r>
              <a:rPr lang="en-US" sz="1000" b="0" i="0" dirty="0">
                <a:solidFill>
                  <a:srgbClr val="212121"/>
                </a:solidFill>
                <a:effectLst/>
                <a:latin typeface="Arial Narrow" panose="020B0606020202030204" pitchFamily="34" charset="0"/>
              </a:rPr>
              <a:t>is so foundational</a:t>
            </a: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-why </a:t>
            </a:r>
            <a:r>
              <a:rPr lang="en-US" sz="1000" b="1" i="0" u="sng" dirty="0">
                <a:solidFill>
                  <a:srgbClr val="212121"/>
                </a:solidFill>
                <a:effectLst/>
                <a:latin typeface="Arial Narrow" panose="020B0606020202030204" pitchFamily="34" charset="0"/>
              </a:rPr>
              <a:t>inequities in access to care</a:t>
            </a:r>
            <a:r>
              <a:rPr lang="en-US" sz="1000" b="0" i="0" dirty="0">
                <a:solidFill>
                  <a:srgbClr val="212121"/>
                </a:solidFill>
                <a:effectLst/>
                <a:latin typeface="Arial Narrow" panose="020B0606020202030204" pitchFamily="34" charset="0"/>
              </a:rPr>
              <a:t> for a few is actually a threat to us all</a:t>
            </a: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-why some families brush off this virus like a common cold and </a:t>
            </a:r>
            <a:r>
              <a:rPr lang="en-US" sz="1000" b="1" i="0" u="sng" dirty="0">
                <a:solidFill>
                  <a:srgbClr val="212121"/>
                </a:solidFill>
                <a:effectLst/>
                <a:latin typeface="Arial Narrow" panose="020B0606020202030204" pitchFamily="34" charset="0"/>
              </a:rPr>
              <a:t>other families are simply decimated</a:t>
            </a: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-and that’s just to name a few</a:t>
            </a:r>
            <a:br>
              <a:rPr lang="en-US" sz="1000" dirty="0">
                <a:latin typeface="Arial Narrow" panose="020B0606020202030204" pitchFamily="34" charset="0"/>
              </a:rPr>
            </a:b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I think there are at least </a:t>
            </a:r>
            <a:r>
              <a:rPr lang="en-US" sz="1000" b="1" i="0" u="sng" dirty="0">
                <a:solidFill>
                  <a:srgbClr val="212121"/>
                </a:solidFill>
                <a:effectLst/>
                <a:latin typeface="Arial Narrow" panose="020B0606020202030204" pitchFamily="34" charset="0"/>
              </a:rPr>
              <a:t>2 other lessons from this pandemic that will help to frame my talk today</a:t>
            </a:r>
            <a:r>
              <a:rPr lang="en-US" sz="1000" b="0" i="0" dirty="0">
                <a:solidFill>
                  <a:srgbClr val="212121"/>
                </a:solidFill>
                <a:effectLst/>
                <a:latin typeface="Arial Narrow" panose="020B0606020202030204" pitchFamily="34" charset="0"/>
              </a:rPr>
              <a:t>:</a:t>
            </a:r>
            <a:br>
              <a:rPr lang="en-US" sz="1000" dirty="0">
                <a:latin typeface="Arial Narrow" panose="020B0606020202030204" pitchFamily="34" charset="0"/>
              </a:rPr>
            </a:b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1) no matter our best intentions and efforts, </a:t>
            </a:r>
            <a:r>
              <a:rPr lang="en-US" sz="1000" b="1" i="0" u="sng" dirty="0">
                <a:solidFill>
                  <a:srgbClr val="212121"/>
                </a:solidFill>
                <a:effectLst/>
                <a:latin typeface="Arial Narrow" panose="020B0606020202030204" pitchFamily="34" charset="0"/>
              </a:rPr>
              <a:t>there may be some childhood adversities that we simply cannot prevent</a:t>
            </a: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-so we need contingencies or back-up plans</a:t>
            </a:r>
          </a:p>
          <a:p>
            <a:pPr>
              <a:spcBef>
                <a:spcPts val="0"/>
              </a:spcBef>
            </a:pPr>
            <a:r>
              <a:rPr lang="en-US" sz="1000" dirty="0">
                <a:solidFill>
                  <a:srgbClr val="212121"/>
                </a:solidFill>
                <a:latin typeface="Arial Narrow" panose="020B0606020202030204" pitchFamily="34" charset="0"/>
              </a:rPr>
              <a:t>-</a:t>
            </a:r>
            <a:r>
              <a:rPr lang="en-US" sz="1000" b="0" i="0" dirty="0">
                <a:solidFill>
                  <a:srgbClr val="212121"/>
                </a:solidFill>
                <a:effectLst/>
                <a:latin typeface="Arial Narrow" panose="020B0606020202030204" pitchFamily="34" charset="0"/>
              </a:rPr>
              <a:t>or perhaps even </a:t>
            </a:r>
            <a:r>
              <a:rPr lang="en-US" sz="1000" b="1" i="0" u="sng" dirty="0">
                <a:solidFill>
                  <a:srgbClr val="212121"/>
                </a:solidFill>
                <a:effectLst/>
                <a:latin typeface="Arial Narrow" panose="020B0606020202030204" pitchFamily="34" charset="0"/>
              </a:rPr>
              <a:t>layered efforts to proactively build the skills that are needed to be resilient </a:t>
            </a:r>
            <a:r>
              <a:rPr lang="en-US" sz="1000" b="0" i="0" dirty="0">
                <a:solidFill>
                  <a:srgbClr val="212121"/>
                </a:solidFill>
                <a:effectLst/>
                <a:latin typeface="Arial Narrow" panose="020B0606020202030204" pitchFamily="34" charset="0"/>
              </a:rPr>
              <a:t>in the face of potential adversity</a:t>
            </a:r>
            <a:br>
              <a:rPr lang="en-US" sz="1000" dirty="0">
                <a:latin typeface="Arial Narrow" panose="020B0606020202030204" pitchFamily="34" charset="0"/>
              </a:rPr>
            </a:b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2) the fact that so many of us are willing to risk infection and perhaps even death in order to be with friends and family over the holidays or to watch the super bowl tells us </a:t>
            </a:r>
            <a:r>
              <a:rPr lang="en-US" sz="1000" b="1" i="0" u="sng" dirty="0">
                <a:solidFill>
                  <a:srgbClr val="212121"/>
                </a:solidFill>
                <a:effectLst/>
                <a:latin typeface="Arial Narrow" panose="020B0606020202030204" pitchFamily="34" charset="0"/>
              </a:rPr>
              <a:t>that we are fundamentally social creatures</a:t>
            </a: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-those of who have had the willpower to stay away from others are </a:t>
            </a:r>
            <a:r>
              <a:rPr lang="en-US" sz="1000" b="1" i="0" u="sng" dirty="0">
                <a:solidFill>
                  <a:srgbClr val="212121"/>
                </a:solidFill>
                <a:effectLst/>
                <a:latin typeface="Arial Narrow" panose="020B0606020202030204" pitchFamily="34" charset="0"/>
              </a:rPr>
              <a:t>depressed and grieving those loss of human connection</a:t>
            </a: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-so the question arises:</a:t>
            </a:r>
          </a:p>
          <a:p>
            <a:pPr>
              <a:spcBef>
                <a:spcPts val="0"/>
              </a:spcBef>
            </a:pPr>
            <a:r>
              <a:rPr lang="en-US" sz="1000" dirty="0">
                <a:solidFill>
                  <a:srgbClr val="212121"/>
                </a:solidFill>
                <a:latin typeface="Arial Narrow" panose="020B0606020202030204" pitchFamily="34" charset="0"/>
              </a:rPr>
              <a:t>       </a:t>
            </a:r>
            <a:r>
              <a:rPr lang="en-US" sz="1000" b="1" i="0" u="sng" dirty="0">
                <a:solidFill>
                  <a:srgbClr val="212121"/>
                </a:solidFill>
                <a:effectLst/>
                <a:latin typeface="Arial Narrow" panose="020B0606020202030204" pitchFamily="34" charset="0"/>
              </a:rPr>
              <a:t>why are safe, stable and nurturing relationships and our overall “relational health” so foundational to our well-being?</a:t>
            </a:r>
            <a:br>
              <a:rPr lang="en-US" sz="1000" dirty="0">
                <a:latin typeface="Arial Narrow" panose="020B0606020202030204" pitchFamily="34" charset="0"/>
              </a:rPr>
            </a:b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Fortunately some </a:t>
            </a:r>
            <a:r>
              <a:rPr lang="en-US" sz="1000" b="1" i="0" u="sng" dirty="0">
                <a:solidFill>
                  <a:srgbClr val="212121"/>
                </a:solidFill>
                <a:effectLst/>
                <a:latin typeface="Arial Narrow" panose="020B0606020202030204" pitchFamily="34" charset="0"/>
              </a:rPr>
              <a:t>dramatic advances in the basic sciences of development </a:t>
            </a:r>
            <a:r>
              <a:rPr lang="en-US" sz="1000" b="0" i="0" dirty="0">
                <a:solidFill>
                  <a:srgbClr val="212121"/>
                </a:solidFill>
                <a:effectLst/>
                <a:latin typeface="Arial Narrow" panose="020B0606020202030204" pitchFamily="34" charset="0"/>
              </a:rPr>
              <a:t>over the last 20 years have begun to offer insights that answer these questions</a:t>
            </a:r>
            <a:br>
              <a:rPr lang="en-US" sz="1000" dirty="0">
                <a:latin typeface="Arial Narrow" panose="020B0606020202030204" pitchFamily="34" charset="0"/>
              </a:rPr>
            </a:br>
            <a:br>
              <a:rPr lang="en-US" sz="1000" dirty="0">
                <a:latin typeface="Arial Narrow" panose="020B0606020202030204" pitchFamily="34" charset="0"/>
              </a:rPr>
            </a:br>
            <a:r>
              <a:rPr lang="en-US" sz="1000" b="0" i="0" dirty="0">
                <a:solidFill>
                  <a:srgbClr val="212121"/>
                </a:solidFill>
                <a:effectLst/>
                <a:latin typeface="Arial Narrow" panose="020B0606020202030204" pitchFamily="34" charset="0"/>
              </a:rPr>
              <a:t>So those advances in development and their </a:t>
            </a:r>
            <a:r>
              <a:rPr lang="en-US" sz="1000" b="1" i="0" u="sng" dirty="0">
                <a:solidFill>
                  <a:srgbClr val="212121"/>
                </a:solidFill>
                <a:effectLst/>
                <a:latin typeface="Arial Narrow" panose="020B0606020202030204" pitchFamily="34" charset="0"/>
              </a:rPr>
              <a:t>implications for both practice and policy </a:t>
            </a:r>
            <a:r>
              <a:rPr lang="en-US" sz="1000" b="0" i="0" dirty="0">
                <a:solidFill>
                  <a:srgbClr val="212121"/>
                </a:solidFill>
                <a:effectLst/>
                <a:latin typeface="Arial Narrow" panose="020B0606020202030204" pitchFamily="34" charset="0"/>
              </a:rPr>
              <a:t>are the focus of my talk today</a:t>
            </a:r>
            <a:endParaRPr lang="en-US" sz="1000"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42BF9B18-CA29-4E89-8F35-977888733A39}" type="slidenum">
              <a:rPr lang="en-US" altLang="en-US" smtClean="0"/>
              <a:pPr/>
              <a:t>1</a:t>
            </a:fld>
            <a:endParaRPr lang="en-US" altLang="en-US"/>
          </a:p>
        </p:txBody>
      </p:sp>
    </p:spTree>
    <p:extLst>
      <p:ext uri="{BB962C8B-B14F-4D97-AF65-F5344CB8AC3E}">
        <p14:creationId xmlns:p14="http://schemas.microsoft.com/office/powerpoint/2010/main" val="148192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1" y="4213384"/>
            <a:ext cx="6290733" cy="4223137"/>
          </a:xfrm>
        </p:spPr>
        <p:txBody>
          <a:bodyPr/>
          <a:lstStyle/>
          <a:p>
            <a:r>
              <a:rPr lang="en-US" dirty="0"/>
              <a:t>This suggests that adverse and positive childhood experiences are not opposite ends of one spectrum.</a:t>
            </a:r>
          </a:p>
          <a:p>
            <a:endParaRPr lang="en-US" dirty="0"/>
          </a:p>
          <a:p>
            <a:r>
              <a:rPr lang="en-US" dirty="0"/>
              <a:t>Adverse and positive experiences are two entirely distinct spectrums that interact to determine one’s wellness.</a:t>
            </a:r>
          </a:p>
          <a:p>
            <a:endParaRPr lang="en-US" dirty="0"/>
          </a:p>
          <a:p>
            <a:r>
              <a:rPr lang="en-US" dirty="0"/>
              <a:t>Never very good at math and graphs, but I hope the following slides begin to explain what I mean about “two distinct spectrums that interact to determine wellness.”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0207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39363" rtl="0" eaLnBrk="1" fontAlgn="base" latinLnBrk="0" hangingPunct="1">
              <a:lnSpc>
                <a:spcPct val="100000"/>
              </a:lnSpc>
              <a:spcBef>
                <a:spcPct val="0"/>
              </a:spcBef>
              <a:spcAft>
                <a:spcPct val="0"/>
              </a:spcAft>
              <a:buClrTx/>
              <a:buSzTx/>
              <a:buFontTx/>
              <a:buNone/>
              <a:tabLst/>
              <a:defRPr/>
            </a:pPr>
            <a:fld id="{12134C11-FF7D-40F6-B881-2456B5002CD0}" type="slidenum">
              <a:rPr kumimoji="0" lang="en-US" sz="1200" b="0" i="0"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rPr>
              <a:pPr marL="0" marR="0" lvl="0" indent="0" algn="r" defTabSz="93936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endParaRPr>
          </a:p>
        </p:txBody>
      </p:sp>
      <p:sp>
        <p:nvSpPr>
          <p:cNvPr id="6" name="Notes Placeholder 5">
            <a:extLst>
              <a:ext uri="{FF2B5EF4-FFF2-40B4-BE49-F238E27FC236}">
                <a16:creationId xmlns:a16="http://schemas.microsoft.com/office/drawing/2014/main" id="{7775D763-1BB0-409D-82F0-E2ABBD322F9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4070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39363" rtl="0" eaLnBrk="1" fontAlgn="base" latinLnBrk="0" hangingPunct="1">
              <a:lnSpc>
                <a:spcPct val="100000"/>
              </a:lnSpc>
              <a:spcBef>
                <a:spcPct val="0"/>
              </a:spcBef>
              <a:spcAft>
                <a:spcPct val="0"/>
              </a:spcAft>
              <a:buClrTx/>
              <a:buSzTx/>
              <a:buFontTx/>
              <a:buNone/>
              <a:tabLst/>
              <a:defRPr/>
            </a:pPr>
            <a:fld id="{12134C11-FF7D-40F6-B881-2456B5002CD0}" type="slidenum">
              <a:rPr kumimoji="0" lang="en-US" sz="1200" b="0" i="0"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rPr>
              <a:pPr marL="0" marR="0" lvl="0" indent="0" algn="r" defTabSz="93936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endParaRPr>
          </a:p>
        </p:txBody>
      </p:sp>
      <p:sp>
        <p:nvSpPr>
          <p:cNvPr id="6" name="Notes Placeholder 5">
            <a:extLst>
              <a:ext uri="{FF2B5EF4-FFF2-40B4-BE49-F238E27FC236}">
                <a16:creationId xmlns:a16="http://schemas.microsoft.com/office/drawing/2014/main" id="{DCD57C5D-672C-4C59-8609-2F61502B549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410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9" y="4223137"/>
            <a:ext cx="6243225" cy="4223137"/>
          </a:xfrm>
        </p:spPr>
        <p:txBody>
          <a:bodyPr/>
          <a:lstStyle/>
          <a:p>
            <a:r>
              <a:rPr lang="en-US" dirty="0"/>
              <a:t>On the adversity side, the black box contains toxic stress leading to epigenetic modifications, disruptions in brain connectivity, and behavioral allostasis.</a:t>
            </a:r>
          </a:p>
          <a:p>
            <a:endParaRPr lang="en-US" dirty="0"/>
          </a:p>
          <a:p>
            <a:r>
              <a:rPr lang="en-US" dirty="0"/>
              <a:t>On the positive side, the black box contains the SSNRs that promote social-emotional learning and the adoption of health adaptations to adversity when it occurs.</a:t>
            </a:r>
          </a:p>
          <a:p>
            <a:endParaRPr lang="en-US" dirty="0"/>
          </a:p>
          <a:p>
            <a:r>
              <a:rPr lang="en-US" b="1" i="1" u="sng" dirty="0"/>
              <a:t>So how do we go about promoting SSNRs?</a:t>
            </a:r>
          </a:p>
          <a:p>
            <a:r>
              <a:rPr lang="en-US" b="1" i="1" u="sng" dirty="0"/>
              <a:t>How do we increase the PCEs that happen because of SSNRs?</a:t>
            </a:r>
          </a:p>
          <a:p>
            <a:endParaRPr lang="en-US" dirty="0"/>
          </a:p>
          <a:p>
            <a:r>
              <a:rPr lang="en-US" b="0" i="0" dirty="0">
                <a:solidFill>
                  <a:srgbClr val="222222"/>
                </a:solidFill>
                <a:effectLst/>
                <a:latin typeface="Roboto"/>
              </a:rPr>
              <a:t>As Buckminster Fuller said: </a:t>
            </a:r>
          </a:p>
          <a:p>
            <a:r>
              <a:rPr lang="en-US" b="0" i="0" dirty="0">
                <a:solidFill>
                  <a:srgbClr val="222222"/>
                </a:solidFill>
                <a:effectLst/>
                <a:latin typeface="Roboto"/>
              </a:rPr>
              <a:t>“You never change things by fighting against the existing reality. </a:t>
            </a:r>
          </a:p>
          <a:p>
            <a:r>
              <a:rPr lang="en-US" b="0" i="0" dirty="0">
                <a:solidFill>
                  <a:srgbClr val="222222"/>
                </a:solidFill>
                <a:effectLst/>
                <a:latin typeface="Roboto"/>
              </a:rPr>
              <a:t>To change something, </a:t>
            </a:r>
            <a:r>
              <a:rPr lang="en-US" b="1" i="0" dirty="0">
                <a:solidFill>
                  <a:srgbClr val="222222"/>
                </a:solidFill>
                <a:effectLst/>
                <a:latin typeface="Roboto"/>
              </a:rPr>
              <a:t>build a new model that makes the old model obsolete</a:t>
            </a:r>
            <a:r>
              <a:rPr lang="en-US" b="0" i="0" dirty="0">
                <a:solidFill>
                  <a:srgbClr val="222222"/>
                </a:solidFill>
                <a:effectLst/>
                <a:latin typeface="Roboto"/>
              </a:rPr>
              <a:t>.”</a:t>
            </a:r>
          </a:p>
          <a:p>
            <a:endParaRPr lang="en-US" b="1" i="1" u="sng" dirty="0">
              <a:solidFill>
                <a:srgbClr val="222222"/>
              </a:solidFill>
              <a:latin typeface="Roboto"/>
            </a:endParaRPr>
          </a:p>
          <a:p>
            <a:r>
              <a:rPr lang="en-US" b="1" i="1" u="sng" dirty="0">
                <a:solidFill>
                  <a:srgbClr val="222222"/>
                </a:solidFill>
                <a:latin typeface="Roboto"/>
              </a:rPr>
              <a:t>We need a new model … that builds on toxic stress … but points the way forward</a:t>
            </a:r>
          </a:p>
          <a:p>
            <a:endParaRPr lang="en-US" dirty="0">
              <a:solidFill>
                <a:srgbClr val="222222"/>
              </a:solidFill>
              <a:latin typeface="Roboto"/>
            </a:endParaRPr>
          </a:p>
          <a:p>
            <a:r>
              <a:rPr lang="en-US" dirty="0">
                <a:solidFill>
                  <a:srgbClr val="222222"/>
                </a:solidFill>
                <a:latin typeface="Roboto"/>
              </a:rPr>
              <a:t>THAT NEW MODEL MUST BE GROUNDED IN </a:t>
            </a:r>
            <a:r>
              <a:rPr lang="en-US" b="1" dirty="0">
                <a:solidFill>
                  <a:srgbClr val="222222"/>
                </a:solidFill>
                <a:latin typeface="Roboto"/>
              </a:rPr>
              <a:t>RELATIONAL HEALTH </a:t>
            </a:r>
            <a:r>
              <a:rPr lang="en-US" dirty="0">
                <a:solidFill>
                  <a:srgbClr val="222222"/>
                </a:solidFill>
                <a:latin typeface="Roboto"/>
              </a:rPr>
              <a:t>AND THE SSNRs THAT BUFFER ADVERSITY AND BUILD RESILIENCE FOR THE FUTURE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955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0" y="4213384"/>
            <a:ext cx="6290732" cy="4244815"/>
          </a:xfrm>
        </p:spPr>
        <p:txBody>
          <a:bodyPr/>
          <a:lstStyle/>
          <a:p>
            <a:r>
              <a:rPr lang="en-US" sz="1100" dirty="0"/>
              <a:t>Good morning everyone, and welcome to this amazing summit on Early Relational Health!</a:t>
            </a:r>
          </a:p>
          <a:p>
            <a:r>
              <a:rPr lang="en-US" sz="1100" dirty="0"/>
              <a:t>I am so disappointed that I cannot be there in person - both to learn </a:t>
            </a:r>
            <a:r>
              <a:rPr lang="en-US" sz="1100" u="sng" dirty="0"/>
              <a:t>with</a:t>
            </a:r>
            <a:r>
              <a:rPr lang="en-US" sz="1100" dirty="0"/>
              <a:t> you - and to learn </a:t>
            </a:r>
            <a:r>
              <a:rPr lang="en-US" sz="1100" u="sng" dirty="0"/>
              <a:t>from </a:t>
            </a:r>
            <a:r>
              <a:rPr lang="en-US" sz="1100" dirty="0"/>
              <a:t>some of my dearest friends and colleagues!</a:t>
            </a:r>
          </a:p>
          <a:p>
            <a:r>
              <a:rPr lang="en-US" sz="1100" dirty="0"/>
              <a:t>But I am quite grateful for </a:t>
            </a:r>
            <a:r>
              <a:rPr lang="en-US" sz="1100" u="sng" dirty="0"/>
              <a:t>this</a:t>
            </a:r>
            <a:r>
              <a:rPr lang="en-US" sz="1100" dirty="0"/>
              <a:t> opportunity … to sort of set the stage for your collective adventure today, and to begin sharing a few frames or lenses that might be useful “starting points” for your discussion groups later this afternoon.</a:t>
            </a:r>
          </a:p>
          <a:p>
            <a:r>
              <a:rPr lang="en-US" sz="1100" dirty="0"/>
              <a:t>Being in NJ, I suspect that many of you are already aware that the RJWF has been working on “building a culture of health.” I apologize for adapting their mantra, but I would argue that </a:t>
            </a:r>
            <a:r>
              <a:rPr lang="en-US" sz="1100" u="sng" dirty="0"/>
              <a:t>today</a:t>
            </a:r>
            <a:r>
              <a:rPr lang="en-US" sz="1100" dirty="0"/>
              <a:t> is really about “building a culture of RELATIONAL health.” How do we </a:t>
            </a:r>
            <a:r>
              <a:rPr lang="en-US" sz="1100" u="sng" dirty="0"/>
              <a:t>collectively</a:t>
            </a:r>
            <a:r>
              <a:rPr lang="en-US" sz="1100" dirty="0"/>
              <a:t> go about doing that?</a:t>
            </a:r>
          </a:p>
          <a:p>
            <a:r>
              <a:rPr lang="en-US" sz="1050" dirty="0"/>
              <a:t>There’s a quote attributed to Buckminster Fuller that I love: “</a:t>
            </a:r>
            <a:r>
              <a:rPr lang="en-US" sz="1050" i="1" dirty="0"/>
              <a:t>You never change things by fighting the existing reality. To change something, build a new model that makes the old model obsolete</a:t>
            </a:r>
            <a:r>
              <a:rPr lang="en-US" sz="1050" dirty="0"/>
              <a:t>.” A culture of RH is building a new model because it is shifting </a:t>
            </a:r>
            <a:r>
              <a:rPr lang="en-US" sz="1050" u="sng" dirty="0"/>
              <a:t>from the prevailing deficits-based models</a:t>
            </a:r>
            <a:r>
              <a:rPr lang="en-US" sz="1050" dirty="0"/>
              <a:t> (what is wrong with you, your ACE score, or degree of TS), towards </a:t>
            </a:r>
            <a:r>
              <a:rPr lang="en-US" sz="1050" u="sng" dirty="0"/>
              <a:t>strength based models</a:t>
            </a:r>
            <a:r>
              <a:rPr lang="en-US" sz="1050" dirty="0"/>
              <a:t> (what is strong with you, your assets, your social supports). The revised AAP Policy statement on childhood toxic stress released in August of 2021 started this process, but we need to acknowledge that we are </a:t>
            </a:r>
            <a:r>
              <a:rPr lang="en-US" sz="1050" b="1" u="sng" dirty="0"/>
              <a:t>swimming against the current</a:t>
            </a:r>
            <a:r>
              <a:rPr lang="en-US" sz="1050" dirty="0"/>
              <a:t>. Medicine, psychiatry, psychology, child and family services, juvenile justice, they are generally </a:t>
            </a:r>
            <a:r>
              <a:rPr lang="en-US" sz="1050" b="1" u="sng" dirty="0"/>
              <a:t>not </a:t>
            </a:r>
            <a:r>
              <a:rPr lang="en-US" sz="1050" dirty="0"/>
              <a:t>strength-based models. By adopting a strengths-based frame you are likely to upset many others in your silo – be it healthcare, education, social services, JJ. </a:t>
            </a:r>
            <a:r>
              <a:rPr lang="en-US" sz="1050" u="sng" dirty="0"/>
              <a:t>Great quote from Moneyball</a:t>
            </a:r>
            <a:r>
              <a:rPr lang="en-US" sz="1050" dirty="0"/>
              <a:t>: </a:t>
            </a:r>
            <a:r>
              <a:rPr lang="en-US" sz="1050" b="1" u="sng" dirty="0"/>
              <a:t>the first one through   the wall always gets bloodied, always</a:t>
            </a:r>
            <a:r>
              <a:rPr lang="en-US" sz="1050" b="1" dirty="0"/>
              <a:t>!    </a:t>
            </a:r>
            <a:r>
              <a:rPr lang="en-US" sz="1050" dirty="0"/>
              <a:t>I apologize for the violent metaphor, and I am certainly </a:t>
            </a:r>
            <a:r>
              <a:rPr lang="en-US" sz="1050" b="1" u="sng" dirty="0"/>
              <a:t>NOT</a:t>
            </a:r>
            <a:r>
              <a:rPr lang="en-US" sz="1050" dirty="0"/>
              <a:t> encouraging anyone here to get bloodied! But we have to begin by acknowledging that much of our collective work </a:t>
            </a:r>
            <a:r>
              <a:rPr lang="en-US" sz="1050" b="1" u="sng" dirty="0"/>
              <a:t>is embedded within systems that are NOT strengths-based</a:t>
            </a:r>
            <a:r>
              <a:rPr lang="en-US" sz="1050" dirty="0"/>
              <a:t>, so the countercurrent we face is going to be strong.</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80068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0" y="4213384"/>
            <a:ext cx="6290732" cy="4223137"/>
          </a:xfrm>
        </p:spPr>
        <p:txBody>
          <a:bodyPr/>
          <a:lstStyle/>
          <a:p>
            <a:r>
              <a:rPr lang="en-US" dirty="0"/>
              <a:t>Will discuss epigenetics and neuroscience in a minute, but briefly want to address the concept of behavioral allostasis (define homeostasis, allostasis is an active process, some behaviors accomplish this, and they can become addicting – maladaptive ways of coping)</a:t>
            </a:r>
          </a:p>
          <a:p>
            <a:endParaRPr lang="en-US" dirty="0"/>
          </a:p>
          <a:p>
            <a:r>
              <a:rPr lang="en-US" dirty="0"/>
              <a:t>Important to note:</a:t>
            </a:r>
          </a:p>
          <a:p>
            <a:r>
              <a:rPr lang="en-US" dirty="0"/>
              <a:t>	Social emotional buffering and SSRNs are baked into the very definition of TS</a:t>
            </a:r>
          </a:p>
          <a:p>
            <a:r>
              <a:rPr lang="en-US" dirty="0"/>
              <a:t>  	</a:t>
            </a:r>
            <a:r>
              <a:rPr lang="en-US" b="1" i="1" u="sng" dirty="0"/>
              <a:t>If we want to prevent TS, we must promote SSNRs</a:t>
            </a:r>
          </a:p>
          <a:p>
            <a:endParaRPr lang="en-US" dirty="0"/>
          </a:p>
          <a:p>
            <a:r>
              <a:rPr lang="en-US" dirty="0"/>
              <a:t>Regardless of the precipitant - regardless of the type of adversity experienced - </a:t>
            </a:r>
            <a:r>
              <a:rPr lang="en-US" b="1" u="sng" dirty="0"/>
              <a:t>toxic stress RESPONSES have the potential to change who we are at the molecular, cellular and behavioral levels</a:t>
            </a:r>
          </a:p>
          <a:p>
            <a:endParaRPr lang="en-US" dirty="0"/>
          </a:p>
          <a:p>
            <a:r>
              <a:rPr lang="en-US" dirty="0"/>
              <a:t>CC#4 is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5798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adults to be crazy about that kid?</a:t>
            </a:r>
          </a:p>
          <a:p>
            <a:endParaRPr lang="en-US" dirty="0"/>
          </a:p>
          <a:p>
            <a:r>
              <a:rPr lang="en-US" b="1" i="1" u="sng" dirty="0"/>
              <a:t>Intrinsic drive that is always there – but we put up barriers and shove parents into survival mode when their most basic needs are not being met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23457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52192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adults to be crazy about that kid?</a:t>
            </a:r>
          </a:p>
          <a:p>
            <a:endParaRPr lang="en-US" dirty="0"/>
          </a:p>
          <a:p>
            <a:r>
              <a:rPr lang="en-US" b="1" i="1" u="sng" dirty="0"/>
              <a:t>Intrinsic drive that is always there – but we put up barriers and shove parents into survival mode when their most basic needs are not being met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0198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adults to be crazy about that kid?</a:t>
            </a:r>
          </a:p>
          <a:p>
            <a:endParaRPr lang="en-US" dirty="0"/>
          </a:p>
          <a:p>
            <a:r>
              <a:rPr lang="en-US" b="1" i="1" u="sng" dirty="0"/>
              <a:t>Intrinsic drive that is always there – but we put up barriers and shove parents into survival mode when their most basic needs are not being met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8039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Notes Placeholder 5">
            <a:extLst>
              <a:ext uri="{FF2B5EF4-FFF2-40B4-BE49-F238E27FC236}">
                <a16:creationId xmlns:a16="http://schemas.microsoft.com/office/drawing/2014/main" id="{E613CC2A-4DB6-4140-B9D0-5D4D6552BCE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36420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There are discrete skills that allow people to be more or less resilient, and many of them fall under this umbrella term … social-emotional learning</a:t>
            </a:r>
          </a:p>
          <a:p>
            <a:endParaRPr lang="en-US" dirty="0"/>
          </a:p>
          <a:p>
            <a:r>
              <a:rPr lang="en-US" dirty="0"/>
              <a:t>How do we teach healthy adaptations?</a:t>
            </a:r>
          </a:p>
          <a:p>
            <a:endParaRPr lang="en-US" dirty="0"/>
          </a:p>
          <a:p>
            <a:r>
              <a:rPr lang="en-US" dirty="0"/>
              <a:t>Begin by acknowledging that strong emotions demand a distraction …</a:t>
            </a:r>
          </a:p>
        </p:txBody>
      </p:sp>
      <p:sp>
        <p:nvSpPr>
          <p:cNvPr id="4" name="Slide Number Placeholder 3"/>
          <p:cNvSpPr>
            <a:spLocks noGrp="1"/>
          </p:cNvSpPr>
          <p:nvPr>
            <p:ph type="sldNum" sz="quarter" idx="5"/>
          </p:nvPr>
        </p:nvSpPr>
        <p:spPr/>
        <p:txBody>
          <a:bodyPr/>
          <a:lstStyle/>
          <a:p>
            <a:pPr marL="0" marR="0" lvl="0" indent="0" algn="r" defTabSz="469682"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69682"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6497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There are discrete skills that allow people to be more or less resilient, and many of them fall under this umbrella term … social-emotional learning</a:t>
            </a:r>
          </a:p>
          <a:p>
            <a:endParaRPr lang="en-US" dirty="0"/>
          </a:p>
          <a:p>
            <a:r>
              <a:rPr lang="en-US" dirty="0"/>
              <a:t>How do we teach healthy adaptations?</a:t>
            </a:r>
          </a:p>
          <a:p>
            <a:endParaRPr lang="en-US" dirty="0"/>
          </a:p>
          <a:p>
            <a:r>
              <a:rPr lang="en-US" dirty="0"/>
              <a:t>Begin by acknowledging that strong emotions demand a distraction …</a:t>
            </a:r>
          </a:p>
        </p:txBody>
      </p:sp>
      <p:sp>
        <p:nvSpPr>
          <p:cNvPr id="4" name="Slide Number Placeholder 3"/>
          <p:cNvSpPr>
            <a:spLocks noGrp="1"/>
          </p:cNvSpPr>
          <p:nvPr>
            <p:ph type="sldNum" sz="quarter" idx="5"/>
          </p:nvPr>
        </p:nvSpPr>
        <p:spPr/>
        <p:txBody>
          <a:bodyPr/>
          <a:lstStyle/>
          <a:p>
            <a:pPr marL="0" marR="0" lvl="0" indent="0" algn="r" defTabSz="469682"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69682"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19349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There are discrete skills that allow people to be more or less resilient, and many of them fall under this umbrella term … social-emotional learning</a:t>
            </a:r>
          </a:p>
          <a:p>
            <a:endParaRPr lang="en-US" dirty="0"/>
          </a:p>
          <a:p>
            <a:r>
              <a:rPr lang="en-US" dirty="0"/>
              <a:t>How do we teach healthy adaptations?</a:t>
            </a:r>
          </a:p>
          <a:p>
            <a:endParaRPr lang="en-US" dirty="0"/>
          </a:p>
          <a:p>
            <a:r>
              <a:rPr lang="en-US" dirty="0"/>
              <a:t>Begin by acknowledging that strong emotions demand a distraction …</a:t>
            </a:r>
          </a:p>
        </p:txBody>
      </p:sp>
      <p:sp>
        <p:nvSpPr>
          <p:cNvPr id="4" name="Slide Number Placeholder 3"/>
          <p:cNvSpPr>
            <a:spLocks noGrp="1"/>
          </p:cNvSpPr>
          <p:nvPr>
            <p:ph type="sldNum" sz="quarter" idx="5"/>
          </p:nvPr>
        </p:nvSpPr>
        <p:spPr/>
        <p:txBody>
          <a:bodyPr/>
          <a:lstStyle/>
          <a:p>
            <a:pPr marL="0" marR="0" lvl="0" indent="0" algn="r" defTabSz="469682"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69682"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84132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There are discrete skills that allow people to be more or less resilient, and many of them fall under this umbrella term … social-emotional learning</a:t>
            </a:r>
          </a:p>
          <a:p>
            <a:endParaRPr lang="en-US" dirty="0"/>
          </a:p>
          <a:p>
            <a:r>
              <a:rPr lang="en-US" dirty="0"/>
              <a:t>How do we teach healthy adaptations?</a:t>
            </a:r>
          </a:p>
          <a:p>
            <a:endParaRPr lang="en-US" dirty="0"/>
          </a:p>
          <a:p>
            <a:r>
              <a:rPr lang="en-US" dirty="0"/>
              <a:t>Begin by acknowledging that strong emotions demand a distraction …</a:t>
            </a:r>
          </a:p>
        </p:txBody>
      </p:sp>
      <p:sp>
        <p:nvSpPr>
          <p:cNvPr id="4" name="Slide Number Placeholder 3"/>
          <p:cNvSpPr>
            <a:spLocks noGrp="1"/>
          </p:cNvSpPr>
          <p:nvPr>
            <p:ph type="sldNum" sz="quarter" idx="5"/>
          </p:nvPr>
        </p:nvSpPr>
        <p:spPr/>
        <p:txBody>
          <a:bodyPr/>
          <a:lstStyle/>
          <a:p>
            <a:pPr marL="0" marR="0" lvl="0" indent="0" algn="r" defTabSz="469682"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69682"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8413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Distractions fall into three buckets</a:t>
            </a:r>
          </a:p>
          <a:p>
            <a:r>
              <a:rPr lang="en-US" dirty="0"/>
              <a:t>1) Unhealthy distractions</a:t>
            </a:r>
          </a:p>
          <a:p>
            <a:pPr marL="176131" indent="-176131">
              <a:buFontTx/>
              <a:buChar char="-"/>
            </a:pPr>
            <a:r>
              <a:rPr lang="en-US" dirty="0"/>
              <a:t>Not generalizable skills</a:t>
            </a:r>
          </a:p>
          <a:p>
            <a:pPr marL="176131" indent="-176131">
              <a:buFontTx/>
              <a:buChar char="-"/>
            </a:pPr>
            <a:r>
              <a:rPr lang="en-US" dirty="0"/>
              <a:t>Not healthy</a:t>
            </a:r>
          </a:p>
          <a:p>
            <a:pPr marL="176131" indent="-176131">
              <a:buFontTx/>
              <a:buChar char="-"/>
            </a:pPr>
            <a:r>
              <a:rPr lang="en-US" dirty="0"/>
              <a:t>Not adaptive over the long run (may be in the short term, addiction)</a:t>
            </a:r>
          </a:p>
          <a:p>
            <a:r>
              <a:rPr lang="en-US" dirty="0"/>
              <a:t>2) Wastes of time or Escapes</a:t>
            </a:r>
          </a:p>
          <a:p>
            <a:pPr marL="176131" indent="-176131">
              <a:buFontTx/>
              <a:buChar char="-"/>
            </a:pPr>
            <a:r>
              <a:rPr lang="en-US" dirty="0"/>
              <a:t>Not building generalizable skills</a:t>
            </a:r>
          </a:p>
          <a:p>
            <a:pPr marL="176131" indent="-176131">
              <a:buFontTx/>
              <a:buChar char="-"/>
            </a:pPr>
            <a:r>
              <a:rPr lang="en-US" dirty="0"/>
              <a:t>Neither healthy or unhealthy</a:t>
            </a:r>
          </a:p>
          <a:p>
            <a:pPr marL="176131" indent="-176131">
              <a:buFontTx/>
              <a:buChar char="-"/>
            </a:pPr>
            <a:r>
              <a:rPr lang="en-US" dirty="0"/>
              <a:t>Cut into opportunities to build health distractions</a:t>
            </a:r>
          </a:p>
          <a:p>
            <a:r>
              <a:rPr lang="en-US" dirty="0"/>
              <a:t>3) Healthy distractions</a:t>
            </a:r>
          </a:p>
          <a:p>
            <a:pPr marL="176131" indent="-176131">
              <a:buFontTx/>
              <a:buChar char="-"/>
            </a:pPr>
            <a:r>
              <a:rPr lang="en-US" dirty="0"/>
              <a:t>Generalizable skills</a:t>
            </a:r>
          </a:p>
          <a:p>
            <a:pPr marL="176131" indent="-176131">
              <a:buFontTx/>
              <a:buChar char="-"/>
            </a:pPr>
            <a:r>
              <a:rPr lang="en-US" dirty="0"/>
              <a:t>Healthy adaptations in the here and now … and in the future!!!!!</a:t>
            </a:r>
          </a:p>
          <a:p>
            <a:pPr marL="176131" indent="-176131">
              <a:buFontTx/>
              <a:buChar char="-"/>
            </a:pPr>
            <a:r>
              <a:rPr lang="en-US" dirty="0"/>
              <a:t>Passions – joy is the antidote to strong emotions!!!</a:t>
            </a:r>
          </a:p>
          <a:p>
            <a:r>
              <a:rPr lang="en-US" dirty="0"/>
              <a:t>TRANSFORM THAT EMOTIONAL ENERGY INTO SOMETHING CONSTRUCTIVE!!!!   IT IS ALL ABOUT PASSIONS!!!!  </a:t>
            </a:r>
          </a:p>
          <a:p>
            <a:r>
              <a:rPr lang="en-US" dirty="0"/>
              <a:t>BUIDING ON THEIR STRENGTHS!!!!  STRENGTHS BASED APPROACH!!!!</a:t>
            </a:r>
          </a:p>
          <a:p>
            <a:r>
              <a:rPr lang="en-US" dirty="0"/>
              <a:t>   </a:t>
            </a:r>
            <a:r>
              <a:rPr lang="en-US" b="1" u="sng" dirty="0"/>
              <a:t>HOW ARE THESE SKILLS LEARNED -&gt; THROUGH SSNRs!!!!!!!!!!!!!!!!!!</a:t>
            </a:r>
          </a:p>
        </p:txBody>
      </p:sp>
      <p:sp>
        <p:nvSpPr>
          <p:cNvPr id="4" name="Slide Number Placeholder 3"/>
          <p:cNvSpPr>
            <a:spLocks noGrp="1"/>
          </p:cNvSpPr>
          <p:nvPr>
            <p:ph type="sldNum" sz="quarter" idx="5"/>
          </p:nvPr>
        </p:nvSpPr>
        <p:spPr/>
        <p:txBody>
          <a:bodyPr/>
          <a:lstStyle/>
          <a:p>
            <a:pPr marL="0" marR="0" lvl="0" indent="0" algn="r" defTabSz="469682"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69682"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8473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0" y="4213384"/>
            <a:ext cx="6290732" cy="4223137"/>
          </a:xfrm>
        </p:spPr>
        <p:txBody>
          <a:bodyPr/>
          <a:lstStyle/>
          <a:p>
            <a:r>
              <a:rPr lang="en-US" dirty="0"/>
              <a:t>Will discuss epigenetics and neuroscience in a minute, but briefly want to address the concept of behavioral allostasis (define homeostasis, allostasis is an active process, some behaviors accomplish this, and they can become addicting – maladaptive ways of coping)</a:t>
            </a:r>
          </a:p>
          <a:p>
            <a:endParaRPr lang="en-US" dirty="0"/>
          </a:p>
          <a:p>
            <a:r>
              <a:rPr lang="en-US" dirty="0"/>
              <a:t>Important to note:</a:t>
            </a:r>
          </a:p>
          <a:p>
            <a:r>
              <a:rPr lang="en-US" dirty="0"/>
              <a:t>	Social emotional buffering and SSRNs are baked into the very definition of TS</a:t>
            </a:r>
          </a:p>
          <a:p>
            <a:r>
              <a:rPr lang="en-US" dirty="0"/>
              <a:t>  	</a:t>
            </a:r>
            <a:r>
              <a:rPr lang="en-US" b="1" i="1" u="sng" dirty="0"/>
              <a:t>If we want to prevent TS, we must promote SSNRs</a:t>
            </a:r>
          </a:p>
          <a:p>
            <a:endParaRPr lang="en-US" dirty="0"/>
          </a:p>
          <a:p>
            <a:r>
              <a:rPr lang="en-US" dirty="0"/>
              <a:t>Regardless of the precipitant - regardless of the type of adversity experienced - </a:t>
            </a:r>
            <a:r>
              <a:rPr lang="en-US" b="1" u="sng" dirty="0"/>
              <a:t>toxic stress RESPONSES have the potential to change who we are at the molecular, cellular and behavioral levels</a:t>
            </a:r>
          </a:p>
          <a:p>
            <a:endParaRPr lang="en-US" dirty="0"/>
          </a:p>
          <a:p>
            <a:r>
              <a:rPr lang="en-US" dirty="0"/>
              <a:t>CC#4 is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60845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adults to be crazy about that kid?</a:t>
            </a:r>
          </a:p>
          <a:p>
            <a:endParaRPr lang="en-US" dirty="0"/>
          </a:p>
          <a:p>
            <a:r>
              <a:rPr lang="en-US" b="1" i="1" u="sng" dirty="0"/>
              <a:t>Intrinsic drive that is always there – but we put up barriers and shove parents into survival mode when their most basic needs are not being met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96681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Translating what we know into what we do is never easy</a:t>
            </a:r>
          </a:p>
          <a:p>
            <a:endParaRPr lang="en-US" dirty="0"/>
          </a:p>
          <a:p>
            <a:r>
              <a:rPr lang="en-US" dirty="0"/>
              <a:t>But it frequently demands a new perspective and new set of priorities</a:t>
            </a:r>
          </a:p>
          <a:p>
            <a:endParaRPr lang="en-US" dirty="0"/>
          </a:p>
          <a:p>
            <a:r>
              <a:rPr lang="en-US" dirty="0"/>
              <a:t>But that does not make translation easy</a:t>
            </a:r>
          </a:p>
          <a:p>
            <a:endParaRPr lang="en-US" dirty="0"/>
          </a:p>
          <a:p>
            <a:r>
              <a:rPr lang="en-US" dirty="0"/>
              <a:t>So when the going gets tough, we need to remember the words of Frederick Douglass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04776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FD9C176A-FFF4-4039-B61E-741ECD7621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41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DISCLOSURE HERE</a:t>
            </a:r>
          </a:p>
          <a:p>
            <a:r>
              <a:rPr lang="en-US" dirty="0"/>
              <a:t>In the past, some listeners have compared listen to my talks … with taking a drink from a firehose – and I don’t think they meant that as a compliment</a:t>
            </a:r>
          </a:p>
          <a:p>
            <a:endParaRPr lang="en-US" dirty="0"/>
          </a:p>
          <a:p>
            <a:r>
              <a:rPr lang="en-US" dirty="0"/>
              <a:t>I’m going to attempt to cover a lot of material in a short amount of time</a:t>
            </a:r>
          </a:p>
          <a:p>
            <a:endParaRPr lang="en-US" dirty="0"/>
          </a:p>
          <a:p>
            <a:r>
              <a:rPr lang="en-US" dirty="0"/>
              <a:t>So I’ve found it useful to map out in advance just where we are going</a:t>
            </a:r>
          </a:p>
          <a:p>
            <a:endParaRPr lang="en-US" dirty="0"/>
          </a:p>
          <a:p>
            <a:r>
              <a:rPr lang="en-US" dirty="0"/>
              <a:t>So I’ve channeled my inner David Letterman, and came up with a “top ten list of critical concepts” that we will cover today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2747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0" y="4232890"/>
            <a:ext cx="6290732" cy="4213384"/>
          </a:xfrm>
        </p:spPr>
        <p:txBody>
          <a:bodyPr/>
          <a:lstStyle/>
          <a:p>
            <a:r>
              <a:rPr lang="en-US" dirty="0"/>
              <a:t>Childhood Experiences -&gt; proverbial “Big black box” -&gt; adult outcomes</a:t>
            </a:r>
          </a:p>
          <a:p>
            <a:r>
              <a:rPr lang="en-US" dirty="0"/>
              <a:t>Adversity – seminal ACE study or violence; adversity can also be chronic (poverty/racism)</a:t>
            </a:r>
          </a:p>
          <a:p>
            <a:r>
              <a:rPr lang="en-US" dirty="0"/>
              <a:t>Those are all associated with poor health, academic struggles and poverty as an adult</a:t>
            </a:r>
          </a:p>
          <a:p>
            <a:r>
              <a:rPr lang="en-US" dirty="0"/>
              <a:t>But that is only half the equation, because positive childhood experiences like:</a:t>
            </a:r>
          </a:p>
          <a:p>
            <a:pPr marL="176131" indent="-176131">
              <a:buFontTx/>
              <a:buChar char="-"/>
            </a:pPr>
            <a:r>
              <a:rPr lang="en-US" dirty="0"/>
              <a:t>Attuned adults / developmentally appropriate play / and programs like ROR and VIP</a:t>
            </a:r>
          </a:p>
          <a:p>
            <a:pPr marL="176131" indent="-176131">
              <a:buFontTx/>
              <a:buChar char="-"/>
            </a:pPr>
            <a:r>
              <a:rPr lang="en-US" dirty="0"/>
              <a:t>They are associated w/ healthier lifestyles, academic success and economic stability</a:t>
            </a:r>
          </a:p>
          <a:p>
            <a:r>
              <a:rPr lang="en-US" dirty="0"/>
              <a:t>So the trillion dollar question is, “what’s going on in this black box”</a:t>
            </a:r>
          </a:p>
          <a:p>
            <a:r>
              <a:rPr lang="en-US" dirty="0"/>
              <a:t>How are these early experiences becoming embedded an influencing outcomes later?</a:t>
            </a:r>
          </a:p>
          <a:p>
            <a:r>
              <a:rPr lang="en-US" dirty="0"/>
              <a:t>THESE ARE JUST ASSOCIATIONS!!!!!!!!!!!!</a:t>
            </a:r>
          </a:p>
          <a:p>
            <a:pPr marL="176131" indent="-176131">
              <a:buFontTx/>
              <a:buChar char="-"/>
            </a:pPr>
            <a:r>
              <a:rPr lang="en-US" dirty="0"/>
              <a:t>Some kids have every material advantage, yet still fare poorly</a:t>
            </a:r>
          </a:p>
          <a:p>
            <a:pPr marL="176131" indent="-176131">
              <a:buFontTx/>
              <a:buChar char="-"/>
            </a:pPr>
            <a:r>
              <a:rPr lang="en-US" dirty="0"/>
              <a:t>Some kids overcome tremendous adversity and fare well</a:t>
            </a:r>
          </a:p>
          <a:p>
            <a:r>
              <a:rPr lang="en-US" dirty="0"/>
              <a:t>IF WE KNEW MORE ABOUT THE BIOLOGY AND HOW THESE EXPERIENCES, BOTH POSITIVE AND ADVERSE, INFLUENCE OUTCOMES, …</a:t>
            </a:r>
          </a:p>
          <a:p>
            <a:r>
              <a:rPr lang="en-US" dirty="0"/>
              <a:t>… WE WOULD  BE IN A MUCH BETTER PLACE TO NOT ONLY</a:t>
            </a:r>
            <a:r>
              <a:rPr lang="en-US" u="sng" dirty="0"/>
              <a:t> MINIMIZE POOR OUTCOMES</a:t>
            </a:r>
            <a:r>
              <a:rPr lang="en-US" dirty="0"/>
              <a:t> BUT TO </a:t>
            </a:r>
            <a:r>
              <a:rPr lang="en-US" u="sng" dirty="0"/>
              <a:t>OPTIMIZE POSITIVE OUTCOMES</a:t>
            </a:r>
            <a:r>
              <a:rPr lang="en-US" dirty="0"/>
              <a:t>.</a:t>
            </a:r>
          </a:p>
          <a:p>
            <a:endParaRPr lang="en-US" dirty="0"/>
          </a:p>
          <a:p>
            <a:r>
              <a:rPr lang="en-US" dirty="0"/>
              <a:t>CC#2 is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8001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 Shonkoff and his colleagues at the National Scientific Council on the Developing Child have proposed a taxonomy of stress responses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8347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0" y="4213384"/>
            <a:ext cx="6290732" cy="4223137"/>
          </a:xfrm>
        </p:spPr>
        <p:txBody>
          <a:bodyPr/>
          <a:lstStyle/>
          <a:p>
            <a:r>
              <a:rPr lang="en-US" dirty="0"/>
              <a:t>Will discuss epigenetics and neuroscience in a minute, but briefly want to address the concept of behavioral allostasis (define homeostasis, allostasis is an active process, some behaviors accomplish this, and they can become addicting – maladaptive ways of coping)</a:t>
            </a:r>
          </a:p>
          <a:p>
            <a:endParaRPr lang="en-US" dirty="0"/>
          </a:p>
          <a:p>
            <a:r>
              <a:rPr lang="en-US" dirty="0"/>
              <a:t>Important to note:</a:t>
            </a:r>
          </a:p>
          <a:p>
            <a:r>
              <a:rPr lang="en-US" dirty="0"/>
              <a:t>	Social emotional buffering and SSRNs are baked into the very definition of TS</a:t>
            </a:r>
          </a:p>
          <a:p>
            <a:r>
              <a:rPr lang="en-US" dirty="0"/>
              <a:t>  	</a:t>
            </a:r>
            <a:r>
              <a:rPr lang="en-US" b="1" i="1" u="sng" dirty="0"/>
              <a:t>If we want to prevent TS, we must promote SSNRs</a:t>
            </a:r>
          </a:p>
          <a:p>
            <a:endParaRPr lang="en-US" dirty="0"/>
          </a:p>
          <a:p>
            <a:r>
              <a:rPr lang="en-US" dirty="0"/>
              <a:t>Regardless of the precipitant - regardless of the type of adversity experienced - </a:t>
            </a:r>
            <a:r>
              <a:rPr lang="en-US" b="1" u="sng" dirty="0"/>
              <a:t>toxic stress RESPONSES have the potential to change who we are at the molecular, cellular and behavioral levels</a:t>
            </a:r>
          </a:p>
          <a:p>
            <a:endParaRPr lang="en-US" dirty="0"/>
          </a:p>
          <a:p>
            <a:r>
              <a:rPr lang="en-US" dirty="0"/>
              <a:t>CC#4 is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6899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Notes Placeholder 5">
            <a:extLst>
              <a:ext uri="{FF2B5EF4-FFF2-40B4-BE49-F238E27FC236}">
                <a16:creationId xmlns:a16="http://schemas.microsoft.com/office/drawing/2014/main" id="{86A13CE8-E544-4589-BA5A-4E5E8623698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517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Notes Placeholder 5">
            <a:extLst>
              <a:ext uri="{FF2B5EF4-FFF2-40B4-BE49-F238E27FC236}">
                <a16:creationId xmlns:a16="http://schemas.microsoft.com/office/drawing/2014/main" id="{86A13CE8-E544-4589-BA5A-4E5E8623698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9082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0" y="4213384"/>
            <a:ext cx="6290732" cy="4213384"/>
          </a:xfrm>
        </p:spPr>
        <p:txBody>
          <a:bodyPr/>
          <a:lstStyle/>
          <a:p>
            <a:r>
              <a:rPr lang="en-US" dirty="0"/>
              <a:t>CFI – rough measure of executive function … and a very high bar!!</a:t>
            </a:r>
          </a:p>
          <a:p>
            <a:r>
              <a:rPr lang="en-US" dirty="0"/>
              <a:t>FRCI – are the parents nurturing; are they not entirely in survival mode and at least occasionally in relational mode?</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2BF9B18-CA29-4E89-8F35-977888733A3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1189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00104" y="1050814"/>
            <a:ext cx="7313387" cy="904682"/>
          </a:xfrm>
          <a:prstGeom prst="rect">
            <a:avLst/>
          </a:prstGeom>
        </p:spPr>
        <p:txBody>
          <a:bodyPr>
            <a:normAutofit/>
          </a:bodyPr>
          <a:lstStyle>
            <a:lvl1pPr>
              <a:defRPr sz="2800"/>
            </a:lvl1pPr>
          </a:lstStyle>
          <a:p>
            <a:r>
              <a:rPr lang="en-US"/>
              <a:t>Click to edit Master title style</a:t>
            </a:r>
            <a:endParaRPr lang="en-US" dirty="0"/>
          </a:p>
        </p:txBody>
      </p:sp>
      <p:sp>
        <p:nvSpPr>
          <p:cNvPr id="12" name="Text Placeholder 11"/>
          <p:cNvSpPr>
            <a:spLocks noGrp="1"/>
          </p:cNvSpPr>
          <p:nvPr>
            <p:ph type="body" sz="quarter" idx="11"/>
          </p:nvPr>
        </p:nvSpPr>
        <p:spPr>
          <a:xfrm>
            <a:off x="800100" y="2015367"/>
            <a:ext cx="7313386" cy="685800"/>
          </a:xfrm>
          <a:prstGeom prst="rect">
            <a:avLst/>
          </a:prstGeom>
        </p:spPr>
        <p:txBody>
          <a:bodyPr>
            <a:norm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223672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D814-E63A-464A-BDB0-A300A8CAF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9297EB-ABB4-4EDB-9AC8-B18B0CAF1BB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D8488-F85B-43B5-A412-7F6D826019F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4166B-D85F-46CB-8059-3E883539FCFC}"/>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6" name="Footer Placeholder 5">
            <a:extLst>
              <a:ext uri="{FF2B5EF4-FFF2-40B4-BE49-F238E27FC236}">
                <a16:creationId xmlns:a16="http://schemas.microsoft.com/office/drawing/2014/main" id="{1275286E-5FD2-45ED-A05E-8E83CF015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22E87-4A81-4F01-9DB1-8C8E3971F3EE}"/>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170651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BE0B-F1FA-44B6-A0B6-00BD2CD3133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36AD9-76C6-4DB2-BADC-AA4E3CBA1A2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89C8C-7CCA-44AC-895E-B5002EAF11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2884B-F1FB-4EDA-925B-5D634FB073D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EBC290-F47E-4BAE-B207-8FCCDAE1F4A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76652E-7A3B-475A-AF77-22CF03FB30BB}"/>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8" name="Footer Placeholder 7">
            <a:extLst>
              <a:ext uri="{FF2B5EF4-FFF2-40B4-BE49-F238E27FC236}">
                <a16:creationId xmlns:a16="http://schemas.microsoft.com/office/drawing/2014/main" id="{CFCA8CE8-1B16-47CF-BA6D-F7C2F8CC25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DF4A95-21B1-4868-AB35-12AB63411127}"/>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399906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D7F0-5B25-488F-8704-F6D6423D0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032D05-D102-4F4E-A16B-04CA85E29D29}"/>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4" name="Footer Placeholder 3">
            <a:extLst>
              <a:ext uri="{FF2B5EF4-FFF2-40B4-BE49-F238E27FC236}">
                <a16:creationId xmlns:a16="http://schemas.microsoft.com/office/drawing/2014/main" id="{814B8A16-8BBF-4DAE-891E-980A8AD872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91262-F4A3-4DC4-A9C1-C35A6B32AB06}"/>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387961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1056C-A0EF-43C6-9B00-22E31F83089D}"/>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3" name="Footer Placeholder 2">
            <a:extLst>
              <a:ext uri="{FF2B5EF4-FFF2-40B4-BE49-F238E27FC236}">
                <a16:creationId xmlns:a16="http://schemas.microsoft.com/office/drawing/2014/main" id="{D0F95B6B-0B2A-451F-9842-F7528D3B8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D83CAA-20FB-4D16-8AAF-D2C688AF9DCF}"/>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102642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D4CC-A6C7-4AB3-BA6C-6CF0031C16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016634-37E1-4A5C-AD7C-32972453CCC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4E6B1-6C17-436C-88F4-EC6EA03844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0F49974-468B-4F25-91D7-F89461BBD692}"/>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6" name="Footer Placeholder 5">
            <a:extLst>
              <a:ext uri="{FF2B5EF4-FFF2-40B4-BE49-F238E27FC236}">
                <a16:creationId xmlns:a16="http://schemas.microsoft.com/office/drawing/2014/main" id="{ECE3234C-1887-4ECF-8A9C-645BEA61A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3E777-C1AE-40FC-8CE2-7699F9B250E2}"/>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2057622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8580-7CF8-457C-AF2E-1A98A06FA62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8ADE3F5-45F3-468D-BF84-09F5DD98E01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E35AE4D-F8AA-463D-9242-FA4EE8FBDDE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367261D-FB07-4C1E-91DE-2028DD2BD935}"/>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6" name="Footer Placeholder 5">
            <a:extLst>
              <a:ext uri="{FF2B5EF4-FFF2-40B4-BE49-F238E27FC236}">
                <a16:creationId xmlns:a16="http://schemas.microsoft.com/office/drawing/2014/main" id="{4EDAA2BF-DCDA-4E45-AD55-27E5460E1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3DA1B-D72F-4446-A5B7-A3F55AEAE50A}"/>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1297515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EFFA-9DC4-45EF-B4A4-8413BB5A20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87944F-1D09-485E-8813-20CE85B2D8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0AD14-F663-4DEA-A8C7-981A43AA353C}"/>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5" name="Footer Placeholder 4">
            <a:extLst>
              <a:ext uri="{FF2B5EF4-FFF2-40B4-BE49-F238E27FC236}">
                <a16:creationId xmlns:a16="http://schemas.microsoft.com/office/drawing/2014/main" id="{4A92E9B7-7E74-4858-BD07-64818B396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1076B-8C14-4FC7-BA56-90F83DA7610B}"/>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3923107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DE7FD-10AD-4AF2-A49F-D484152DEBC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0CF8F2-B22F-4C8B-8BF6-1A9A2F11235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2F494-413F-40E6-9C03-06003F71AC37}"/>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5" name="Footer Placeholder 4">
            <a:extLst>
              <a:ext uri="{FF2B5EF4-FFF2-40B4-BE49-F238E27FC236}">
                <a16:creationId xmlns:a16="http://schemas.microsoft.com/office/drawing/2014/main" id="{83824974-E924-4FEE-B0ED-C73E8B087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8FB44-4725-4458-B250-EF2922B5755D}"/>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1762980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230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83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ullet Slide with Ba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89AD41F-139E-4D27-BB1C-B13AFAD826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0525"/>
            <a:ext cx="91535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A6283D06-F519-4B4E-A2A9-03969FD099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16463"/>
            <a:ext cx="91535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DF5ED259-3EDE-46DF-92A4-8E06C4575D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4937125"/>
            <a:ext cx="59213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UH_New Rainbow Babies &amp; Children_CMYK.eps">
            <a:extLst>
              <a:ext uri="{FF2B5EF4-FFF2-40B4-BE49-F238E27FC236}">
                <a16:creationId xmlns:a16="http://schemas.microsoft.com/office/drawing/2014/main" id="{C15B2F24-FC78-462B-A64A-DA413C9C8C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805363"/>
            <a:ext cx="1525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85788"/>
            <a:ext cx="8229600" cy="477441"/>
          </a:xfrm>
          <a:prstGeom prst="rect">
            <a:avLst/>
          </a:prstGeom>
        </p:spPr>
        <p:txBody>
          <a:bodyPr>
            <a:normAutofit/>
          </a:bodyPr>
          <a:lstStyle>
            <a:lvl1pPr algn="l">
              <a:defRPr sz="2800" b="1">
                <a:latin typeface="+mj-lt"/>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marL="457200" indent="-457200">
              <a:buFont typeface="Arial"/>
              <a:buChar char="•"/>
              <a:defRPr sz="2000"/>
            </a:lvl1pPr>
            <a:lvl2pPr>
              <a:defRPr sz="2000"/>
            </a:lvl2pPr>
            <a:lvl3pPr>
              <a:defRPr sz="2000"/>
            </a:lvl3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9596DB77-6FEB-49CD-BACE-ACFDB5619146}"/>
              </a:ext>
            </a:extLst>
          </p:cNvPr>
          <p:cNvSpPr>
            <a:spLocks noGrp="1"/>
          </p:cNvSpPr>
          <p:nvPr>
            <p:ph type="sldNum" sz="quarter" idx="10"/>
          </p:nvPr>
        </p:nvSpPr>
        <p:spPr>
          <a:xfrm>
            <a:off x="6680200" y="4837113"/>
            <a:ext cx="2133600" cy="274637"/>
          </a:xfrm>
          <a:prstGeom prst="rect">
            <a:avLst/>
          </a:prstGeom>
        </p:spPr>
        <p:txBody>
          <a:bodyPr vert="horz" wrap="square" lIns="91440" tIns="45720" rIns="91440" bIns="45720" numCol="1" anchor="t" anchorCtr="0" compatLnSpc="1">
            <a:prstTxWarp prst="textNoShape">
              <a:avLst/>
            </a:prstTxWarp>
            <a:normAutofit/>
          </a:bodyPr>
          <a:lstStyle>
            <a:lvl1pPr algn="r">
              <a:defRPr sz="1100"/>
            </a:lvl1pPr>
          </a:lstStyle>
          <a:p>
            <a:fld id="{FC5EAC9F-ACDA-45A2-AC55-C8A37E8D93E7}" type="slidenum">
              <a:rPr lang="en-US" altLang="en-US"/>
              <a:pPr/>
              <a:t>‹#›</a:t>
            </a:fld>
            <a:endParaRPr lang="en-US" altLang="en-US"/>
          </a:p>
        </p:txBody>
      </p:sp>
    </p:spTree>
    <p:extLst>
      <p:ext uri="{BB962C8B-B14F-4D97-AF65-F5344CB8AC3E}">
        <p14:creationId xmlns:p14="http://schemas.microsoft.com/office/powerpoint/2010/main" val="370641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255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00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173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48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581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244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82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720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D2C21-5E70-4226-867F-0555E2DC7980}" type="datetimeFigureOut">
              <a:rPr lang="en-US" smtClean="0">
                <a:solidFill>
                  <a:prstClr val="black">
                    <a:tint val="75000"/>
                  </a:prstClr>
                </a:solidFill>
              </a:rPr>
              <a:pPr/>
              <a:t>7/22/2022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B6AAAA-BB3E-4811-A8C6-A42DBAF0BC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72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title Slide with Ba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A382DC0-5CBC-4D92-8C61-44B885D0B2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0525"/>
            <a:ext cx="91535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79A6EBA8-5AB9-4F25-87ED-3B2370BA43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16463"/>
            <a:ext cx="91535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AFE0F2C3-8C02-4C3E-8448-EC7507CC79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4937125"/>
            <a:ext cx="59213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UH_New Rainbow Babies &amp; Children_CMYK.eps">
            <a:extLst>
              <a:ext uri="{FF2B5EF4-FFF2-40B4-BE49-F238E27FC236}">
                <a16:creationId xmlns:a16="http://schemas.microsoft.com/office/drawing/2014/main" id="{172ABB81-0EC1-426C-8902-A27373468C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805363"/>
            <a:ext cx="1525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1776412"/>
            <a:ext cx="8229600" cy="477441"/>
          </a:xfrm>
          <a:prstGeom prst="rect">
            <a:avLst/>
          </a:prstGeom>
        </p:spPr>
        <p:txBody>
          <a:bodyPr>
            <a:normAutofit/>
          </a:bodyPr>
          <a:lstStyle>
            <a:lvl1pPr algn="l">
              <a:defRPr sz="2800" b="1">
                <a:latin typeface="Arial"/>
                <a:cs typeface="Arial"/>
              </a:defRPr>
            </a:lvl1pPr>
          </a:lstStyle>
          <a:p>
            <a:r>
              <a:rPr lang="en-US"/>
              <a:t>Click to edit Master title style</a:t>
            </a:r>
            <a:endParaRPr lang="en-US" dirty="0"/>
          </a:p>
        </p:txBody>
      </p:sp>
      <p:sp>
        <p:nvSpPr>
          <p:cNvPr id="11" name="Content Placeholder 10"/>
          <p:cNvSpPr>
            <a:spLocks noGrp="1"/>
          </p:cNvSpPr>
          <p:nvPr>
            <p:ph sz="quarter" idx="11"/>
          </p:nvPr>
        </p:nvSpPr>
        <p:spPr>
          <a:xfrm>
            <a:off x="457200" y="2334817"/>
            <a:ext cx="8229600" cy="477440"/>
          </a:xfrm>
          <a:prstGeom prst="rect">
            <a:avLst/>
          </a:prstGeom>
        </p:spPr>
        <p:txBody>
          <a:bodyPr vert="horz"/>
          <a:lstStyle>
            <a:lvl1pPr marL="0" indent="0">
              <a:defRPr sz="2000"/>
            </a:lvl1pPr>
          </a:lstStyle>
          <a:p>
            <a:pPr lvl="0"/>
            <a:r>
              <a:rPr lang="en-US"/>
              <a:t>Click to edit Master text styles</a:t>
            </a:r>
          </a:p>
        </p:txBody>
      </p:sp>
      <p:sp>
        <p:nvSpPr>
          <p:cNvPr id="8" name="Slide Number Placeholder 5">
            <a:extLst>
              <a:ext uri="{FF2B5EF4-FFF2-40B4-BE49-F238E27FC236}">
                <a16:creationId xmlns:a16="http://schemas.microsoft.com/office/drawing/2014/main" id="{B5A598BB-554B-4DE9-A0B9-2067DC34E76C}"/>
              </a:ext>
            </a:extLst>
          </p:cNvPr>
          <p:cNvSpPr>
            <a:spLocks noGrp="1"/>
          </p:cNvSpPr>
          <p:nvPr>
            <p:ph type="sldNum" sz="quarter" idx="12"/>
          </p:nvPr>
        </p:nvSpPr>
        <p:spPr>
          <a:xfrm>
            <a:off x="6680200" y="4837113"/>
            <a:ext cx="2133600" cy="274637"/>
          </a:xfrm>
          <a:prstGeom prst="rect">
            <a:avLst/>
          </a:prstGeom>
        </p:spPr>
        <p:txBody>
          <a:bodyPr vert="horz" wrap="square" lIns="91440" tIns="45720" rIns="91440" bIns="45720" numCol="1" anchor="t" anchorCtr="0" compatLnSpc="1">
            <a:prstTxWarp prst="textNoShape">
              <a:avLst/>
            </a:prstTxWarp>
            <a:normAutofit/>
          </a:bodyPr>
          <a:lstStyle>
            <a:lvl1pPr algn="r">
              <a:defRPr sz="1100"/>
            </a:lvl1pPr>
          </a:lstStyle>
          <a:p>
            <a:fld id="{91CF76F5-3B22-485A-9B99-6CC479B26E3E}" type="slidenum">
              <a:rPr lang="en-US" altLang="en-US"/>
              <a:pPr/>
              <a:t>‹#›</a:t>
            </a:fld>
            <a:endParaRPr lang="en-US" altLang="en-US"/>
          </a:p>
        </p:txBody>
      </p:sp>
    </p:spTree>
    <p:extLst>
      <p:ext uri="{BB962C8B-B14F-4D97-AF65-F5344CB8AC3E}">
        <p14:creationId xmlns:p14="http://schemas.microsoft.com/office/powerpoint/2010/main" val="247059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 Slide no Bar">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7820712-F4FA-463D-AB80-4485398B3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16463"/>
            <a:ext cx="91535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3673D0F1-FF4F-4628-B52C-B5C3258079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4937125"/>
            <a:ext cx="59213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H_New Rainbow Babies &amp; Children_CMYK.eps">
            <a:extLst>
              <a:ext uri="{FF2B5EF4-FFF2-40B4-BE49-F238E27FC236}">
                <a16:creationId xmlns:a16="http://schemas.microsoft.com/office/drawing/2014/main" id="{31C0F60E-6036-4AA0-B233-E1933DE7D8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613" y="4805363"/>
            <a:ext cx="1525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85788"/>
            <a:ext cx="8229600" cy="477441"/>
          </a:xfrm>
          <a:prstGeom prst="rect">
            <a:avLst/>
          </a:prstGeom>
        </p:spPr>
        <p:txBody>
          <a:bodyPr>
            <a:normAutofit/>
          </a:bodyPr>
          <a:lstStyle>
            <a:lvl1pPr algn="l">
              <a:defRPr sz="2800" b="1">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marL="457200" indent="-457200">
              <a:buFont typeface="Arial"/>
              <a:buChar char="•"/>
              <a:defRPr sz="2000"/>
            </a:lvl1pPr>
            <a:lvl2pPr>
              <a:defRPr sz="2000"/>
            </a:lvl2pPr>
            <a:lvl3pPr>
              <a:defRPr sz="2000"/>
            </a:lvl3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D983599E-51D5-4212-84C9-76E64F2C644E}"/>
              </a:ext>
            </a:extLst>
          </p:cNvPr>
          <p:cNvSpPr>
            <a:spLocks noGrp="1"/>
          </p:cNvSpPr>
          <p:nvPr>
            <p:ph type="sldNum" sz="quarter" idx="10"/>
          </p:nvPr>
        </p:nvSpPr>
        <p:spPr>
          <a:xfrm>
            <a:off x="6680200" y="4837113"/>
            <a:ext cx="2133600" cy="274637"/>
          </a:xfrm>
          <a:prstGeom prst="rect">
            <a:avLst/>
          </a:prstGeom>
        </p:spPr>
        <p:txBody>
          <a:bodyPr vert="horz" wrap="square" lIns="91440" tIns="45720" rIns="91440" bIns="45720" numCol="1" anchor="t" anchorCtr="0" compatLnSpc="1">
            <a:prstTxWarp prst="textNoShape">
              <a:avLst/>
            </a:prstTxWarp>
            <a:normAutofit/>
          </a:bodyPr>
          <a:lstStyle>
            <a:lvl1pPr algn="r">
              <a:defRPr sz="1100"/>
            </a:lvl1pPr>
          </a:lstStyle>
          <a:p>
            <a:fld id="{EAE975A7-689C-4D55-891A-446824C7D5F5}" type="slidenum">
              <a:rPr lang="en-US" altLang="en-US"/>
              <a:pPr/>
              <a:t>‹#›</a:t>
            </a:fld>
            <a:endParaRPr lang="en-US" altLang="en-US"/>
          </a:p>
        </p:txBody>
      </p:sp>
    </p:spTree>
    <p:extLst>
      <p:ext uri="{BB962C8B-B14F-4D97-AF65-F5344CB8AC3E}">
        <p14:creationId xmlns:p14="http://schemas.microsoft.com/office/powerpoint/2010/main" val="92659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title Slide no Bar">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3A433016-E17F-48D6-AB5A-95BCE1B5BB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16463"/>
            <a:ext cx="91535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D91FD5C5-DFE0-4CDD-BB85-9C72E532C1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4937125"/>
            <a:ext cx="59213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UH_New Rainbow Babies &amp; Children_CMYK.eps">
            <a:extLst>
              <a:ext uri="{FF2B5EF4-FFF2-40B4-BE49-F238E27FC236}">
                <a16:creationId xmlns:a16="http://schemas.microsoft.com/office/drawing/2014/main" id="{EB21C0DF-C931-4E96-9508-116EDAB2A5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613" y="4805363"/>
            <a:ext cx="1525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1776412"/>
            <a:ext cx="8229600" cy="477441"/>
          </a:xfrm>
          <a:prstGeom prst="rect">
            <a:avLst/>
          </a:prstGeom>
        </p:spPr>
        <p:txBody>
          <a:bodyPr>
            <a:normAutofit/>
          </a:bodyPr>
          <a:lstStyle>
            <a:lvl1pPr algn="l">
              <a:defRPr sz="2800" b="1">
                <a:latin typeface="Arial"/>
                <a:cs typeface="Arial"/>
              </a:defRPr>
            </a:lvl1pPr>
          </a:lstStyle>
          <a:p>
            <a:r>
              <a:rPr lang="en-US"/>
              <a:t>Click to edit Master title style</a:t>
            </a:r>
            <a:endParaRPr lang="en-US" dirty="0"/>
          </a:p>
        </p:txBody>
      </p:sp>
      <p:sp>
        <p:nvSpPr>
          <p:cNvPr id="8" name="Content Placeholder 10"/>
          <p:cNvSpPr>
            <a:spLocks noGrp="1"/>
          </p:cNvSpPr>
          <p:nvPr>
            <p:ph sz="quarter" idx="11"/>
          </p:nvPr>
        </p:nvSpPr>
        <p:spPr>
          <a:xfrm>
            <a:off x="457200" y="2334817"/>
            <a:ext cx="8229600" cy="477440"/>
          </a:xfrm>
          <a:prstGeom prst="rect">
            <a:avLst/>
          </a:prstGeom>
        </p:spPr>
        <p:txBody>
          <a:bodyPr vert="horz"/>
          <a:lstStyle>
            <a:lvl1pPr marL="0" indent="0">
              <a:defRPr sz="2000"/>
            </a:lvl1pPr>
          </a:lstStyle>
          <a:p>
            <a:pPr lvl="0"/>
            <a:r>
              <a:rPr lang="en-US"/>
              <a:t>Click to edit Master text styles</a:t>
            </a:r>
          </a:p>
        </p:txBody>
      </p:sp>
      <p:sp>
        <p:nvSpPr>
          <p:cNvPr id="7" name="Slide Number Placeholder 5">
            <a:extLst>
              <a:ext uri="{FF2B5EF4-FFF2-40B4-BE49-F238E27FC236}">
                <a16:creationId xmlns:a16="http://schemas.microsoft.com/office/drawing/2014/main" id="{9B047329-4873-46EA-ABAD-7F31727367F2}"/>
              </a:ext>
            </a:extLst>
          </p:cNvPr>
          <p:cNvSpPr>
            <a:spLocks noGrp="1"/>
          </p:cNvSpPr>
          <p:nvPr>
            <p:ph type="sldNum" sz="quarter" idx="12"/>
          </p:nvPr>
        </p:nvSpPr>
        <p:spPr>
          <a:xfrm>
            <a:off x="6680200" y="4837113"/>
            <a:ext cx="2133600" cy="274637"/>
          </a:xfrm>
          <a:prstGeom prst="rect">
            <a:avLst/>
          </a:prstGeom>
        </p:spPr>
        <p:txBody>
          <a:bodyPr vert="horz" wrap="square" lIns="91440" tIns="45720" rIns="91440" bIns="45720" numCol="1" anchor="t" anchorCtr="0" compatLnSpc="1">
            <a:prstTxWarp prst="textNoShape">
              <a:avLst/>
            </a:prstTxWarp>
            <a:normAutofit/>
          </a:bodyPr>
          <a:lstStyle>
            <a:lvl1pPr algn="r">
              <a:defRPr sz="1100"/>
            </a:lvl1pPr>
          </a:lstStyle>
          <a:p>
            <a:fld id="{1F1E4CC9-8940-49C3-9D81-7FEE71FB234A}" type="slidenum">
              <a:rPr lang="en-US" altLang="en-US"/>
              <a:pPr/>
              <a:t>‹#›</a:t>
            </a:fld>
            <a:endParaRPr lang="en-US" altLang="en-US"/>
          </a:p>
        </p:txBody>
      </p:sp>
    </p:spTree>
    <p:extLst>
      <p:ext uri="{BB962C8B-B14F-4D97-AF65-F5344CB8AC3E}">
        <p14:creationId xmlns:p14="http://schemas.microsoft.com/office/powerpoint/2010/main" val="106683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51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DC8E-7F70-432D-83FC-57D87869E19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5C0B40-C51A-4FAC-9D77-AF2AE09232B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5E61FC-6196-4615-B0C1-4ECBD245FD6B}"/>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5" name="Footer Placeholder 4">
            <a:extLst>
              <a:ext uri="{FF2B5EF4-FFF2-40B4-BE49-F238E27FC236}">
                <a16:creationId xmlns:a16="http://schemas.microsoft.com/office/drawing/2014/main" id="{98CF00A2-F257-4D4D-9F6D-DEFB05C76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1A3F7-9985-47CB-84D0-2CD451BE121B}"/>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244784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6A35-8A3F-472B-8E6A-B4BFC320F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210AA-D60D-461E-8DB0-38EBB4ADB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4EA54-2EF6-464A-9CDB-97EDBEA58D3F}"/>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5" name="Footer Placeholder 4">
            <a:extLst>
              <a:ext uri="{FF2B5EF4-FFF2-40B4-BE49-F238E27FC236}">
                <a16:creationId xmlns:a16="http://schemas.microsoft.com/office/drawing/2014/main" id="{50A4E78E-6DFD-4B11-AB91-56A3AE181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62835-B060-47A0-8CF7-622AD99A5CAE}"/>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61926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F221-6F2F-49EE-A2F7-4653626EEF8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1EFD623-1373-4DC9-85BE-B115DB64FC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7DFD9-993C-434D-ABFD-E0FAFF6F4C9D}"/>
              </a:ext>
            </a:extLst>
          </p:cNvPr>
          <p:cNvSpPr>
            <a:spLocks noGrp="1"/>
          </p:cNvSpPr>
          <p:nvPr>
            <p:ph type="dt" sz="half" idx="10"/>
          </p:nvPr>
        </p:nvSpPr>
        <p:spPr/>
        <p:txBody>
          <a:bodyPr/>
          <a:lstStyle/>
          <a:p>
            <a:fld id="{050D7959-2967-49B9-9CA6-14229AD20DAF}" type="datetimeFigureOut">
              <a:rPr lang="en-US" smtClean="0"/>
              <a:t>7/22/2022</a:t>
            </a:fld>
            <a:endParaRPr lang="en-US"/>
          </a:p>
        </p:txBody>
      </p:sp>
      <p:sp>
        <p:nvSpPr>
          <p:cNvPr id="5" name="Footer Placeholder 4">
            <a:extLst>
              <a:ext uri="{FF2B5EF4-FFF2-40B4-BE49-F238E27FC236}">
                <a16:creationId xmlns:a16="http://schemas.microsoft.com/office/drawing/2014/main" id="{5B974420-F768-4DF7-B71D-9774DEC86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7CBD0-44E5-4697-BDB7-08D2D03B968D}"/>
              </a:ext>
            </a:extLst>
          </p:cNvPr>
          <p:cNvSpPr>
            <a:spLocks noGrp="1"/>
          </p:cNvSpPr>
          <p:nvPr>
            <p:ph type="sldNum" sz="quarter" idx="12"/>
          </p:nvPr>
        </p:nvSpPr>
        <p:spPr/>
        <p:txBody>
          <a:bodyPr/>
          <a:lstStyle/>
          <a:p>
            <a:fld id="{3A53C5C0-6B0E-4008-AE31-0348CAE354EE}" type="slidenum">
              <a:rPr lang="en-US" smtClean="0"/>
              <a:t>‹#›</a:t>
            </a:fld>
            <a:endParaRPr lang="en-US"/>
          </a:p>
        </p:txBody>
      </p:sp>
    </p:spTree>
    <p:extLst>
      <p:ext uri="{BB962C8B-B14F-4D97-AF65-F5344CB8AC3E}">
        <p14:creationId xmlns:p14="http://schemas.microsoft.com/office/powerpoint/2010/main" val="24570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emf"/><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549D7C5C-035B-46E0-A55E-CC3BEFDAF0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464050"/>
            <a:ext cx="9153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a:extLst>
              <a:ext uri="{FF2B5EF4-FFF2-40B4-BE49-F238E27FC236}">
                <a16:creationId xmlns:a16="http://schemas.microsoft.com/office/drawing/2014/main" id="{FA62D4F2-839B-4B29-84F7-DF25865F635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73775" y="0"/>
            <a:ext cx="30702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UH_New Rainbow Babies &amp; Children_CMYK.eps">
            <a:extLst>
              <a:ext uri="{FF2B5EF4-FFF2-40B4-BE49-F238E27FC236}">
                <a16:creationId xmlns:a16="http://schemas.microsoft.com/office/drawing/2014/main" id="{06914662-0EF9-454E-B06D-58D55AC81A5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6418263"/>
            <a:ext cx="18938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UH_New Rainbow Babies &amp; Children_CMYK.eps">
            <a:extLst>
              <a:ext uri="{FF2B5EF4-FFF2-40B4-BE49-F238E27FC236}">
                <a16:creationId xmlns:a16="http://schemas.microsoft.com/office/drawing/2014/main" id="{E4533FE2-FFF9-4C74-A785-0D7C80E0FE2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6570663"/>
            <a:ext cx="18938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UH_Rainbow_Cleveland-Ohio_CMYK.eps">
            <a:extLst>
              <a:ext uri="{FF2B5EF4-FFF2-40B4-BE49-F238E27FC236}">
                <a16:creationId xmlns:a16="http://schemas.microsoft.com/office/drawing/2014/main" id="{B9DB770A-8120-406B-A1CF-9029B628D40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3113" y="3440113"/>
            <a:ext cx="29384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Lst>
  <p:hf hdr="0" ftr="0" dt="0"/>
  <p:txStyles>
    <p:titleStyle>
      <a:lvl1pPr algn="l" defTabSz="457200" rtl="0" eaLnBrk="1" fontAlgn="base" hangingPunct="1">
        <a:spcBef>
          <a:spcPct val="0"/>
        </a:spcBef>
        <a:spcAft>
          <a:spcPct val="0"/>
        </a:spcAft>
        <a:defRPr sz="2200" b="1" kern="1200">
          <a:solidFill>
            <a:schemeClr val="tx1"/>
          </a:solidFill>
          <a:latin typeface="+mj-lt"/>
          <a:ea typeface="MS PGothic" panose="020B0600070205080204" pitchFamily="34" charset="-128"/>
          <a:cs typeface="ＭＳ Ｐゴシック" charset="0"/>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panose="020B0604020202020204" pitchFamily="34" charset="0"/>
        <a:defRPr sz="14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8296D-620C-4882-A048-A39D508109F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51582-472E-47E2-A0FE-9456E2A5B60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D0ADC-5168-46B4-ABFC-8A96AAB8943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0D7959-2967-49B9-9CA6-14229AD20DAF}" type="datetimeFigureOut">
              <a:rPr lang="en-US" smtClean="0"/>
              <a:t>7/22/2022</a:t>
            </a:fld>
            <a:endParaRPr lang="en-US"/>
          </a:p>
        </p:txBody>
      </p:sp>
      <p:sp>
        <p:nvSpPr>
          <p:cNvPr id="5" name="Footer Placeholder 4">
            <a:extLst>
              <a:ext uri="{FF2B5EF4-FFF2-40B4-BE49-F238E27FC236}">
                <a16:creationId xmlns:a16="http://schemas.microsoft.com/office/drawing/2014/main" id="{45417A4C-CBC8-4A0D-9C4E-E8D7171ABD1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E1EE4F-00F3-40EE-AD95-671460A7A7F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A53C5C0-6B0E-4008-AE31-0348CAE354EE}" type="slidenum">
              <a:rPr lang="en-US" smtClean="0"/>
              <a:t>‹#›</a:t>
            </a:fld>
            <a:endParaRPr lang="en-US"/>
          </a:p>
        </p:txBody>
      </p:sp>
    </p:spTree>
    <p:extLst>
      <p:ext uri="{BB962C8B-B14F-4D97-AF65-F5344CB8AC3E}">
        <p14:creationId xmlns:p14="http://schemas.microsoft.com/office/powerpoint/2010/main" val="397692346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13D2C21-5E70-4226-867F-0555E2DC7980}" type="datetimeFigureOut">
              <a:rPr lang="en-US" smtClean="0">
                <a:solidFill>
                  <a:prstClr val="black">
                    <a:tint val="75000"/>
                  </a:prstClr>
                </a:solidFill>
                <a:latin typeface="Calibri"/>
              </a:rPr>
              <a:pPr eaLnBrk="1" fontAlgn="auto" hangingPunct="1">
                <a:spcBef>
                  <a:spcPts val="0"/>
                </a:spcBef>
                <a:spcAft>
                  <a:spcPts val="0"/>
                </a:spcAft>
              </a:pPr>
              <a:t>7/22/2022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8B6AAAA-BB3E-4811-A8C6-A42DBAF0BC2E}"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936961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pngall.com/relationship-png"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owl.excelsior.edu/writing-in-the-disciplines/healthcare-professions/" TargetMode="External"/><Relationship Id="rId5" Type="http://schemas.openxmlformats.org/officeDocument/2006/relationships/image" Target="../media/image10.pn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ciencestockphotos.com/free/optics/slides/subtractive_primary_filter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ciencestockphotos.com/free/optics/slides/subtractive_primary_filter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sciencestockphotos.com/free/optics/slides/subtractive_primary_filter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sciencestockphotos.com/free/optics/slides/subtractive_primary_filters.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pngall.com/bucket-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ciencestockphotos.com/free/optics/slides/subtractive_primary_filter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4">
            <a:extLst>
              <a:ext uri="{FF2B5EF4-FFF2-40B4-BE49-F238E27FC236}">
                <a16:creationId xmlns:a16="http://schemas.microsoft.com/office/drawing/2014/main" id="{3B2273FB-162F-4E6B-8CBB-23F1E9EF473C}"/>
              </a:ext>
            </a:extLst>
          </p:cNvPr>
          <p:cNvSpPr>
            <a:spLocks noGrp="1"/>
          </p:cNvSpPr>
          <p:nvPr>
            <p:ph type="title"/>
          </p:nvPr>
        </p:nvSpPr>
        <p:spPr bwMode="auto">
          <a:xfrm>
            <a:off x="663468" y="556940"/>
            <a:ext cx="7313613" cy="5886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3600" dirty="0"/>
              <a:t>Beyond </a:t>
            </a:r>
            <a:r>
              <a:rPr lang="en-US" altLang="en-US" sz="4000" dirty="0"/>
              <a:t>Toxic</a:t>
            </a:r>
            <a:r>
              <a:rPr lang="en-US" altLang="en-US" sz="3600" dirty="0"/>
              <a:t> Stress:</a:t>
            </a:r>
          </a:p>
        </p:txBody>
      </p:sp>
      <p:sp>
        <p:nvSpPr>
          <p:cNvPr id="8194" name="Text Placeholder 5">
            <a:extLst>
              <a:ext uri="{FF2B5EF4-FFF2-40B4-BE49-F238E27FC236}">
                <a16:creationId xmlns:a16="http://schemas.microsoft.com/office/drawing/2014/main" id="{9D49175E-7870-4BFE-9686-39AE83505D84}"/>
              </a:ext>
            </a:extLst>
          </p:cNvPr>
          <p:cNvSpPr>
            <a:spLocks noGrp="1"/>
          </p:cNvSpPr>
          <p:nvPr>
            <p:ph type="body" sz="quarter" idx="11"/>
          </p:nvPr>
        </p:nvSpPr>
        <p:spPr bwMode="auto">
          <a:xfrm>
            <a:off x="663468" y="1196314"/>
            <a:ext cx="4969688" cy="2282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eaLnBrk="1" hangingPunct="1">
              <a:lnSpc>
                <a:spcPct val="100000"/>
              </a:lnSpc>
              <a:spcBef>
                <a:spcPts val="0"/>
              </a:spcBef>
            </a:pPr>
            <a:r>
              <a:rPr lang="en-US" altLang="en-US" sz="2400" dirty="0"/>
              <a:t>What, Why and How</a:t>
            </a:r>
          </a:p>
          <a:p>
            <a:pPr marL="0" indent="0" eaLnBrk="1" hangingPunct="1">
              <a:lnSpc>
                <a:spcPct val="100000"/>
              </a:lnSpc>
              <a:spcBef>
                <a:spcPts val="0"/>
              </a:spcBef>
            </a:pPr>
            <a:endParaRPr lang="en-US" altLang="en-US" dirty="0"/>
          </a:p>
          <a:p>
            <a:pPr marL="0" indent="0" eaLnBrk="1" hangingPunct="1">
              <a:lnSpc>
                <a:spcPct val="100000"/>
              </a:lnSpc>
              <a:spcBef>
                <a:spcPts val="0"/>
              </a:spcBef>
            </a:pPr>
            <a:endParaRPr lang="en-US" altLang="en-US" dirty="0"/>
          </a:p>
          <a:p>
            <a:pPr marL="0" indent="0" eaLnBrk="1" hangingPunct="1">
              <a:lnSpc>
                <a:spcPct val="100000"/>
              </a:lnSpc>
              <a:spcBef>
                <a:spcPts val="0"/>
              </a:spcBef>
            </a:pPr>
            <a:endParaRPr lang="en-US" altLang="en-US" dirty="0"/>
          </a:p>
          <a:p>
            <a:pPr marL="0" indent="0" eaLnBrk="1" hangingPunct="1">
              <a:lnSpc>
                <a:spcPct val="100000"/>
              </a:lnSpc>
              <a:spcBef>
                <a:spcPts val="0"/>
              </a:spcBef>
            </a:pPr>
            <a:endParaRPr lang="en-US" altLang="en-US" sz="1600" dirty="0"/>
          </a:p>
          <a:p>
            <a:pPr marL="0" indent="0" eaLnBrk="1" hangingPunct="1">
              <a:lnSpc>
                <a:spcPct val="100000"/>
              </a:lnSpc>
              <a:spcBef>
                <a:spcPts val="0"/>
              </a:spcBef>
            </a:pPr>
            <a:r>
              <a:rPr lang="en-US" altLang="en-US" sz="1600" dirty="0"/>
              <a:t>Andrew Garner, MD, PhD, FAAP				</a:t>
            </a:r>
          </a:p>
          <a:p>
            <a:pPr marL="0" indent="0" eaLnBrk="1" hangingPunct="1">
              <a:lnSpc>
                <a:spcPct val="100000"/>
              </a:lnSpc>
              <a:spcBef>
                <a:spcPts val="0"/>
              </a:spcBef>
            </a:pPr>
            <a:r>
              <a:rPr lang="en-US" altLang="en-US" sz="1600" dirty="0"/>
              <a:t>Clinical Professor of Pediatrics</a:t>
            </a:r>
          </a:p>
          <a:p>
            <a:pPr marL="0" indent="0" eaLnBrk="1" hangingPunct="1">
              <a:lnSpc>
                <a:spcPct val="100000"/>
              </a:lnSpc>
              <a:spcBef>
                <a:spcPts val="0"/>
              </a:spcBef>
            </a:pPr>
            <a:r>
              <a:rPr lang="en-US" altLang="en-US" sz="1600" dirty="0"/>
              <a:t>CWRU School of Medicine</a:t>
            </a:r>
          </a:p>
        </p:txBody>
      </p:sp>
      <p:sp>
        <p:nvSpPr>
          <p:cNvPr id="2" name="TextBox 1">
            <a:extLst>
              <a:ext uri="{FF2B5EF4-FFF2-40B4-BE49-F238E27FC236}">
                <a16:creationId xmlns:a16="http://schemas.microsoft.com/office/drawing/2014/main" id="{92D689D4-1BFD-4ADF-A5EC-2D3B1CB0EA24}"/>
              </a:ext>
            </a:extLst>
          </p:cNvPr>
          <p:cNvSpPr txBox="1"/>
          <p:nvPr/>
        </p:nvSpPr>
        <p:spPr>
          <a:xfrm>
            <a:off x="4715393" y="2515306"/>
            <a:ext cx="3838223" cy="923330"/>
          </a:xfrm>
          <a:prstGeom prst="rect">
            <a:avLst/>
          </a:prstGeom>
          <a:noFill/>
        </p:spPr>
        <p:txBody>
          <a:bodyPr wrap="square" rtlCol="0">
            <a:spAutoFit/>
          </a:bodyPr>
          <a:lstStyle/>
          <a:p>
            <a:pPr algn="r"/>
            <a:r>
              <a:rPr lang="en-US" dirty="0"/>
              <a:t>“If a community values its children, it must cherish their parents”</a:t>
            </a:r>
          </a:p>
          <a:p>
            <a:pPr algn="r"/>
            <a:r>
              <a:rPr lang="en-US" dirty="0"/>
              <a:t>				</a:t>
            </a:r>
            <a:r>
              <a:rPr lang="en-US" sz="1600" dirty="0"/>
              <a:t>-John Bowlby, 1951</a:t>
            </a:r>
          </a:p>
        </p:txBody>
      </p:sp>
    </p:spTree>
    <p:extLst>
      <p:ext uri="{BB962C8B-B14F-4D97-AF65-F5344CB8AC3E}">
        <p14:creationId xmlns:p14="http://schemas.microsoft.com/office/powerpoint/2010/main" val="207457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9" name="TextBox 8">
            <a:extLst>
              <a:ext uri="{FF2B5EF4-FFF2-40B4-BE49-F238E27FC236}">
                <a16:creationId xmlns:a16="http://schemas.microsoft.com/office/drawing/2014/main" id="{8B42ADB7-0ED8-49D4-8C48-C574CFEE8D44}"/>
              </a:ext>
            </a:extLst>
          </p:cNvPr>
          <p:cNvSpPr txBox="1"/>
          <p:nvPr/>
        </p:nvSpPr>
        <p:spPr>
          <a:xfrm>
            <a:off x="376" y="1364032"/>
            <a:ext cx="9144000" cy="280076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Percent flourishing, by Family Resilience &amp; Connection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0 or 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2 or 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4 – 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All children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21.5		38.1		51.5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Number of ACEs: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0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26.8		44.3		57.6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1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20.1		36.6		48.4</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2 or 3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16.8		30.6		40.8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4 – 9</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11.9		21.6		30.5</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0" name="Oval 9">
            <a:extLst>
              <a:ext uri="{FF2B5EF4-FFF2-40B4-BE49-F238E27FC236}">
                <a16:creationId xmlns:a16="http://schemas.microsoft.com/office/drawing/2014/main" id="{EE8A8DAF-90AB-44BF-B56F-2A9D20BDD053}"/>
              </a:ext>
            </a:extLst>
          </p:cNvPr>
          <p:cNvSpPr/>
          <p:nvPr/>
        </p:nvSpPr>
        <p:spPr bwMode="auto">
          <a:xfrm>
            <a:off x="3647768" y="2811684"/>
            <a:ext cx="685800" cy="381000"/>
          </a:xfrm>
          <a:prstGeom prst="ellipse">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11" name="Oval 10">
            <a:extLst>
              <a:ext uri="{FF2B5EF4-FFF2-40B4-BE49-F238E27FC236}">
                <a16:creationId xmlns:a16="http://schemas.microsoft.com/office/drawing/2014/main" id="{CD71C36B-358E-4A9F-91F7-461ADEBD199C}"/>
              </a:ext>
            </a:extLst>
          </p:cNvPr>
          <p:cNvSpPr/>
          <p:nvPr/>
        </p:nvSpPr>
        <p:spPr bwMode="auto">
          <a:xfrm>
            <a:off x="7316254" y="3728624"/>
            <a:ext cx="685800" cy="381000"/>
          </a:xfrm>
          <a:prstGeom prst="ellipse">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13" name="TextBox 12">
            <a:extLst>
              <a:ext uri="{FF2B5EF4-FFF2-40B4-BE49-F238E27FC236}">
                <a16:creationId xmlns:a16="http://schemas.microsoft.com/office/drawing/2014/main" id="{A4797675-1D07-476A-BC7A-8494E6409538}"/>
              </a:ext>
            </a:extLst>
          </p:cNvPr>
          <p:cNvSpPr txBox="1"/>
          <p:nvPr/>
        </p:nvSpPr>
        <p:spPr>
          <a:xfrm>
            <a:off x="10886" y="519605"/>
            <a:ext cx="9133114" cy="80021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Nationally, only </a:t>
            </a:r>
            <a:r>
              <a:rPr kumimoji="0" lang="en-US" sz="2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40.3 %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of children are </a:t>
            </a:r>
            <a:r>
              <a:rPr kumimoji="0" lang="en-US" sz="2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“flourishing”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curious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complete</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tasks, are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in control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when faced with a challenge)</a:t>
            </a:r>
          </a:p>
        </p:txBody>
      </p:sp>
      <p:sp>
        <p:nvSpPr>
          <p:cNvPr id="14" name="Rounded Rectangle 3">
            <a:extLst>
              <a:ext uri="{FF2B5EF4-FFF2-40B4-BE49-F238E27FC236}">
                <a16:creationId xmlns:a16="http://schemas.microsoft.com/office/drawing/2014/main" id="{C44C9C72-7652-44C8-B5C9-FED5F1D3DD1D}"/>
              </a:ext>
            </a:extLst>
          </p:cNvPr>
          <p:cNvSpPr/>
          <p:nvPr/>
        </p:nvSpPr>
        <p:spPr bwMode="auto">
          <a:xfrm>
            <a:off x="7305368" y="1816486"/>
            <a:ext cx="760946" cy="685800"/>
          </a:xfrm>
          <a:prstGeom prst="roundRect">
            <a:avLst/>
          </a:prstGeom>
          <a:noFill/>
          <a:ln w="38100" cap="flat" cmpd="sng" algn="ctr">
            <a:solidFill>
              <a:srgbClr val="A500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15" name="TextBox 14">
            <a:extLst>
              <a:ext uri="{FF2B5EF4-FFF2-40B4-BE49-F238E27FC236}">
                <a16:creationId xmlns:a16="http://schemas.microsoft.com/office/drawing/2014/main" id="{FB28B6FD-6548-4C4E-ABA3-632D26EE07DA}"/>
              </a:ext>
            </a:extLst>
          </p:cNvPr>
          <p:cNvSpPr txBox="1"/>
          <p:nvPr/>
        </p:nvSpPr>
        <p:spPr>
          <a:xfrm>
            <a:off x="17393" y="4830332"/>
            <a:ext cx="9133114"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Bethell</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et al., 2019.</a:t>
            </a:r>
            <a:r>
              <a:rPr kumimoji="0" lang="en-US" sz="1100" b="0"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Health Affairs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38:729-737</a:t>
            </a:r>
          </a:p>
        </p:txBody>
      </p:sp>
      <p:sp>
        <p:nvSpPr>
          <p:cNvPr id="16" name="TextBox 15">
            <a:extLst>
              <a:ext uri="{FF2B5EF4-FFF2-40B4-BE49-F238E27FC236}">
                <a16:creationId xmlns:a16="http://schemas.microsoft.com/office/drawing/2014/main" id="{573B41E2-0A2A-4EA0-B6A5-EACB22903CC1}"/>
              </a:ext>
            </a:extLst>
          </p:cNvPr>
          <p:cNvSpPr txBox="1"/>
          <p:nvPr/>
        </p:nvSpPr>
        <p:spPr>
          <a:xfrm>
            <a:off x="10886" y="4131420"/>
            <a:ext cx="913311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IF WE ARE ONLY LOOKING AT ADVERSITY, WE ARE MISSING THE POINT: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ALL KIDS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NEED </a:t>
            </a:r>
            <a:r>
              <a:rPr kumimoji="0" lang="en-US" sz="1800" b="1" i="0" u="sng"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RELATIONAL HEALTH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TO </a:t>
            </a:r>
            <a:r>
              <a:rPr kumimoji="0" lang="en-US" sz="1800" b="1" i="0" u="sng"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FLOURISH</a:t>
            </a:r>
          </a:p>
        </p:txBody>
      </p:sp>
      <p:sp>
        <p:nvSpPr>
          <p:cNvPr id="12" name="TextBox 11">
            <a:extLst>
              <a:ext uri="{FF2B5EF4-FFF2-40B4-BE49-F238E27FC236}">
                <a16:creationId xmlns:a16="http://schemas.microsoft.com/office/drawing/2014/main" id="{042DDFAB-4810-4D5F-B505-53EC832ED373}"/>
              </a:ext>
            </a:extLst>
          </p:cNvPr>
          <p:cNvSpPr txBox="1"/>
          <p:nvPr/>
        </p:nvSpPr>
        <p:spPr>
          <a:xfrm>
            <a:off x="0" y="-17922"/>
            <a:ext cx="91440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Family Resilience and Connection Promote Flourishing</a:t>
            </a:r>
          </a:p>
        </p:txBody>
      </p:sp>
    </p:spTree>
    <p:extLst>
      <p:ext uri="{BB962C8B-B14F-4D97-AF65-F5344CB8AC3E}">
        <p14:creationId xmlns:p14="http://schemas.microsoft.com/office/powerpoint/2010/main" val="104853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Effect transition="in" filter="fade">
                                      <p:cBhvr>
                                        <p:cTn id="35" dur="500"/>
                                        <p:tgtEl>
                                          <p:spTgt spid="9">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80">
                                          <p:stCondLst>
                                            <p:cond delay="0"/>
                                          </p:stCondLst>
                                        </p:cTn>
                                        <p:tgtEl>
                                          <p:spTgt spid="16"/>
                                        </p:tgtEl>
                                      </p:cBhvr>
                                    </p:animEffect>
                                    <p:anim calcmode="lin" valueType="num">
                                      <p:cBhvr>
                                        <p:cTn id="5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6" dur="26">
                                          <p:stCondLst>
                                            <p:cond delay="650"/>
                                          </p:stCondLst>
                                        </p:cTn>
                                        <p:tgtEl>
                                          <p:spTgt spid="16"/>
                                        </p:tgtEl>
                                      </p:cBhvr>
                                      <p:to x="100000" y="60000"/>
                                    </p:animScale>
                                    <p:animScale>
                                      <p:cBhvr>
                                        <p:cTn id="57" dur="166" decel="50000">
                                          <p:stCondLst>
                                            <p:cond delay="676"/>
                                          </p:stCondLst>
                                        </p:cTn>
                                        <p:tgtEl>
                                          <p:spTgt spid="16"/>
                                        </p:tgtEl>
                                      </p:cBhvr>
                                      <p:to x="100000" y="100000"/>
                                    </p:animScale>
                                    <p:animScale>
                                      <p:cBhvr>
                                        <p:cTn id="58" dur="26">
                                          <p:stCondLst>
                                            <p:cond delay="1312"/>
                                          </p:stCondLst>
                                        </p:cTn>
                                        <p:tgtEl>
                                          <p:spTgt spid="16"/>
                                        </p:tgtEl>
                                      </p:cBhvr>
                                      <p:to x="100000" y="80000"/>
                                    </p:animScale>
                                    <p:animScale>
                                      <p:cBhvr>
                                        <p:cTn id="59" dur="166" decel="50000">
                                          <p:stCondLst>
                                            <p:cond delay="1338"/>
                                          </p:stCondLst>
                                        </p:cTn>
                                        <p:tgtEl>
                                          <p:spTgt spid="16"/>
                                        </p:tgtEl>
                                      </p:cBhvr>
                                      <p:to x="100000" y="100000"/>
                                    </p:animScale>
                                    <p:animScale>
                                      <p:cBhvr>
                                        <p:cTn id="60" dur="26">
                                          <p:stCondLst>
                                            <p:cond delay="1642"/>
                                          </p:stCondLst>
                                        </p:cTn>
                                        <p:tgtEl>
                                          <p:spTgt spid="16"/>
                                        </p:tgtEl>
                                      </p:cBhvr>
                                      <p:to x="100000" y="90000"/>
                                    </p:animScale>
                                    <p:animScale>
                                      <p:cBhvr>
                                        <p:cTn id="61" dur="166" decel="50000">
                                          <p:stCondLst>
                                            <p:cond delay="1668"/>
                                          </p:stCondLst>
                                        </p:cTn>
                                        <p:tgtEl>
                                          <p:spTgt spid="16"/>
                                        </p:tgtEl>
                                      </p:cBhvr>
                                      <p:to x="100000" y="100000"/>
                                    </p:animScale>
                                    <p:animScale>
                                      <p:cBhvr>
                                        <p:cTn id="62" dur="26">
                                          <p:stCondLst>
                                            <p:cond delay="1808"/>
                                          </p:stCondLst>
                                        </p:cTn>
                                        <p:tgtEl>
                                          <p:spTgt spid="16"/>
                                        </p:tgtEl>
                                      </p:cBhvr>
                                      <p:to x="100000" y="95000"/>
                                    </p:animScale>
                                    <p:animScale>
                                      <p:cBhvr>
                                        <p:cTn id="6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4572000" y="571500"/>
            <a:ext cx="0" cy="4057650"/>
          </a:xfrm>
          <a:prstGeom prst="straightConnector1">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a:off x="4562168" y="-104775"/>
            <a:ext cx="0" cy="5410200"/>
          </a:xfrm>
          <a:prstGeom prst="straightConnector1">
            <a:avLst/>
          </a:prstGeom>
          <a:ln w="762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2700000">
            <a:off x="4562168" y="-104775"/>
            <a:ext cx="0" cy="5410200"/>
          </a:xfrm>
          <a:prstGeom prst="straightConnector1">
            <a:avLst/>
          </a:prstGeom>
          <a:ln w="762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57766" y="4629150"/>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Few PCEs</a:t>
            </a:r>
          </a:p>
        </p:txBody>
      </p:sp>
      <p:sp>
        <p:nvSpPr>
          <p:cNvPr id="15" name="TextBox 14"/>
          <p:cNvSpPr txBox="1"/>
          <p:nvPr/>
        </p:nvSpPr>
        <p:spPr>
          <a:xfrm>
            <a:off x="3747934" y="242557"/>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More PCEs</a:t>
            </a:r>
          </a:p>
        </p:txBody>
      </p:sp>
      <p:sp>
        <p:nvSpPr>
          <p:cNvPr id="16" name="TextBox 15"/>
          <p:cNvSpPr txBox="1"/>
          <p:nvPr/>
        </p:nvSpPr>
        <p:spPr>
          <a:xfrm>
            <a:off x="7010400" y="2435327"/>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Few ACEs</a:t>
            </a:r>
          </a:p>
        </p:txBody>
      </p:sp>
      <p:sp>
        <p:nvSpPr>
          <p:cNvPr id="17" name="TextBox 16"/>
          <p:cNvSpPr txBox="1"/>
          <p:nvPr/>
        </p:nvSpPr>
        <p:spPr>
          <a:xfrm>
            <a:off x="457200" y="2443169"/>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More ACEs</a:t>
            </a:r>
          </a:p>
        </p:txBody>
      </p:sp>
      <p:sp>
        <p:nvSpPr>
          <p:cNvPr id="18" name="TextBox 17"/>
          <p:cNvSpPr txBox="1"/>
          <p:nvPr/>
        </p:nvSpPr>
        <p:spPr>
          <a:xfrm>
            <a:off x="1197426" y="4238046"/>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mn-cs"/>
              </a:rPr>
              <a:t>Less Well</a:t>
            </a:r>
          </a:p>
        </p:txBody>
      </p:sp>
      <p:sp>
        <p:nvSpPr>
          <p:cNvPr id="19" name="TextBox 18"/>
          <p:cNvSpPr txBox="1"/>
          <p:nvPr/>
        </p:nvSpPr>
        <p:spPr>
          <a:xfrm>
            <a:off x="6324600" y="590550"/>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mn-cs"/>
              </a:rPr>
              <a:t>More Well</a:t>
            </a:r>
          </a:p>
        </p:txBody>
      </p:sp>
      <p:sp>
        <p:nvSpPr>
          <p:cNvPr id="2" name="TextBox 1"/>
          <p:cNvSpPr txBox="1"/>
          <p:nvPr/>
        </p:nvSpPr>
        <p:spPr>
          <a:xfrm>
            <a:off x="3276070" y="2261801"/>
            <a:ext cx="10999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ACE only</a:t>
            </a:r>
          </a:p>
        </p:txBody>
      </p:sp>
      <p:sp>
        <p:nvSpPr>
          <p:cNvPr id="25" name="Oval 24"/>
          <p:cNvSpPr/>
          <p:nvPr/>
        </p:nvSpPr>
        <p:spPr>
          <a:xfrm>
            <a:off x="3172953" y="1056807"/>
            <a:ext cx="170027" cy="12305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Connector 25"/>
          <p:cNvCxnSpPr/>
          <p:nvPr/>
        </p:nvCxnSpPr>
        <p:spPr>
          <a:xfrm>
            <a:off x="3324966" y="1171260"/>
            <a:ext cx="1475634" cy="122904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188823" y="2538800"/>
            <a:ext cx="170027" cy="12305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Connector 4"/>
          <p:cNvCxnSpPr/>
          <p:nvPr/>
        </p:nvCxnSpPr>
        <p:spPr>
          <a:xfrm>
            <a:off x="3213723" y="2578592"/>
            <a:ext cx="757491" cy="57767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942110" y="3121134"/>
            <a:ext cx="154570" cy="11186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3187164" y="4209144"/>
            <a:ext cx="170027" cy="123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259305" y="4063874"/>
            <a:ext cx="10999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ACE-PCE</a:t>
            </a:r>
          </a:p>
        </p:txBody>
      </p:sp>
      <p:cxnSp>
        <p:nvCxnSpPr>
          <p:cNvPr id="23" name="Straight Connector 22"/>
          <p:cNvCxnSpPr>
            <a:stCxn id="30" idx="1"/>
          </p:cNvCxnSpPr>
          <p:nvPr/>
        </p:nvCxnSpPr>
        <p:spPr>
          <a:xfrm>
            <a:off x="2986519" y="4068404"/>
            <a:ext cx="315151" cy="25764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961619" y="4050383"/>
            <a:ext cx="170027" cy="1230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4715589" y="2338775"/>
            <a:ext cx="170027" cy="12305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p:nvPr/>
        </p:nvSpPr>
        <p:spPr>
          <a:xfrm>
            <a:off x="3276070" y="895843"/>
            <a:ext cx="10999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mn-cs"/>
              </a:rPr>
              <a:t>ACE+PCE</a:t>
            </a:r>
          </a:p>
        </p:txBody>
      </p:sp>
      <p:cxnSp>
        <p:nvCxnSpPr>
          <p:cNvPr id="35" name="Straight Connector 34"/>
          <p:cNvCxnSpPr/>
          <p:nvPr/>
        </p:nvCxnSpPr>
        <p:spPr>
          <a:xfrm>
            <a:off x="3261852" y="2621922"/>
            <a:ext cx="0" cy="162622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242578" y="1190249"/>
            <a:ext cx="19274" cy="136754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200" y="237643"/>
            <a:ext cx="2885419"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HIGH adversity does NOT mean that you are “broken or “doomed!”</a:t>
            </a:r>
          </a:p>
        </p:txBody>
      </p:sp>
      <p:sp>
        <p:nvSpPr>
          <p:cNvPr id="36" name="TextBox 35"/>
          <p:cNvSpPr txBox="1"/>
          <p:nvPr/>
        </p:nvSpPr>
        <p:spPr>
          <a:xfrm>
            <a:off x="5753449" y="3129032"/>
            <a:ext cx="2885419" cy="1015663"/>
          </a:xfrm>
          <a:prstGeom prst="rect">
            <a:avLst/>
          </a:prstGeom>
          <a:noFill/>
          <a:ln>
            <a:solidFill>
              <a:srgbClr val="00B05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MS PGothic" panose="020B0600070205080204" pitchFamily="34" charset="-128"/>
                <a:cs typeface="Calibri" panose="020F0502020204030204" pitchFamily="34" charset="0"/>
              </a:rPr>
              <a:t>Kids with </a:t>
            </a:r>
            <a:r>
              <a:rPr kumimoji="0" lang="en-US" sz="2000" b="1" i="0" u="sng" strike="noStrike" kern="1200" cap="none" spc="0" normalizeH="0" baseline="0" noProof="0" dirty="0">
                <a:ln>
                  <a:noFill/>
                </a:ln>
                <a:solidFill>
                  <a:srgbClr val="00B050"/>
                </a:solidFill>
                <a:effectLst/>
                <a:uLnTx/>
                <a:uFillTx/>
                <a:latin typeface="Calibri" panose="020F0502020204030204" pitchFamily="34" charset="0"/>
                <a:ea typeface="MS PGothic" panose="020B0600070205080204" pitchFamily="34" charset="-128"/>
                <a:cs typeface="Calibri" panose="020F0502020204030204" pitchFamily="34" charset="0"/>
              </a:rPr>
              <a:t>high</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MS PGothic" panose="020B0600070205080204" pitchFamily="34" charset="-128"/>
                <a:cs typeface="Calibri" panose="020F0502020204030204" pitchFamily="34" charset="0"/>
              </a:rPr>
              <a:t> adversity but </a:t>
            </a:r>
            <a:r>
              <a:rPr kumimoji="0" lang="en-US" sz="2000" b="1" i="0" u="sng" strike="noStrike" kern="1200" cap="none" spc="0" normalizeH="0" baseline="0" noProof="0" dirty="0">
                <a:ln>
                  <a:noFill/>
                </a:ln>
                <a:solidFill>
                  <a:srgbClr val="00B050"/>
                </a:solidFill>
                <a:effectLst/>
                <a:uLnTx/>
                <a:uFillTx/>
                <a:latin typeface="Calibri" panose="020F0502020204030204" pitchFamily="34" charset="0"/>
                <a:ea typeface="MS PGothic" panose="020B0600070205080204" pitchFamily="34" charset="-128"/>
                <a:cs typeface="Calibri" panose="020F0502020204030204" pitchFamily="34" charset="0"/>
              </a:rPr>
              <a:t>high</a:t>
            </a:r>
            <a:r>
              <a:rPr kumimoji="0" lang="en-US" sz="2000" b="1" i="0" u="none" strike="noStrike" kern="1200" cap="none" spc="0" normalizeH="0" baseline="0" noProof="0" dirty="0">
                <a:ln>
                  <a:noFill/>
                </a:ln>
                <a:solidFill>
                  <a:srgbClr val="00B050"/>
                </a:solidFill>
                <a:effectLst/>
                <a:uLnTx/>
                <a:uFillTx/>
                <a:latin typeface="Calibri" panose="020F0502020204030204" pitchFamily="34" charset="0"/>
                <a:ea typeface="MS PGothic" panose="020B0600070205080204" pitchFamily="34" charset="-128"/>
                <a:cs typeface="Calibri" panose="020F0502020204030204" pitchFamily="34" charset="0"/>
              </a:rPr>
              <a:t> relational health may fare relatively </a:t>
            </a:r>
            <a:r>
              <a:rPr kumimoji="0" lang="en-US" sz="2000" b="1" i="0" u="sng" strike="noStrike" kern="1200" cap="none" spc="0" normalizeH="0" baseline="0" noProof="0" dirty="0">
                <a:ln>
                  <a:noFill/>
                </a:ln>
                <a:solidFill>
                  <a:srgbClr val="00B050"/>
                </a:solidFill>
                <a:effectLst/>
                <a:uLnTx/>
                <a:uFillTx/>
                <a:latin typeface="Calibri" panose="020F0502020204030204" pitchFamily="34" charset="0"/>
                <a:ea typeface="MS PGothic" panose="020B0600070205080204" pitchFamily="34" charset="-128"/>
                <a:cs typeface="Calibri" panose="020F0502020204030204" pitchFamily="34" charset="0"/>
              </a:rPr>
              <a:t>well</a:t>
            </a:r>
          </a:p>
        </p:txBody>
      </p:sp>
      <p:sp>
        <p:nvSpPr>
          <p:cNvPr id="34" name="Right Arrow 33"/>
          <p:cNvSpPr/>
          <p:nvPr/>
        </p:nvSpPr>
        <p:spPr>
          <a:xfrm rot="2308709">
            <a:off x="4795752" y="2674772"/>
            <a:ext cx="1143000" cy="31653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47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down)">
                                      <p:cBhvr>
                                        <p:cTn id="106" dur="580">
                                          <p:stCondLst>
                                            <p:cond delay="0"/>
                                          </p:stCondLst>
                                        </p:cTn>
                                        <p:tgtEl>
                                          <p:spTgt spid="36"/>
                                        </p:tgtEl>
                                      </p:cBhvr>
                                    </p:animEffect>
                                    <p:anim calcmode="lin" valueType="num">
                                      <p:cBhvr>
                                        <p:cTn id="10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2" dur="26">
                                          <p:stCondLst>
                                            <p:cond delay="650"/>
                                          </p:stCondLst>
                                        </p:cTn>
                                        <p:tgtEl>
                                          <p:spTgt spid="36"/>
                                        </p:tgtEl>
                                      </p:cBhvr>
                                      <p:to x="100000" y="60000"/>
                                    </p:animScale>
                                    <p:animScale>
                                      <p:cBhvr>
                                        <p:cTn id="113" dur="166" decel="50000">
                                          <p:stCondLst>
                                            <p:cond delay="676"/>
                                          </p:stCondLst>
                                        </p:cTn>
                                        <p:tgtEl>
                                          <p:spTgt spid="36"/>
                                        </p:tgtEl>
                                      </p:cBhvr>
                                      <p:to x="100000" y="100000"/>
                                    </p:animScale>
                                    <p:animScale>
                                      <p:cBhvr>
                                        <p:cTn id="114" dur="26">
                                          <p:stCondLst>
                                            <p:cond delay="1312"/>
                                          </p:stCondLst>
                                        </p:cTn>
                                        <p:tgtEl>
                                          <p:spTgt spid="36"/>
                                        </p:tgtEl>
                                      </p:cBhvr>
                                      <p:to x="100000" y="80000"/>
                                    </p:animScale>
                                    <p:animScale>
                                      <p:cBhvr>
                                        <p:cTn id="115" dur="166" decel="50000">
                                          <p:stCondLst>
                                            <p:cond delay="1338"/>
                                          </p:stCondLst>
                                        </p:cTn>
                                        <p:tgtEl>
                                          <p:spTgt spid="36"/>
                                        </p:tgtEl>
                                      </p:cBhvr>
                                      <p:to x="100000" y="100000"/>
                                    </p:animScale>
                                    <p:animScale>
                                      <p:cBhvr>
                                        <p:cTn id="116" dur="26">
                                          <p:stCondLst>
                                            <p:cond delay="1642"/>
                                          </p:stCondLst>
                                        </p:cTn>
                                        <p:tgtEl>
                                          <p:spTgt spid="36"/>
                                        </p:tgtEl>
                                      </p:cBhvr>
                                      <p:to x="100000" y="90000"/>
                                    </p:animScale>
                                    <p:animScale>
                                      <p:cBhvr>
                                        <p:cTn id="117" dur="166" decel="50000">
                                          <p:stCondLst>
                                            <p:cond delay="1668"/>
                                          </p:stCondLst>
                                        </p:cTn>
                                        <p:tgtEl>
                                          <p:spTgt spid="36"/>
                                        </p:tgtEl>
                                      </p:cBhvr>
                                      <p:to x="100000" y="100000"/>
                                    </p:animScale>
                                    <p:animScale>
                                      <p:cBhvr>
                                        <p:cTn id="118" dur="26">
                                          <p:stCondLst>
                                            <p:cond delay="1808"/>
                                          </p:stCondLst>
                                        </p:cTn>
                                        <p:tgtEl>
                                          <p:spTgt spid="36"/>
                                        </p:tgtEl>
                                      </p:cBhvr>
                                      <p:to x="100000" y="95000"/>
                                    </p:animScale>
                                    <p:animScale>
                                      <p:cBhvr>
                                        <p:cTn id="119" dur="166" decel="50000">
                                          <p:stCondLst>
                                            <p:cond delay="1834"/>
                                          </p:stCondLst>
                                        </p:cTn>
                                        <p:tgtEl>
                                          <p:spTgt spid="36"/>
                                        </p:tgtEl>
                                      </p:cBhvr>
                                      <p:to x="100000" y="100000"/>
                                    </p:animScale>
                                  </p:childTnLst>
                                </p:cTn>
                              </p:par>
                              <p:par>
                                <p:cTn id="120" presetID="26" presetClass="entr" presetSubtype="0"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down)">
                                      <p:cBhvr>
                                        <p:cTn id="122" dur="580">
                                          <p:stCondLst>
                                            <p:cond delay="0"/>
                                          </p:stCondLst>
                                        </p:cTn>
                                        <p:tgtEl>
                                          <p:spTgt spid="34"/>
                                        </p:tgtEl>
                                      </p:cBhvr>
                                    </p:animEffect>
                                    <p:anim calcmode="lin" valueType="num">
                                      <p:cBhvr>
                                        <p:cTn id="123"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28" dur="26">
                                          <p:stCondLst>
                                            <p:cond delay="650"/>
                                          </p:stCondLst>
                                        </p:cTn>
                                        <p:tgtEl>
                                          <p:spTgt spid="34"/>
                                        </p:tgtEl>
                                      </p:cBhvr>
                                      <p:to x="100000" y="60000"/>
                                    </p:animScale>
                                    <p:animScale>
                                      <p:cBhvr>
                                        <p:cTn id="129" dur="166" decel="50000">
                                          <p:stCondLst>
                                            <p:cond delay="676"/>
                                          </p:stCondLst>
                                        </p:cTn>
                                        <p:tgtEl>
                                          <p:spTgt spid="34"/>
                                        </p:tgtEl>
                                      </p:cBhvr>
                                      <p:to x="100000" y="100000"/>
                                    </p:animScale>
                                    <p:animScale>
                                      <p:cBhvr>
                                        <p:cTn id="130" dur="26">
                                          <p:stCondLst>
                                            <p:cond delay="1312"/>
                                          </p:stCondLst>
                                        </p:cTn>
                                        <p:tgtEl>
                                          <p:spTgt spid="34"/>
                                        </p:tgtEl>
                                      </p:cBhvr>
                                      <p:to x="100000" y="80000"/>
                                    </p:animScale>
                                    <p:animScale>
                                      <p:cBhvr>
                                        <p:cTn id="131" dur="166" decel="50000">
                                          <p:stCondLst>
                                            <p:cond delay="1338"/>
                                          </p:stCondLst>
                                        </p:cTn>
                                        <p:tgtEl>
                                          <p:spTgt spid="34"/>
                                        </p:tgtEl>
                                      </p:cBhvr>
                                      <p:to x="100000" y="100000"/>
                                    </p:animScale>
                                    <p:animScale>
                                      <p:cBhvr>
                                        <p:cTn id="132" dur="26">
                                          <p:stCondLst>
                                            <p:cond delay="1642"/>
                                          </p:stCondLst>
                                        </p:cTn>
                                        <p:tgtEl>
                                          <p:spTgt spid="34"/>
                                        </p:tgtEl>
                                      </p:cBhvr>
                                      <p:to x="100000" y="90000"/>
                                    </p:animScale>
                                    <p:animScale>
                                      <p:cBhvr>
                                        <p:cTn id="133" dur="166" decel="50000">
                                          <p:stCondLst>
                                            <p:cond delay="1668"/>
                                          </p:stCondLst>
                                        </p:cTn>
                                        <p:tgtEl>
                                          <p:spTgt spid="34"/>
                                        </p:tgtEl>
                                      </p:cBhvr>
                                      <p:to x="100000" y="100000"/>
                                    </p:animScale>
                                    <p:animScale>
                                      <p:cBhvr>
                                        <p:cTn id="134" dur="26">
                                          <p:stCondLst>
                                            <p:cond delay="1808"/>
                                          </p:stCondLst>
                                        </p:cTn>
                                        <p:tgtEl>
                                          <p:spTgt spid="34"/>
                                        </p:tgtEl>
                                      </p:cBhvr>
                                      <p:to x="100000" y="95000"/>
                                    </p:animScale>
                                    <p:animScale>
                                      <p:cBhvr>
                                        <p:cTn id="135" dur="166" decel="50000">
                                          <p:stCondLst>
                                            <p:cond delay="1834"/>
                                          </p:stCondLst>
                                        </p:cTn>
                                        <p:tgtEl>
                                          <p:spTgt spid="34"/>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45" presetClass="entr" presetSubtype="0" fill="hold" grpId="0" nodeType="click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2000"/>
                                        <p:tgtEl>
                                          <p:spTgt spid="32"/>
                                        </p:tgtEl>
                                      </p:cBhvr>
                                    </p:animEffect>
                                    <p:anim calcmode="lin" valueType="num">
                                      <p:cBhvr>
                                        <p:cTn id="141" dur="2000" fill="hold"/>
                                        <p:tgtEl>
                                          <p:spTgt spid="32"/>
                                        </p:tgtEl>
                                        <p:attrNameLst>
                                          <p:attrName>ppt_w</p:attrName>
                                        </p:attrNameLst>
                                      </p:cBhvr>
                                      <p:tavLst>
                                        <p:tav tm="0" fmla="#ppt_w*sin(2.5*pi*$)">
                                          <p:val>
                                            <p:fltVal val="0"/>
                                          </p:val>
                                        </p:tav>
                                        <p:tav tm="100000">
                                          <p:val>
                                            <p:fltVal val="1"/>
                                          </p:val>
                                        </p:tav>
                                      </p:tavLst>
                                    </p:anim>
                                    <p:anim calcmode="lin" valueType="num">
                                      <p:cBhvr>
                                        <p:cTn id="142"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 grpId="0"/>
      <p:bldP spid="25" grpId="0" animBg="1"/>
      <p:bldP spid="3" grpId="0" animBg="1"/>
      <p:bldP spid="28" grpId="0" animBg="1"/>
      <p:bldP spid="20" grpId="0" animBg="1"/>
      <p:bldP spid="21" grpId="0"/>
      <p:bldP spid="30" grpId="0" animBg="1"/>
      <p:bldP spid="31" grpId="0" animBg="1"/>
      <p:bldP spid="33" grpId="0"/>
      <p:bldP spid="32" grpId="0"/>
      <p:bldP spid="36"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4572000" y="571500"/>
            <a:ext cx="0" cy="4057650"/>
          </a:xfrm>
          <a:prstGeom prst="straightConnector1">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a:off x="4562168" y="-104775"/>
            <a:ext cx="0" cy="5410200"/>
          </a:xfrm>
          <a:prstGeom prst="straightConnector1">
            <a:avLst/>
          </a:prstGeom>
          <a:ln w="762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2700000">
            <a:off x="4562168" y="-104775"/>
            <a:ext cx="0" cy="5410200"/>
          </a:xfrm>
          <a:prstGeom prst="straightConnector1">
            <a:avLst/>
          </a:prstGeom>
          <a:ln w="762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57766" y="4629150"/>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Few PCEs</a:t>
            </a:r>
          </a:p>
        </p:txBody>
      </p:sp>
      <p:sp>
        <p:nvSpPr>
          <p:cNvPr id="15" name="TextBox 14"/>
          <p:cNvSpPr txBox="1"/>
          <p:nvPr/>
        </p:nvSpPr>
        <p:spPr>
          <a:xfrm>
            <a:off x="3747934" y="253094"/>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More PCEs</a:t>
            </a:r>
          </a:p>
        </p:txBody>
      </p:sp>
      <p:sp>
        <p:nvSpPr>
          <p:cNvPr id="16" name="TextBox 15"/>
          <p:cNvSpPr txBox="1"/>
          <p:nvPr/>
        </p:nvSpPr>
        <p:spPr>
          <a:xfrm>
            <a:off x="7010400" y="2435327"/>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Few ACEs</a:t>
            </a:r>
          </a:p>
        </p:txBody>
      </p:sp>
      <p:sp>
        <p:nvSpPr>
          <p:cNvPr id="17" name="TextBox 16"/>
          <p:cNvSpPr txBox="1"/>
          <p:nvPr/>
        </p:nvSpPr>
        <p:spPr>
          <a:xfrm>
            <a:off x="457200" y="2443169"/>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More ACEs</a:t>
            </a:r>
          </a:p>
        </p:txBody>
      </p:sp>
      <p:sp>
        <p:nvSpPr>
          <p:cNvPr id="18" name="TextBox 17"/>
          <p:cNvSpPr txBox="1"/>
          <p:nvPr/>
        </p:nvSpPr>
        <p:spPr>
          <a:xfrm>
            <a:off x="1208312" y="4227162"/>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mn-cs"/>
              </a:rPr>
              <a:t>Less Well</a:t>
            </a:r>
          </a:p>
        </p:txBody>
      </p:sp>
      <p:sp>
        <p:nvSpPr>
          <p:cNvPr id="19" name="TextBox 18"/>
          <p:cNvSpPr txBox="1"/>
          <p:nvPr/>
        </p:nvSpPr>
        <p:spPr>
          <a:xfrm>
            <a:off x="6318106" y="590550"/>
            <a:ext cx="16284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mn-cs"/>
              </a:rPr>
              <a:t>More Well</a:t>
            </a:r>
          </a:p>
        </p:txBody>
      </p:sp>
      <p:sp>
        <p:nvSpPr>
          <p:cNvPr id="2" name="TextBox 1"/>
          <p:cNvSpPr txBox="1"/>
          <p:nvPr/>
        </p:nvSpPr>
        <p:spPr>
          <a:xfrm>
            <a:off x="5726672" y="2256160"/>
            <a:ext cx="10999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ACE only</a:t>
            </a:r>
          </a:p>
        </p:txBody>
      </p:sp>
      <p:sp>
        <p:nvSpPr>
          <p:cNvPr id="25" name="Oval 24"/>
          <p:cNvSpPr/>
          <p:nvPr/>
        </p:nvSpPr>
        <p:spPr>
          <a:xfrm>
            <a:off x="5621176" y="732062"/>
            <a:ext cx="170027" cy="12305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Connector 25"/>
          <p:cNvCxnSpPr/>
          <p:nvPr/>
        </p:nvCxnSpPr>
        <p:spPr>
          <a:xfrm>
            <a:off x="5715786" y="802064"/>
            <a:ext cx="381198" cy="32692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645571" y="2538800"/>
            <a:ext cx="170027" cy="12305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Connector 4"/>
          <p:cNvCxnSpPr>
            <a:stCxn id="28" idx="5"/>
          </p:cNvCxnSpPr>
          <p:nvPr/>
        </p:nvCxnSpPr>
        <p:spPr>
          <a:xfrm>
            <a:off x="5141953" y="2134454"/>
            <a:ext cx="503615" cy="40692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996826" y="2029423"/>
            <a:ext cx="170027" cy="12305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5635922" y="3873512"/>
            <a:ext cx="170027" cy="1230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5726672" y="3707978"/>
            <a:ext cx="10999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ACE-PCE</a:t>
            </a:r>
          </a:p>
        </p:txBody>
      </p:sp>
      <p:cxnSp>
        <p:nvCxnSpPr>
          <p:cNvPr id="23" name="Straight Connector 22"/>
          <p:cNvCxnSpPr/>
          <p:nvPr/>
        </p:nvCxnSpPr>
        <p:spPr>
          <a:xfrm>
            <a:off x="4326633" y="2857501"/>
            <a:ext cx="1294540" cy="101601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209315" y="2798156"/>
            <a:ext cx="170027" cy="1230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989006" y="1045345"/>
            <a:ext cx="170027" cy="12305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p:nvPr/>
        </p:nvSpPr>
        <p:spPr>
          <a:xfrm>
            <a:off x="4691744" y="775605"/>
            <a:ext cx="10999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S PGothic" panose="020B0600070205080204" pitchFamily="34" charset="-128"/>
                <a:cs typeface="+mn-cs"/>
              </a:rPr>
              <a:t>ACE+PCE</a:t>
            </a:r>
          </a:p>
        </p:txBody>
      </p:sp>
      <p:cxnSp>
        <p:nvCxnSpPr>
          <p:cNvPr id="35" name="Straight Connector 34"/>
          <p:cNvCxnSpPr/>
          <p:nvPr/>
        </p:nvCxnSpPr>
        <p:spPr>
          <a:xfrm>
            <a:off x="5713766" y="2673914"/>
            <a:ext cx="9132" cy="119959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5" idx="4"/>
          </p:cNvCxnSpPr>
          <p:nvPr/>
        </p:nvCxnSpPr>
        <p:spPr>
          <a:xfrm>
            <a:off x="5706190" y="855113"/>
            <a:ext cx="7576" cy="166258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200" y="237643"/>
            <a:ext cx="2885419"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LOW adversity does NOT mean that you are “well” or “in the clear!”</a:t>
            </a:r>
          </a:p>
        </p:txBody>
      </p:sp>
      <p:sp>
        <p:nvSpPr>
          <p:cNvPr id="29" name="TextBox 28"/>
          <p:cNvSpPr txBox="1"/>
          <p:nvPr/>
        </p:nvSpPr>
        <p:spPr>
          <a:xfrm>
            <a:off x="5989007" y="4077310"/>
            <a:ext cx="3078794"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u="sng" dirty="0">
                <a:solidFill>
                  <a:prstClr val="black"/>
                </a:solidFill>
                <a:latin typeface="Calibri" panose="020F0502020204030204" pitchFamily="34" charset="0"/>
                <a:cs typeface="Calibri" panose="020F0502020204030204" pitchFamily="34" charset="0"/>
              </a:rPr>
              <a:t>Preventing ACEs is not enough. All kids – especially kids w/ ACEs – need PCEs!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32" name="TextBox 31"/>
          <p:cNvSpPr txBox="1"/>
          <p:nvPr/>
        </p:nvSpPr>
        <p:spPr>
          <a:xfrm>
            <a:off x="414358" y="2821160"/>
            <a:ext cx="2885419" cy="923330"/>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Kids with </a:t>
            </a:r>
            <a:r>
              <a:rPr kumimoji="0" lang="en-US" sz="1800" b="0" i="0" u="sng"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low</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 adversity but </a:t>
            </a:r>
            <a:r>
              <a:rPr kumimoji="0" lang="en-US" sz="1800" b="0" i="0" u="sng"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low</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 relational health may fare relatively </a:t>
            </a:r>
            <a:r>
              <a:rPr kumimoji="0" lang="en-US" sz="1800" b="0" i="0" u="sng"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poorly</a:t>
            </a:r>
          </a:p>
        </p:txBody>
      </p:sp>
      <p:sp>
        <p:nvSpPr>
          <p:cNvPr id="34" name="Right Arrow 33"/>
          <p:cNvSpPr/>
          <p:nvPr/>
        </p:nvSpPr>
        <p:spPr>
          <a:xfrm rot="10800000">
            <a:off x="3299776" y="2691636"/>
            <a:ext cx="811475" cy="3165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55480B6E-5B2A-4150-8742-7E5DE3FFAABA}"/>
              </a:ext>
            </a:extLst>
          </p:cNvPr>
          <p:cNvSpPr txBox="1"/>
          <p:nvPr/>
        </p:nvSpPr>
        <p:spPr>
          <a:xfrm>
            <a:off x="5994650" y="1238149"/>
            <a:ext cx="3078794"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Adverse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 and </a:t>
            </a:r>
            <a:r>
              <a:rPr kumimoji="0" lang="en-US" sz="2000" b="0" i="0" u="sng"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Positive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 experiences </a:t>
            </a: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CO-EXIST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 in the lives of children everyday</a:t>
            </a:r>
          </a:p>
        </p:txBody>
      </p:sp>
    </p:spTree>
    <p:extLst>
      <p:ext uri="{BB962C8B-B14F-4D97-AF65-F5344CB8AC3E}">
        <p14:creationId xmlns:p14="http://schemas.microsoft.com/office/powerpoint/2010/main" val="17040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80">
                                          <p:stCondLst>
                                            <p:cond delay="0"/>
                                          </p:stCondLst>
                                        </p:cTn>
                                        <p:tgtEl>
                                          <p:spTgt spid="32"/>
                                        </p:tgtEl>
                                      </p:cBhvr>
                                    </p:animEffect>
                                    <p:anim calcmode="lin" valueType="num">
                                      <p:cBhvr>
                                        <p:cTn id="6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7" dur="26">
                                          <p:stCondLst>
                                            <p:cond delay="650"/>
                                          </p:stCondLst>
                                        </p:cTn>
                                        <p:tgtEl>
                                          <p:spTgt spid="32"/>
                                        </p:tgtEl>
                                      </p:cBhvr>
                                      <p:to x="100000" y="60000"/>
                                    </p:animScale>
                                    <p:animScale>
                                      <p:cBhvr>
                                        <p:cTn id="68" dur="166" decel="50000">
                                          <p:stCondLst>
                                            <p:cond delay="676"/>
                                          </p:stCondLst>
                                        </p:cTn>
                                        <p:tgtEl>
                                          <p:spTgt spid="32"/>
                                        </p:tgtEl>
                                      </p:cBhvr>
                                      <p:to x="100000" y="100000"/>
                                    </p:animScale>
                                    <p:animScale>
                                      <p:cBhvr>
                                        <p:cTn id="69" dur="26">
                                          <p:stCondLst>
                                            <p:cond delay="1312"/>
                                          </p:stCondLst>
                                        </p:cTn>
                                        <p:tgtEl>
                                          <p:spTgt spid="32"/>
                                        </p:tgtEl>
                                      </p:cBhvr>
                                      <p:to x="100000" y="80000"/>
                                    </p:animScale>
                                    <p:animScale>
                                      <p:cBhvr>
                                        <p:cTn id="70" dur="166" decel="50000">
                                          <p:stCondLst>
                                            <p:cond delay="1338"/>
                                          </p:stCondLst>
                                        </p:cTn>
                                        <p:tgtEl>
                                          <p:spTgt spid="32"/>
                                        </p:tgtEl>
                                      </p:cBhvr>
                                      <p:to x="100000" y="100000"/>
                                    </p:animScale>
                                    <p:animScale>
                                      <p:cBhvr>
                                        <p:cTn id="71" dur="26">
                                          <p:stCondLst>
                                            <p:cond delay="1642"/>
                                          </p:stCondLst>
                                        </p:cTn>
                                        <p:tgtEl>
                                          <p:spTgt spid="32"/>
                                        </p:tgtEl>
                                      </p:cBhvr>
                                      <p:to x="100000" y="90000"/>
                                    </p:animScale>
                                    <p:animScale>
                                      <p:cBhvr>
                                        <p:cTn id="72" dur="166" decel="50000">
                                          <p:stCondLst>
                                            <p:cond delay="1668"/>
                                          </p:stCondLst>
                                        </p:cTn>
                                        <p:tgtEl>
                                          <p:spTgt spid="32"/>
                                        </p:tgtEl>
                                      </p:cBhvr>
                                      <p:to x="100000" y="100000"/>
                                    </p:animScale>
                                    <p:animScale>
                                      <p:cBhvr>
                                        <p:cTn id="73" dur="26">
                                          <p:stCondLst>
                                            <p:cond delay="1808"/>
                                          </p:stCondLst>
                                        </p:cTn>
                                        <p:tgtEl>
                                          <p:spTgt spid="32"/>
                                        </p:tgtEl>
                                      </p:cBhvr>
                                      <p:to x="100000" y="95000"/>
                                    </p:animScale>
                                    <p:animScale>
                                      <p:cBhvr>
                                        <p:cTn id="74" dur="166" decel="50000">
                                          <p:stCondLst>
                                            <p:cond delay="1834"/>
                                          </p:stCondLst>
                                        </p:cTn>
                                        <p:tgtEl>
                                          <p:spTgt spid="32"/>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80">
                                          <p:stCondLst>
                                            <p:cond delay="0"/>
                                          </p:stCondLst>
                                        </p:cTn>
                                        <p:tgtEl>
                                          <p:spTgt spid="34"/>
                                        </p:tgtEl>
                                      </p:cBhvr>
                                    </p:animEffect>
                                    <p:anim calcmode="lin" valueType="num">
                                      <p:cBhvr>
                                        <p:cTn id="7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83" dur="26">
                                          <p:stCondLst>
                                            <p:cond delay="650"/>
                                          </p:stCondLst>
                                        </p:cTn>
                                        <p:tgtEl>
                                          <p:spTgt spid="34"/>
                                        </p:tgtEl>
                                      </p:cBhvr>
                                      <p:to x="100000" y="60000"/>
                                    </p:animScale>
                                    <p:animScale>
                                      <p:cBhvr>
                                        <p:cTn id="84" dur="166" decel="50000">
                                          <p:stCondLst>
                                            <p:cond delay="676"/>
                                          </p:stCondLst>
                                        </p:cTn>
                                        <p:tgtEl>
                                          <p:spTgt spid="34"/>
                                        </p:tgtEl>
                                      </p:cBhvr>
                                      <p:to x="100000" y="100000"/>
                                    </p:animScale>
                                    <p:animScale>
                                      <p:cBhvr>
                                        <p:cTn id="85" dur="26">
                                          <p:stCondLst>
                                            <p:cond delay="1312"/>
                                          </p:stCondLst>
                                        </p:cTn>
                                        <p:tgtEl>
                                          <p:spTgt spid="34"/>
                                        </p:tgtEl>
                                      </p:cBhvr>
                                      <p:to x="100000" y="80000"/>
                                    </p:animScale>
                                    <p:animScale>
                                      <p:cBhvr>
                                        <p:cTn id="86" dur="166" decel="50000">
                                          <p:stCondLst>
                                            <p:cond delay="1338"/>
                                          </p:stCondLst>
                                        </p:cTn>
                                        <p:tgtEl>
                                          <p:spTgt spid="34"/>
                                        </p:tgtEl>
                                      </p:cBhvr>
                                      <p:to x="100000" y="100000"/>
                                    </p:animScale>
                                    <p:animScale>
                                      <p:cBhvr>
                                        <p:cTn id="87" dur="26">
                                          <p:stCondLst>
                                            <p:cond delay="1642"/>
                                          </p:stCondLst>
                                        </p:cTn>
                                        <p:tgtEl>
                                          <p:spTgt spid="34"/>
                                        </p:tgtEl>
                                      </p:cBhvr>
                                      <p:to x="100000" y="90000"/>
                                    </p:animScale>
                                    <p:animScale>
                                      <p:cBhvr>
                                        <p:cTn id="88" dur="166" decel="50000">
                                          <p:stCondLst>
                                            <p:cond delay="1668"/>
                                          </p:stCondLst>
                                        </p:cTn>
                                        <p:tgtEl>
                                          <p:spTgt spid="34"/>
                                        </p:tgtEl>
                                      </p:cBhvr>
                                      <p:to x="100000" y="100000"/>
                                    </p:animScale>
                                    <p:animScale>
                                      <p:cBhvr>
                                        <p:cTn id="89" dur="26">
                                          <p:stCondLst>
                                            <p:cond delay="1808"/>
                                          </p:stCondLst>
                                        </p:cTn>
                                        <p:tgtEl>
                                          <p:spTgt spid="34"/>
                                        </p:tgtEl>
                                      </p:cBhvr>
                                      <p:to x="100000" y="95000"/>
                                    </p:animScale>
                                    <p:animScale>
                                      <p:cBhvr>
                                        <p:cTn id="90" dur="166" decel="50000">
                                          <p:stCondLst>
                                            <p:cond delay="1834"/>
                                          </p:stCondLst>
                                        </p:cTn>
                                        <p:tgtEl>
                                          <p:spTgt spid="34"/>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2000"/>
                                        <p:tgtEl>
                                          <p:spTgt spid="29"/>
                                        </p:tgtEl>
                                      </p:cBhvr>
                                    </p:animEffect>
                                    <p:anim calcmode="lin" valueType="num">
                                      <p:cBhvr>
                                        <p:cTn id="96" dur="2000" fill="hold"/>
                                        <p:tgtEl>
                                          <p:spTgt spid="29"/>
                                        </p:tgtEl>
                                        <p:attrNameLst>
                                          <p:attrName>ppt_w</p:attrName>
                                        </p:attrNameLst>
                                      </p:cBhvr>
                                      <p:tavLst>
                                        <p:tav tm="0" fmla="#ppt_w*sin(2.5*pi*$)">
                                          <p:val>
                                            <p:fltVal val="0"/>
                                          </p:val>
                                        </p:tav>
                                        <p:tav tm="100000">
                                          <p:val>
                                            <p:fltVal val="1"/>
                                          </p:val>
                                        </p:tav>
                                      </p:tavLst>
                                    </p:anim>
                                    <p:anim calcmode="lin" valueType="num">
                                      <p:cBhvr>
                                        <p:cTn id="97"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2000"/>
                                        <p:tgtEl>
                                          <p:spTgt spid="36"/>
                                        </p:tgtEl>
                                      </p:cBhvr>
                                    </p:animEffect>
                                    <p:anim calcmode="lin" valueType="num">
                                      <p:cBhvr>
                                        <p:cTn id="103" dur="2000" fill="hold"/>
                                        <p:tgtEl>
                                          <p:spTgt spid="36"/>
                                        </p:tgtEl>
                                        <p:attrNameLst>
                                          <p:attrName>ppt_w</p:attrName>
                                        </p:attrNameLst>
                                      </p:cBhvr>
                                      <p:tavLst>
                                        <p:tav tm="0" fmla="#ppt_w*sin(2.5*pi*$)">
                                          <p:val>
                                            <p:fltVal val="0"/>
                                          </p:val>
                                        </p:tav>
                                        <p:tav tm="100000">
                                          <p:val>
                                            <p:fltVal val="1"/>
                                          </p:val>
                                        </p:tav>
                                      </p:tavLst>
                                    </p:anim>
                                    <p:anim calcmode="lin" valueType="num">
                                      <p:cBhvr>
                                        <p:cTn id="104"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3" grpId="0" animBg="1"/>
      <p:bldP spid="28" grpId="0" animBg="1"/>
      <p:bldP spid="20" grpId="0" animBg="1"/>
      <p:bldP spid="21" grpId="0"/>
      <p:bldP spid="30" grpId="0" animBg="1"/>
      <p:bldP spid="31" grpId="0" animBg="1"/>
      <p:bldP spid="33" grpId="0"/>
      <p:bldP spid="29" grpId="0"/>
      <p:bldP spid="32" grpId="0" animBg="1"/>
      <p:bldP spid="34"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a:xfrm>
            <a:off x="6680200" y="4816095"/>
            <a:ext cx="2133600" cy="274637"/>
          </a:xfr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6" name="TextBox 35">
            <a:extLst>
              <a:ext uri="{FF2B5EF4-FFF2-40B4-BE49-F238E27FC236}">
                <a16:creationId xmlns:a16="http://schemas.microsoft.com/office/drawing/2014/main" id="{1CC3D829-11B0-436C-ACDF-5032AE5EB0D4}"/>
              </a:ext>
            </a:extLst>
          </p:cNvPr>
          <p:cNvSpPr txBox="1"/>
          <p:nvPr/>
        </p:nvSpPr>
        <p:spPr>
          <a:xfrm>
            <a:off x="198374" y="4723153"/>
            <a:ext cx="9144000" cy="400105"/>
          </a:xfrm>
          <a:prstGeom prst="rect">
            <a:avLst/>
          </a:prstGeom>
          <a:noFill/>
        </p:spPr>
        <p:txBody>
          <a:bodyPr wrap="square" lIns="91436" tIns="45718" rIns="91436" bIns="45718"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Slide adapted from </a:t>
            </a:r>
            <a:r>
              <a:rPr kumimoji="0" 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Thinking Developmentally: Nurturing Wellness in Childhood to Promote Lifelong Health</a:t>
            </a: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Garner and Saul, 2018.Used with permission.  </a:t>
            </a:r>
          </a:p>
        </p:txBody>
      </p:sp>
      <p:sp>
        <p:nvSpPr>
          <p:cNvPr id="38" name="Rectangle 15">
            <a:extLst>
              <a:ext uri="{FF2B5EF4-FFF2-40B4-BE49-F238E27FC236}">
                <a16:creationId xmlns:a16="http://schemas.microsoft.com/office/drawing/2014/main" id="{91AAA76E-E821-4752-B8AD-2CE379074455}"/>
              </a:ext>
            </a:extLst>
          </p:cNvPr>
          <p:cNvSpPr>
            <a:spLocks noGrp="1" noChangeArrowheads="1"/>
          </p:cNvSpPr>
          <p:nvPr>
            <p:ph type="title"/>
          </p:nvPr>
        </p:nvSpPr>
        <p:spPr bwMode="auto">
          <a:xfrm>
            <a:off x="0" y="-133141"/>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p>
            <a:pPr algn="ctr" defTabSz="457142" eaLnBrk="1" fontAlgn="auto" hangingPunct="1">
              <a:spcBef>
                <a:spcPts val="0"/>
              </a:spcBef>
              <a:spcAft>
                <a:spcPts val="0"/>
              </a:spcAft>
              <a:defRPr/>
            </a:pPr>
            <a:r>
              <a:rPr lang="en-US" b="1" dirty="0">
                <a:solidFill>
                  <a:srgbClr val="000000"/>
                </a:solidFill>
                <a:effectLst>
                  <a:outerShdw blurRad="38100" dist="38100" dir="2700000" algn="tl">
                    <a:srgbClr val="FFFFFF"/>
                  </a:outerShdw>
                </a:effectLst>
              </a:rPr>
              <a:t>What’s Inside the Proverbial Black Box?</a:t>
            </a:r>
            <a:endParaRPr lang="en-US" b="1" dirty="0">
              <a:solidFill>
                <a:srgbClr val="A50021"/>
              </a:solidFill>
              <a:effectLst>
                <a:outerShdw blurRad="38100" dist="38100" dir="2700000" algn="tl">
                  <a:srgbClr val="FFFFFF"/>
                </a:outerShdw>
              </a:effectLst>
            </a:endParaRPr>
          </a:p>
        </p:txBody>
      </p:sp>
      <p:sp>
        <p:nvSpPr>
          <p:cNvPr id="19" name="AutoShape 5">
            <a:extLst>
              <a:ext uri="{FF2B5EF4-FFF2-40B4-BE49-F238E27FC236}">
                <a16:creationId xmlns:a16="http://schemas.microsoft.com/office/drawing/2014/main" id="{C2C670B5-88A7-4C9C-8FF4-81FBF7984105}"/>
              </a:ext>
            </a:extLst>
          </p:cNvPr>
          <p:cNvSpPr>
            <a:spLocks noChangeArrowheads="1"/>
          </p:cNvSpPr>
          <p:nvPr/>
        </p:nvSpPr>
        <p:spPr bwMode="auto">
          <a:xfrm>
            <a:off x="4007070" y="2123511"/>
            <a:ext cx="1143000" cy="800100"/>
          </a:xfrm>
          <a:prstGeom prst="cube">
            <a:avLst>
              <a:gd name="adj" fmla="val 25000"/>
            </a:avLst>
          </a:prstGeom>
          <a:solidFill>
            <a:sysClr val="windowText" lastClr="000000"/>
          </a:solidFill>
          <a:ln w="95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l" defTabSz="457142"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Garamond" pitchFamily="18" charset="0"/>
              <a:ea typeface="MS PGothic" panose="020B0600070205080204" pitchFamily="34" charset="-128"/>
              <a:cs typeface="+mn-cs"/>
            </a:endParaRPr>
          </a:p>
        </p:txBody>
      </p:sp>
      <p:sp>
        <p:nvSpPr>
          <p:cNvPr id="20" name="Text Box 6">
            <a:extLst>
              <a:ext uri="{FF2B5EF4-FFF2-40B4-BE49-F238E27FC236}">
                <a16:creationId xmlns:a16="http://schemas.microsoft.com/office/drawing/2014/main" id="{E6CBD70D-15EB-467A-B5FB-699FBBBA6E6A}"/>
              </a:ext>
            </a:extLst>
          </p:cNvPr>
          <p:cNvSpPr txBox="1">
            <a:spLocks noChangeArrowheads="1"/>
          </p:cNvSpPr>
          <p:nvPr/>
        </p:nvSpPr>
        <p:spPr bwMode="auto">
          <a:xfrm>
            <a:off x="228600" y="2466413"/>
            <a:ext cx="2438400" cy="369322"/>
          </a:xfrm>
          <a:prstGeom prst="rect">
            <a:avLst/>
          </a:prstGeom>
          <a:solidFill>
            <a:srgbClr val="A50021"/>
          </a:solidFill>
          <a:ln w="9525">
            <a:solidFill>
              <a:sysClr val="windowText" lastClr="000000"/>
            </a:solidFill>
            <a:miter lim="800000"/>
            <a:headEnd/>
            <a:tailEnd/>
          </a:ln>
          <a:effectLst/>
        </p:spPr>
        <p:txBody>
          <a:bodyPr lIns="91430" tIns="45715" rIns="91430" bIns="45715">
            <a:spAutoFit/>
          </a:bodyP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prstClr val="white"/>
                </a:solidFill>
                <a:effectLst/>
                <a:uLnTx/>
                <a:uFillTx/>
                <a:latin typeface="Arial" charset="0"/>
                <a:ea typeface="MS PGothic" panose="020B0600070205080204" pitchFamily="34" charset="-128"/>
                <a:cs typeface="+mn-cs"/>
              </a:rPr>
              <a:t>Childhood Experience</a:t>
            </a:r>
          </a:p>
        </p:txBody>
      </p:sp>
      <p:sp>
        <p:nvSpPr>
          <p:cNvPr id="21" name="Text Box 7">
            <a:extLst>
              <a:ext uri="{FF2B5EF4-FFF2-40B4-BE49-F238E27FC236}">
                <a16:creationId xmlns:a16="http://schemas.microsoft.com/office/drawing/2014/main" id="{3BCABC0D-AC56-4B13-98F7-E2FA029E7311}"/>
              </a:ext>
            </a:extLst>
          </p:cNvPr>
          <p:cNvSpPr txBox="1">
            <a:spLocks noChangeArrowheads="1"/>
          </p:cNvSpPr>
          <p:nvPr/>
        </p:nvSpPr>
        <p:spPr bwMode="auto">
          <a:xfrm>
            <a:off x="6477000" y="2466413"/>
            <a:ext cx="2514600" cy="369322"/>
          </a:xfrm>
          <a:prstGeom prst="rect">
            <a:avLst/>
          </a:prstGeom>
          <a:solidFill>
            <a:srgbClr val="A50021"/>
          </a:solidFill>
          <a:ln w="9525">
            <a:solidFill>
              <a:sysClr val="windowText" lastClr="000000"/>
            </a:solidFill>
            <a:miter lim="800000"/>
            <a:headEnd/>
            <a:tailEnd/>
          </a:ln>
          <a:effectLst/>
        </p:spPr>
        <p:txBody>
          <a:bodyPr lIns="91430" tIns="45715" rIns="91430" bIns="45715">
            <a:spAutoFit/>
          </a:bodyP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prstClr val="white"/>
                </a:solidFill>
                <a:effectLst/>
                <a:uLnTx/>
                <a:uFillTx/>
                <a:latin typeface="Arial" charset="0"/>
                <a:ea typeface="MS PGothic" panose="020B0600070205080204" pitchFamily="34" charset="-128"/>
                <a:cs typeface="+mn-cs"/>
              </a:rPr>
              <a:t>Adult Outcomes</a:t>
            </a:r>
          </a:p>
        </p:txBody>
      </p:sp>
      <p:sp>
        <p:nvSpPr>
          <p:cNvPr id="37" name="AutoShape 8">
            <a:extLst>
              <a:ext uri="{FF2B5EF4-FFF2-40B4-BE49-F238E27FC236}">
                <a16:creationId xmlns:a16="http://schemas.microsoft.com/office/drawing/2014/main" id="{D2D20295-D07B-4A54-9E58-F7EBBB5E09F3}"/>
              </a:ext>
            </a:extLst>
          </p:cNvPr>
          <p:cNvSpPr>
            <a:spLocks noChangeArrowheads="1"/>
          </p:cNvSpPr>
          <p:nvPr/>
        </p:nvSpPr>
        <p:spPr bwMode="auto">
          <a:xfrm>
            <a:off x="2819400" y="2523561"/>
            <a:ext cx="1066800" cy="171450"/>
          </a:xfrm>
          <a:prstGeom prst="rightArrow">
            <a:avLst>
              <a:gd name="adj1" fmla="val 50000"/>
              <a:gd name="adj2" fmla="val 116667"/>
            </a:avLst>
          </a:prstGeom>
          <a:solidFill>
            <a:srgbClr val="A50021"/>
          </a:solidFill>
          <a:ln w="9525">
            <a:solidFill>
              <a:sysClr val="windowText" lastClr="000000"/>
            </a:solidFill>
            <a:miter lim="800000"/>
            <a:headEnd/>
            <a:tailEnd/>
          </a:ln>
          <a:effectLst/>
        </p:spPr>
        <p:txBody>
          <a:bodyPr wrap="none" lIns="91430" tIns="45715" rIns="91430" bIns="45715" anchor="ct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l" defTabSz="457142"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A50021"/>
              </a:solidFill>
              <a:effectLst/>
              <a:uLnTx/>
              <a:uFillTx/>
              <a:latin typeface="Garamond" pitchFamily="18" charset="0"/>
              <a:ea typeface="MS PGothic" panose="020B0600070205080204" pitchFamily="34" charset="-128"/>
              <a:cs typeface="+mn-cs"/>
            </a:endParaRPr>
          </a:p>
        </p:txBody>
      </p:sp>
      <p:sp>
        <p:nvSpPr>
          <p:cNvPr id="39" name="AutoShape 9">
            <a:extLst>
              <a:ext uri="{FF2B5EF4-FFF2-40B4-BE49-F238E27FC236}">
                <a16:creationId xmlns:a16="http://schemas.microsoft.com/office/drawing/2014/main" id="{4811F8E5-87EF-4A76-9F6A-EF99E36928AD}"/>
              </a:ext>
            </a:extLst>
          </p:cNvPr>
          <p:cNvSpPr>
            <a:spLocks noChangeArrowheads="1"/>
          </p:cNvSpPr>
          <p:nvPr/>
        </p:nvSpPr>
        <p:spPr bwMode="auto">
          <a:xfrm>
            <a:off x="5257800" y="2523561"/>
            <a:ext cx="1066800" cy="171450"/>
          </a:xfrm>
          <a:prstGeom prst="rightArrow">
            <a:avLst>
              <a:gd name="adj1" fmla="val 50000"/>
              <a:gd name="adj2" fmla="val 116667"/>
            </a:avLst>
          </a:prstGeom>
          <a:solidFill>
            <a:srgbClr val="A50021"/>
          </a:solidFill>
          <a:ln w="9525">
            <a:solidFill>
              <a:sysClr val="windowText" lastClr="000000"/>
            </a:solidFill>
            <a:miter lim="800000"/>
            <a:headEnd/>
            <a:tailEnd/>
          </a:ln>
          <a:effectLst/>
        </p:spPr>
        <p:txBody>
          <a:bodyPr wrap="none" lIns="91430" tIns="45715" rIns="91430" bIns="45715" anchor="ct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l" defTabSz="457142"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Garamond" pitchFamily="18" charset="0"/>
              <a:ea typeface="MS PGothic" panose="020B0600070205080204" pitchFamily="34" charset="-128"/>
              <a:cs typeface="+mn-cs"/>
            </a:endParaRPr>
          </a:p>
        </p:txBody>
      </p:sp>
      <p:sp>
        <p:nvSpPr>
          <p:cNvPr id="41" name="TextBox 40">
            <a:extLst>
              <a:ext uri="{FF2B5EF4-FFF2-40B4-BE49-F238E27FC236}">
                <a16:creationId xmlns:a16="http://schemas.microsoft.com/office/drawing/2014/main" id="{8EBFEDF2-FB44-4686-8347-5908BD0C429A}"/>
              </a:ext>
            </a:extLst>
          </p:cNvPr>
          <p:cNvSpPr txBox="1"/>
          <p:nvPr/>
        </p:nvSpPr>
        <p:spPr>
          <a:xfrm>
            <a:off x="228600" y="3126376"/>
            <a:ext cx="4208546" cy="923320"/>
          </a:xfrm>
          <a:prstGeom prst="rect">
            <a:avLst/>
          </a:prstGeom>
          <a:noFill/>
        </p:spPr>
        <p:txBody>
          <a:bodyPr wrap="square" lIns="91430" tIns="45715" rIns="91430" bIns="45715" rtlCol="0">
            <a:spAutoFit/>
          </a:bodyPr>
          <a:lstStyle/>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ACEs</a:t>
            </a:r>
          </a:p>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Violence, Abuse…</a:t>
            </a:r>
          </a:p>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Poverty, Racism… </a:t>
            </a:r>
          </a:p>
        </p:txBody>
      </p:sp>
      <p:sp>
        <p:nvSpPr>
          <p:cNvPr id="42" name="TextBox 41">
            <a:extLst>
              <a:ext uri="{FF2B5EF4-FFF2-40B4-BE49-F238E27FC236}">
                <a16:creationId xmlns:a16="http://schemas.microsoft.com/office/drawing/2014/main" id="{ADB0A292-B0A7-4A8A-9A49-BA9739F42758}"/>
              </a:ext>
            </a:extLst>
          </p:cNvPr>
          <p:cNvSpPr txBox="1"/>
          <p:nvPr/>
        </p:nvSpPr>
        <p:spPr>
          <a:xfrm>
            <a:off x="228600" y="1431016"/>
            <a:ext cx="2438400" cy="923320"/>
          </a:xfrm>
          <a:prstGeom prst="rect">
            <a:avLst/>
          </a:prstGeom>
          <a:noFill/>
        </p:spPr>
        <p:txBody>
          <a:bodyPr wrap="square" lIns="91430" tIns="45715" rIns="91430" bIns="45715" rtlCol="0">
            <a:spAutoFit/>
          </a:bodyPr>
          <a:lstStyle/>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PCEs</a:t>
            </a:r>
          </a:p>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Attuned adults</a:t>
            </a:r>
          </a:p>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Play/</a:t>
            </a:r>
            <a:r>
              <a:rPr kumimoji="0" lang="en-US" sz="1800" b="1" i="0" u="none" strike="noStrike" kern="1200" cap="none" spc="0" normalizeH="0" baseline="0" noProof="0" dirty="0">
                <a:ln>
                  <a:noFill/>
                </a:ln>
                <a:solidFill>
                  <a:schemeClr val="accent3"/>
                </a:solidFill>
                <a:effectLst/>
                <a:uLnTx/>
                <a:uFillTx/>
                <a:latin typeface="Arial"/>
                <a:ea typeface="MS PGothic" panose="020B0600070205080204" pitchFamily="34" charset="-128"/>
                <a:cs typeface="+mn-cs"/>
              </a:rPr>
              <a:t>ROR</a:t>
            </a:r>
          </a:p>
        </p:txBody>
      </p:sp>
      <p:sp>
        <p:nvSpPr>
          <p:cNvPr id="43" name="TextBox 42">
            <a:extLst>
              <a:ext uri="{FF2B5EF4-FFF2-40B4-BE49-F238E27FC236}">
                <a16:creationId xmlns:a16="http://schemas.microsoft.com/office/drawing/2014/main" id="{8D1A1429-BF68-4802-92A6-D412844D567A}"/>
              </a:ext>
            </a:extLst>
          </p:cNvPr>
          <p:cNvSpPr txBox="1"/>
          <p:nvPr/>
        </p:nvSpPr>
        <p:spPr>
          <a:xfrm>
            <a:off x="6515100" y="3126376"/>
            <a:ext cx="2438400" cy="923320"/>
          </a:xfrm>
          <a:prstGeom prst="rect">
            <a:avLst/>
          </a:prstGeom>
          <a:noFill/>
        </p:spPr>
        <p:txBody>
          <a:bodyPr wrap="square" lIns="91430" tIns="45715" rIns="91430" bIns="45715" rtlCol="0">
            <a:spAutoFit/>
          </a:bodyPr>
          <a:lstStyle/>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Poor Health</a:t>
            </a:r>
          </a:p>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Academic Failure</a:t>
            </a:r>
          </a:p>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Economic Hardship</a:t>
            </a:r>
          </a:p>
        </p:txBody>
      </p:sp>
      <p:sp>
        <p:nvSpPr>
          <p:cNvPr id="44" name="TextBox 43">
            <a:extLst>
              <a:ext uri="{FF2B5EF4-FFF2-40B4-BE49-F238E27FC236}">
                <a16:creationId xmlns:a16="http://schemas.microsoft.com/office/drawing/2014/main" id="{91840DE7-286C-4BCF-A269-3D978CB24985}"/>
              </a:ext>
            </a:extLst>
          </p:cNvPr>
          <p:cNvSpPr txBox="1"/>
          <p:nvPr/>
        </p:nvSpPr>
        <p:spPr>
          <a:xfrm>
            <a:off x="6553200" y="1431016"/>
            <a:ext cx="2438400" cy="923320"/>
          </a:xfrm>
          <a:prstGeom prst="rect">
            <a:avLst/>
          </a:prstGeom>
          <a:noFill/>
        </p:spPr>
        <p:txBody>
          <a:bodyPr wrap="square" lIns="91430" tIns="45715" rIns="91430" bIns="45715" rtlCol="0">
            <a:spAutoFit/>
          </a:bodyPr>
          <a:lstStyle/>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Healthy Lifestyles</a:t>
            </a:r>
          </a:p>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Academic Success</a:t>
            </a:r>
          </a:p>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Economic Stability</a:t>
            </a:r>
          </a:p>
        </p:txBody>
      </p:sp>
      <p:sp>
        <p:nvSpPr>
          <p:cNvPr id="49" name="Text Box 13">
            <a:extLst>
              <a:ext uri="{FF2B5EF4-FFF2-40B4-BE49-F238E27FC236}">
                <a16:creationId xmlns:a16="http://schemas.microsoft.com/office/drawing/2014/main" id="{13A3F62D-EEFB-4D0A-AED5-275FD2B3DF89}"/>
              </a:ext>
            </a:extLst>
          </p:cNvPr>
          <p:cNvSpPr txBox="1">
            <a:spLocks noChangeArrowheads="1"/>
          </p:cNvSpPr>
          <p:nvPr/>
        </p:nvSpPr>
        <p:spPr bwMode="auto">
          <a:xfrm>
            <a:off x="2959126" y="3126376"/>
            <a:ext cx="3124200" cy="1508095"/>
          </a:xfrm>
          <a:prstGeom prst="rect">
            <a:avLst/>
          </a:prstGeom>
          <a:solidFill>
            <a:schemeClr val="bg1"/>
          </a:solidFill>
          <a:ln w="9525">
            <a:solidFill>
              <a:sysClr val="windowText" lastClr="000000"/>
            </a:solidFill>
            <a:miter lim="800000"/>
            <a:headEnd/>
            <a:tailEnd/>
          </a:ln>
          <a:effectLst/>
        </p:spPr>
        <p:txBody>
          <a:bodyPr wrap="square" lIns="91430" tIns="45715" rIns="91430" bIns="45715">
            <a:spAutoFit/>
          </a:bodyPr>
          <a:lstStyle/>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Toxic</a:t>
            </a:r>
            <a:r>
              <a:rPr kumimoji="0" lang="en-US" sz="2000" b="1" i="0" u="none" strike="noStrike" kern="0" cap="none" spc="0" normalizeH="0" baseline="0" noProof="0" dirty="0">
                <a:ln>
                  <a:noFill/>
                </a:ln>
                <a:solidFill>
                  <a:srgbClr val="A50021"/>
                </a:solidFill>
                <a:effectLst>
                  <a:outerShdw blurRad="38100" dist="38100" dir="2700000" algn="tl">
                    <a:srgbClr val="000000"/>
                  </a:outerShdw>
                </a:effectLst>
                <a:uLnTx/>
                <a:uFillTx/>
                <a:latin typeface="Arial"/>
                <a:ea typeface="MS PGothic" panose="020B0600070205080204" pitchFamily="34" charset="-128"/>
                <a:cs typeface="+mn-cs"/>
              </a:rPr>
              <a:t> </a:t>
            </a:r>
            <a:r>
              <a:rPr kumimoji="0" lang="en-US" sz="20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Stress</a:t>
            </a:r>
          </a:p>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S PGothic" panose="020B0600070205080204" pitchFamily="34" charset="-128"/>
                <a:cs typeface="+mn-cs"/>
              </a:rPr>
              <a:t>Epigenetic Modifications</a:t>
            </a:r>
          </a:p>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S PGothic" panose="020B0600070205080204" pitchFamily="34" charset="-128"/>
                <a:cs typeface="+mn-cs"/>
              </a:rPr>
              <a:t>Changes in Brain Connectivity</a:t>
            </a:r>
          </a:p>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S PGothic" panose="020B0600070205080204" pitchFamily="34" charset="-128"/>
                <a:cs typeface="+mn-cs"/>
              </a:rPr>
              <a:t>Behavioral </a:t>
            </a:r>
            <a:r>
              <a:rPr kumimoji="0" lang="en-US" sz="1600" b="0" i="0" u="none" strike="noStrike" kern="0" cap="none" spc="0" normalizeH="0" baseline="0" noProof="0" dirty="0" err="1">
                <a:ln>
                  <a:noFill/>
                </a:ln>
                <a:solidFill>
                  <a:srgbClr val="000000"/>
                </a:solidFill>
                <a:effectLst/>
                <a:uLnTx/>
                <a:uFillTx/>
                <a:latin typeface="Arial"/>
                <a:ea typeface="MS PGothic" panose="020B0600070205080204" pitchFamily="34" charset="-128"/>
                <a:cs typeface="+mn-cs"/>
              </a:rPr>
              <a:t>Allostasis</a:t>
            </a:r>
            <a:endParaRPr kumimoji="0" lang="en-US" sz="1600" b="0" i="0" u="none" strike="noStrike" kern="0" cap="none" spc="0" normalizeH="0" baseline="0" noProof="0" dirty="0">
              <a:ln>
                <a:noFill/>
              </a:ln>
              <a:solidFill>
                <a:srgbClr val="000000"/>
              </a:solidFill>
              <a:effectLst/>
              <a:uLnTx/>
              <a:uFillTx/>
              <a:latin typeface="Arial"/>
              <a:ea typeface="MS PGothic" panose="020B0600070205080204" pitchFamily="34" charset="-128"/>
              <a:cs typeface="+mn-cs"/>
            </a:endParaRPr>
          </a:p>
        </p:txBody>
      </p:sp>
      <p:sp>
        <p:nvSpPr>
          <p:cNvPr id="50" name="Text Box 13">
            <a:extLst>
              <a:ext uri="{FF2B5EF4-FFF2-40B4-BE49-F238E27FC236}">
                <a16:creationId xmlns:a16="http://schemas.microsoft.com/office/drawing/2014/main" id="{F51280E8-4273-4506-8021-F3BF32890D82}"/>
              </a:ext>
            </a:extLst>
          </p:cNvPr>
          <p:cNvSpPr txBox="1">
            <a:spLocks noChangeArrowheads="1"/>
          </p:cNvSpPr>
          <p:nvPr/>
        </p:nvSpPr>
        <p:spPr bwMode="auto">
          <a:xfrm>
            <a:off x="2872982" y="552179"/>
            <a:ext cx="3252384" cy="1446540"/>
          </a:xfrm>
          <a:prstGeom prst="rect">
            <a:avLst/>
          </a:prstGeom>
          <a:solidFill>
            <a:schemeClr val="bg1"/>
          </a:solidFill>
          <a:ln w="9525">
            <a:solidFill>
              <a:sysClr val="windowText" lastClr="000000"/>
            </a:solidFill>
            <a:miter lim="800000"/>
            <a:headEnd/>
            <a:tailEnd/>
          </a:ln>
          <a:effectLst/>
        </p:spPr>
        <p:txBody>
          <a:bodyPr wrap="square" lIns="91430" tIns="45715" rIns="91430" bIns="45715">
            <a:spAutoFit/>
          </a:bodyPr>
          <a:lstStyle/>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Safe, Stable and Nurturing Relationships</a:t>
            </a:r>
          </a:p>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S PGothic" panose="020B0600070205080204" pitchFamily="34" charset="-128"/>
                <a:cs typeface="+mn-cs"/>
              </a:rPr>
              <a:t>Social-Emotional Learning</a:t>
            </a:r>
          </a:p>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S PGothic" panose="020B0600070205080204" pitchFamily="34" charset="-128"/>
                <a:cs typeface="+mn-cs"/>
              </a:rPr>
              <a:t>Healthy Adaptations</a:t>
            </a:r>
          </a:p>
        </p:txBody>
      </p:sp>
      <p:cxnSp>
        <p:nvCxnSpPr>
          <p:cNvPr id="3" name="Straight Connector 2">
            <a:extLst>
              <a:ext uri="{FF2B5EF4-FFF2-40B4-BE49-F238E27FC236}">
                <a16:creationId xmlns:a16="http://schemas.microsoft.com/office/drawing/2014/main" id="{85768228-AC66-48DD-8EA1-F71C75FE51C3}"/>
              </a:ext>
            </a:extLst>
          </p:cNvPr>
          <p:cNvCxnSpPr/>
          <p:nvPr/>
        </p:nvCxnSpPr>
        <p:spPr>
          <a:xfrm flipV="1">
            <a:off x="2959126" y="2923611"/>
            <a:ext cx="1047944" cy="202765"/>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1E68EFB3-E113-402C-94D3-2A4F9B3BCC66}"/>
              </a:ext>
            </a:extLst>
          </p:cNvPr>
          <p:cNvCxnSpPr/>
          <p:nvPr/>
        </p:nvCxnSpPr>
        <p:spPr>
          <a:xfrm>
            <a:off x="4950372" y="2916374"/>
            <a:ext cx="1174994" cy="210002"/>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A4C03225-E404-46BA-953B-02E06EDD7202}"/>
              </a:ext>
            </a:extLst>
          </p:cNvPr>
          <p:cNvCxnSpPr/>
          <p:nvPr/>
        </p:nvCxnSpPr>
        <p:spPr>
          <a:xfrm flipH="1" flipV="1">
            <a:off x="2872982" y="2017124"/>
            <a:ext cx="1362687" cy="106387"/>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26BE5884-534F-44B4-9E55-439FCA54F45B}"/>
              </a:ext>
            </a:extLst>
          </p:cNvPr>
          <p:cNvCxnSpPr/>
          <p:nvPr/>
        </p:nvCxnSpPr>
        <p:spPr>
          <a:xfrm flipV="1">
            <a:off x="5132192" y="1998719"/>
            <a:ext cx="993174" cy="124792"/>
          </a:xfrm>
          <a:prstGeom prst="line">
            <a:avLst/>
          </a:prstGeom>
        </p:spPr>
        <p:style>
          <a:lnRef idx="2">
            <a:schemeClr val="dk1"/>
          </a:lnRef>
          <a:fillRef idx="0">
            <a:schemeClr val="dk1"/>
          </a:fillRef>
          <a:effectRef idx="1">
            <a:schemeClr val="dk1"/>
          </a:effectRef>
          <a:fontRef idx="minor">
            <a:schemeClr val="tx1"/>
          </a:fontRef>
        </p:style>
      </p:cxnSp>
      <p:sp>
        <p:nvSpPr>
          <p:cNvPr id="2" name="Multiplication Sign 1">
            <a:extLst>
              <a:ext uri="{FF2B5EF4-FFF2-40B4-BE49-F238E27FC236}">
                <a16:creationId xmlns:a16="http://schemas.microsoft.com/office/drawing/2014/main" id="{F042F944-4A49-4E5D-B1BB-570AE6798776}"/>
              </a:ext>
            </a:extLst>
          </p:cNvPr>
          <p:cNvSpPr/>
          <p:nvPr/>
        </p:nvSpPr>
        <p:spPr>
          <a:xfrm>
            <a:off x="3481754" y="2835735"/>
            <a:ext cx="2133600" cy="2116018"/>
          </a:xfrm>
          <a:prstGeom prst="mathMultiply">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C11FABE4-F04C-4DE3-8838-213BABDBAF9B}"/>
              </a:ext>
            </a:extLst>
          </p:cNvPr>
          <p:cNvSpPr txBox="1"/>
          <p:nvPr/>
        </p:nvSpPr>
        <p:spPr>
          <a:xfrm>
            <a:off x="6083326" y="4044370"/>
            <a:ext cx="25908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A11E2A"/>
                </a:solidFill>
                <a:effectLst/>
                <a:uLnTx/>
                <a:uFillTx/>
                <a:latin typeface="Arial" panose="020B0604020202020204" pitchFamily="34" charset="0"/>
                <a:ea typeface="MS PGothic" panose="020B0600070205080204" pitchFamily="34" charset="-128"/>
                <a:cs typeface="+mn-cs"/>
              </a:rPr>
              <a:t>Preventing adversity and TS is not enough!</a:t>
            </a:r>
          </a:p>
        </p:txBody>
      </p:sp>
      <p:sp>
        <p:nvSpPr>
          <p:cNvPr id="7" name="Arrow: Right 6">
            <a:extLst>
              <a:ext uri="{FF2B5EF4-FFF2-40B4-BE49-F238E27FC236}">
                <a16:creationId xmlns:a16="http://schemas.microsoft.com/office/drawing/2014/main" id="{1CD4207A-CF00-4E40-9ED9-D8558322B680}"/>
              </a:ext>
            </a:extLst>
          </p:cNvPr>
          <p:cNvSpPr/>
          <p:nvPr/>
        </p:nvSpPr>
        <p:spPr>
          <a:xfrm>
            <a:off x="5320349" y="4151653"/>
            <a:ext cx="762977" cy="399995"/>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Circle: Hollow 8">
            <a:extLst>
              <a:ext uri="{FF2B5EF4-FFF2-40B4-BE49-F238E27FC236}">
                <a16:creationId xmlns:a16="http://schemas.microsoft.com/office/drawing/2014/main" id="{7A371BA9-9FFD-43F4-9D9A-9CEB4EA41A45}"/>
              </a:ext>
            </a:extLst>
          </p:cNvPr>
          <p:cNvSpPr/>
          <p:nvPr/>
        </p:nvSpPr>
        <p:spPr>
          <a:xfrm>
            <a:off x="3575538" y="552179"/>
            <a:ext cx="1852247" cy="1515102"/>
          </a:xfrm>
          <a:prstGeom prst="donu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FF0D5829-8B35-448F-9E79-792C643C4901}"/>
              </a:ext>
            </a:extLst>
          </p:cNvPr>
          <p:cNvSpPr txBox="1"/>
          <p:nvPr/>
        </p:nvSpPr>
        <p:spPr>
          <a:xfrm>
            <a:off x="6130219" y="492282"/>
            <a:ext cx="25908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A11E2A"/>
                </a:solidFill>
                <a:effectLst/>
                <a:uLnTx/>
                <a:uFillTx/>
                <a:latin typeface="Arial" panose="020B0604020202020204" pitchFamily="34" charset="0"/>
                <a:ea typeface="MS PGothic" panose="020B0600070205080204" pitchFamily="34" charset="-128"/>
                <a:cs typeface="+mn-cs"/>
              </a:rPr>
              <a:t>We must proactively promote RH / SSNRs!</a:t>
            </a:r>
          </a:p>
        </p:txBody>
      </p:sp>
      <p:sp>
        <p:nvSpPr>
          <p:cNvPr id="25" name="Arrow: Right 24">
            <a:extLst>
              <a:ext uri="{FF2B5EF4-FFF2-40B4-BE49-F238E27FC236}">
                <a16:creationId xmlns:a16="http://schemas.microsoft.com/office/drawing/2014/main" id="{F308C3B7-483C-448F-A268-633EFEC6AF7B}"/>
              </a:ext>
            </a:extLst>
          </p:cNvPr>
          <p:cNvSpPr/>
          <p:nvPr/>
        </p:nvSpPr>
        <p:spPr>
          <a:xfrm>
            <a:off x="5367242" y="599565"/>
            <a:ext cx="762977" cy="399995"/>
          </a:xfrm>
          <a:prstGeom prst="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2943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 grpId="0" animBg="1"/>
      <p:bldP spid="5" grpId="0"/>
      <p:bldP spid="7" grpId="0" animBg="1"/>
      <p:bldP spid="9" grpId="0" animBg="1"/>
      <p:bldP spid="24"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F3BF1-4D3C-4677-BE7C-3999C80072D7}"/>
              </a:ext>
            </a:extLst>
          </p:cNvPr>
          <p:cNvSpPr/>
          <p:nvPr/>
        </p:nvSpPr>
        <p:spPr>
          <a:xfrm>
            <a:off x="762000" y="465239"/>
            <a:ext cx="7620000" cy="3262426"/>
          </a:xfrm>
          <a:prstGeom prst="rect">
            <a:avLst/>
          </a:prstGeom>
        </p:spPr>
        <p:txBody>
          <a:bodyPr wrap="square" lIns="91434" tIns="45717" rIns="91434" bIns="45717">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“You never change things</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by fighting the existing reality. </a:t>
            </a:r>
          </a:p>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To change something,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b</a:t>
            </a:r>
            <a:r>
              <a:rPr kumimoji="0" lang="en-US" sz="2800" b="1" i="1" u="none" strike="noStrike" kern="0" cap="none" spc="0" normalizeH="0" baseline="0" noProof="0" dirty="0" err="1">
                <a:ln>
                  <a:noFill/>
                </a:ln>
                <a:solidFill>
                  <a:srgbClr val="A50021"/>
                </a:solidFill>
                <a:effectLst/>
                <a:uLnTx/>
                <a:uFillTx/>
                <a:latin typeface="Arial"/>
                <a:ea typeface="MS PGothic" panose="020B0600070205080204" pitchFamily="34" charset="-128"/>
                <a:cs typeface="+mn-cs"/>
              </a:rPr>
              <a:t>uild</a:t>
            </a:r>
            <a:r>
              <a:rPr kumimoji="0" lang="en-US" sz="2800" b="1" i="1"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 a new model</a:t>
            </a:r>
            <a:r>
              <a:rPr kumimoji="0" lang="en-US" sz="2800" b="1" i="1" u="none" strike="noStrike" kern="1200" cap="none" spc="0" normalizeH="0" baseline="0" noProof="0" dirty="0">
                <a:ln>
                  <a:noFill/>
                </a:ln>
                <a:solidFill>
                  <a:srgbClr val="0C377B"/>
                </a:solidFill>
                <a:effectLst/>
                <a:uLnTx/>
                <a:uFillTx/>
                <a:latin typeface="Arial" panose="020B0604020202020204" pitchFamily="34" charset="0"/>
                <a:ea typeface="Calibri"/>
                <a:cs typeface="Arial" panose="020B0604020202020204" pitchFamily="34" charset="0"/>
              </a:rPr>
              <a:t>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that makes the </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existing model obsolete.”</a:t>
            </a:r>
          </a:p>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R. Buckminster Fuller</a:t>
            </a:r>
          </a:p>
        </p:txBody>
      </p:sp>
      <p:pic>
        <p:nvPicPr>
          <p:cNvPr id="12" name="Picture 3" descr="C:\Users\Owner\AppData\Local\Microsoft\Windows\INetCache\IE\978P1200\idea[1].png">
            <a:extLst>
              <a:ext uri="{FF2B5EF4-FFF2-40B4-BE49-F238E27FC236}">
                <a16:creationId xmlns:a16="http://schemas.microsoft.com/office/drawing/2014/main" id="{23516BD1-B2B3-486C-BC04-83E2C459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615" y="519290"/>
            <a:ext cx="924062" cy="2464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Owner\AppData\Local\Microsoft\Windows\INetCache\IE\978P1200\frustration[1].gif">
            <a:extLst>
              <a:ext uri="{FF2B5EF4-FFF2-40B4-BE49-F238E27FC236}">
                <a16:creationId xmlns:a16="http://schemas.microsoft.com/office/drawing/2014/main" id="{EB986631-F65B-4159-8AEF-5854DCE27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67" y="824084"/>
            <a:ext cx="1761549" cy="190951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65F6468-0160-4DA9-BB95-6A1431EAC61F}"/>
              </a:ext>
            </a:extLst>
          </p:cNvPr>
          <p:cNvSpPr txBox="1"/>
          <p:nvPr/>
        </p:nvSpPr>
        <p:spPr>
          <a:xfrm>
            <a:off x="0" y="3726199"/>
            <a:ext cx="9143999" cy="107721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Pivoting from Deficits-Based Models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To Strengths-Based Models</a:t>
            </a:r>
            <a:endParaRPr kumimoji="0" lang="en-US" sz="3200" b="1" i="0" u="none" strike="noStrike" kern="1200" cap="none" spc="0" normalizeH="0" baseline="0" noProof="0" dirty="0">
              <a:ln>
                <a:noFill/>
              </a:ln>
              <a:solidFill>
                <a:srgbClr val="0C377B"/>
              </a:solidFill>
              <a:effectLst/>
              <a:uLnTx/>
              <a:uFillTx/>
              <a:latin typeface="Arial" panose="020B0604020202020204" pitchFamily="34" charset="0"/>
              <a:ea typeface="MS PGothic" panose="020B0600070205080204" pitchFamily="34" charset="-128"/>
              <a:cs typeface="+mn-cs"/>
            </a:endParaRPr>
          </a:p>
        </p:txBody>
      </p:sp>
      <p:pic>
        <p:nvPicPr>
          <p:cNvPr id="15" name="Picture 14">
            <a:extLst>
              <a:ext uri="{FF2B5EF4-FFF2-40B4-BE49-F238E27FC236}">
                <a16:creationId xmlns:a16="http://schemas.microsoft.com/office/drawing/2014/main" id="{3A6EAFC1-8CA2-4C6A-BDD2-E4CE0599794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7875" y="3759737"/>
            <a:ext cx="880774" cy="880774"/>
          </a:xfrm>
          <a:prstGeom prst="rect">
            <a:avLst/>
          </a:prstGeom>
        </p:spPr>
      </p:pic>
      <p:pic>
        <p:nvPicPr>
          <p:cNvPr id="16" name="Picture 15">
            <a:extLst>
              <a:ext uri="{FF2B5EF4-FFF2-40B4-BE49-F238E27FC236}">
                <a16:creationId xmlns:a16="http://schemas.microsoft.com/office/drawing/2014/main" id="{625ADE85-E6E5-48AC-8CEB-59550567A78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015943" y="3640345"/>
            <a:ext cx="1151505" cy="1151505"/>
          </a:xfrm>
          <a:prstGeom prst="rect">
            <a:avLst/>
          </a:prstGeom>
        </p:spPr>
      </p:pic>
      <p:sp>
        <p:nvSpPr>
          <p:cNvPr id="8" name="Rectangle 15">
            <a:extLst>
              <a:ext uri="{FF2B5EF4-FFF2-40B4-BE49-F238E27FC236}">
                <a16:creationId xmlns:a16="http://schemas.microsoft.com/office/drawing/2014/main" id="{5BA9B706-F107-484B-9A18-087CA4D57109}"/>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marL="0" marR="0" lvl="0" indent="0" algn="ctr" defTabSz="457142"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A50021"/>
                </a:solidFill>
                <a:effectLst>
                  <a:outerShdw blurRad="38100" dist="38100" dir="2700000" algn="tl">
                    <a:srgbClr val="FFFFFF"/>
                  </a:outerShdw>
                </a:effectLst>
                <a:uLnTx/>
                <a:uFillTx/>
                <a:latin typeface="Arial"/>
                <a:ea typeface="MS PGothic" panose="020B0600070205080204" pitchFamily="34" charset="-128"/>
                <a:cs typeface="Arial"/>
              </a:rPr>
              <a:t>HOW</a:t>
            </a:r>
            <a:r>
              <a:rPr kumimoji="0" lang="en-US" sz="2800" b="1" i="0" u="none" strike="noStrike" kern="1200" cap="none" spc="0" normalizeH="0" baseline="0" noProof="0" dirty="0">
                <a:ln>
                  <a:noFill/>
                </a:ln>
                <a:solidFill>
                  <a:srgbClr val="A50021"/>
                </a:solidFill>
                <a:effectLst>
                  <a:outerShdw blurRad="38100" dist="38100" dir="2700000" algn="tl">
                    <a:srgbClr val="FFFFFF"/>
                  </a:outerShdw>
                </a:effectLst>
                <a:uLnTx/>
                <a:uFillTx/>
                <a:latin typeface="Arial"/>
                <a:ea typeface="MS PGothic" panose="020B0600070205080204" pitchFamily="34" charset="-128"/>
                <a:cs typeface="Arial"/>
              </a:rPr>
              <a:t> to Build a Culture of Relational Health?</a:t>
            </a:r>
            <a:endParaRPr kumimoji="0" lang="en-US" sz="28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Arial"/>
            </a:endParaRPr>
          </a:p>
        </p:txBody>
      </p:sp>
    </p:spTree>
    <p:extLst>
      <p:ext uri="{BB962C8B-B14F-4D97-AF65-F5344CB8AC3E}">
        <p14:creationId xmlns:p14="http://schemas.microsoft.com/office/powerpoint/2010/main" val="24948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animEffect transition="in" filter="fade">
                                      <p:cBhvr>
                                        <p:cTn id="13" dur="500"/>
                                        <p:tgtEl>
                                          <p:spTgt spid="11">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animEffect transition="in" filter="fade">
                                      <p:cBhvr>
                                        <p:cTn id="30" dur="500"/>
                                        <p:tgtEl>
                                          <p:spTgt spid="11">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500"/>
                                        <p:tgtEl>
                                          <p:spTgt spid="14">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fade">
                                      <p:cBhvr>
                                        <p:cTn id="46" dur="500"/>
                                        <p:tgtEl>
                                          <p:spTgt spid="14">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65F6468-0160-4DA9-BB95-6A1431EAC61F}"/>
              </a:ext>
            </a:extLst>
          </p:cNvPr>
          <p:cNvSpPr txBox="1"/>
          <p:nvPr/>
        </p:nvSpPr>
        <p:spPr>
          <a:xfrm>
            <a:off x="0" y="531441"/>
            <a:ext cx="7186245" cy="1077218"/>
          </a:xfrm>
          <a:prstGeom prst="rect">
            <a:avLst/>
          </a:prstGeom>
          <a:noFill/>
        </p:spPr>
        <p:txBody>
          <a:bodyPr wrap="square" rtlCol="0">
            <a:spAutoFit/>
          </a:bodyPr>
          <a:lstStyle/>
          <a:p>
            <a:pPr algn="ctr"/>
            <a:r>
              <a:rPr lang="en-US" sz="3200" b="1" kern="0" dirty="0">
                <a:solidFill>
                  <a:srgbClr val="A50021"/>
                </a:solidFill>
                <a:latin typeface="Arial"/>
                <a:ea typeface="+mj-ea"/>
                <a:cs typeface="+mj-cs"/>
              </a:rPr>
              <a:t>Three “Lenses” to Operationalize</a:t>
            </a:r>
          </a:p>
          <a:p>
            <a:pPr algn="ctr"/>
            <a:r>
              <a:rPr lang="en-US" sz="3200" b="1" kern="0" dirty="0">
                <a:solidFill>
                  <a:srgbClr val="A50021"/>
                </a:solidFill>
                <a:latin typeface="Arial"/>
                <a:ea typeface="+mj-ea"/>
                <a:cs typeface="+mj-cs"/>
              </a:rPr>
              <a:t>Relational Health</a:t>
            </a:r>
          </a:p>
        </p:txBody>
      </p:sp>
      <p:pic>
        <p:nvPicPr>
          <p:cNvPr id="8" name="Picture 7">
            <a:extLst>
              <a:ext uri="{FF2B5EF4-FFF2-40B4-BE49-F238E27FC236}">
                <a16:creationId xmlns:a16="http://schemas.microsoft.com/office/drawing/2014/main" id="{6FB0067A-AB18-4A0F-9A6F-27DC33CF13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74843" y="504099"/>
            <a:ext cx="2063645" cy="1373208"/>
          </a:xfrm>
          <a:prstGeom prst="rect">
            <a:avLst/>
          </a:prstGeom>
        </p:spPr>
      </p:pic>
      <p:sp>
        <p:nvSpPr>
          <p:cNvPr id="9" name="Rectangle 3">
            <a:extLst>
              <a:ext uri="{FF2B5EF4-FFF2-40B4-BE49-F238E27FC236}">
                <a16:creationId xmlns:a16="http://schemas.microsoft.com/office/drawing/2014/main" id="{574F58BB-52B3-46D0-A0D3-42A8F69FEC47}"/>
              </a:ext>
            </a:extLst>
          </p:cNvPr>
          <p:cNvSpPr>
            <a:spLocks noGrp="1" noChangeArrowheads="1"/>
          </p:cNvSpPr>
          <p:nvPr>
            <p:ph idx="1"/>
          </p:nvPr>
        </p:nvSpPr>
        <p:spPr>
          <a:xfrm>
            <a:off x="211016" y="1589109"/>
            <a:ext cx="8827471" cy="3092849"/>
          </a:xfrm>
        </p:spPr>
        <p:txBody>
          <a:bodyPr>
            <a:noAutofit/>
          </a:bodyPr>
          <a:lstStyle/>
          <a:p>
            <a:pPr>
              <a:defRPr/>
            </a:pPr>
            <a:r>
              <a:rPr lang="en-US" sz="2800" dirty="0">
                <a:solidFill>
                  <a:srgbClr val="A50021"/>
                </a:solidFill>
              </a:rPr>
              <a:t>Two-Generational Approach</a:t>
            </a:r>
          </a:p>
          <a:p>
            <a:pPr lvl="1">
              <a:defRPr/>
            </a:pPr>
            <a:r>
              <a:rPr lang="en-US" sz="2400" dirty="0"/>
              <a:t>Partner with caregivers in order to help the children</a:t>
            </a:r>
          </a:p>
          <a:p>
            <a:pPr>
              <a:defRPr/>
            </a:pPr>
            <a:r>
              <a:rPr lang="en-US" sz="2800" dirty="0">
                <a:solidFill>
                  <a:srgbClr val="A50021"/>
                </a:solidFill>
              </a:rPr>
              <a:t>Developmental Approach</a:t>
            </a:r>
          </a:p>
          <a:p>
            <a:pPr lvl="1">
              <a:defRPr/>
            </a:pPr>
            <a:r>
              <a:rPr lang="en-US" sz="2400" dirty="0"/>
              <a:t>Affect regulation and relational health are moving targets</a:t>
            </a:r>
          </a:p>
          <a:p>
            <a:pPr>
              <a:defRPr/>
            </a:pPr>
            <a:r>
              <a:rPr lang="en-US" sz="2800" dirty="0">
                <a:solidFill>
                  <a:schemeClr val="accent3"/>
                </a:solidFill>
              </a:rPr>
              <a:t>Public Health Approach</a:t>
            </a:r>
          </a:p>
          <a:p>
            <a:pPr lvl="1">
              <a:defRPr/>
            </a:pPr>
            <a:r>
              <a:rPr lang="en-US" sz="2400" dirty="0"/>
              <a:t>Layered efforts are needed across systems of care</a:t>
            </a:r>
          </a:p>
        </p:txBody>
      </p:sp>
    </p:spTree>
    <p:extLst>
      <p:ext uri="{BB962C8B-B14F-4D97-AF65-F5344CB8AC3E}">
        <p14:creationId xmlns:p14="http://schemas.microsoft.com/office/powerpoint/2010/main" val="6813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D94AE5C4-2028-4E93-92C6-5BF39647BCFD}"/>
              </a:ext>
            </a:extLst>
          </p:cNvPr>
          <p:cNvSpPr txBox="1">
            <a:spLocks noChangeArrowheads="1"/>
          </p:cNvSpPr>
          <p:nvPr/>
        </p:nvSpPr>
        <p:spPr bwMode="auto">
          <a:xfrm>
            <a:off x="381006" y="690198"/>
            <a:ext cx="8381999" cy="292051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339698" marR="0" lvl="0" indent="0" algn="l" defTabSz="914400" rtl="0" eaLnBrk="1" fontAlgn="base" latinLnBrk="0" hangingPunct="1">
              <a:lnSpc>
                <a:spcPct val="100000"/>
              </a:lnSpc>
              <a:spcBef>
                <a:spcPct val="20000"/>
              </a:spcBef>
              <a:spcAft>
                <a:spcPct val="0"/>
              </a:spcAft>
              <a:buClr>
                <a:srgbClr val="A46032"/>
              </a:buClr>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“In order to develop normally, a child requires progressively more complex joint activity with one or more adults who have …</a:t>
            </a:r>
          </a:p>
          <a:p>
            <a:pPr marL="339698" marR="0" lvl="0" indent="0" algn="l" defTabSz="914400" rtl="0" eaLnBrk="1" fontAlgn="base" latinLnBrk="0" hangingPunct="1">
              <a:lnSpc>
                <a:spcPct val="100000"/>
              </a:lnSpc>
              <a:spcBef>
                <a:spcPct val="20000"/>
              </a:spcBef>
              <a:spcAft>
                <a:spcPct val="0"/>
              </a:spcAft>
              <a:buClr>
                <a:srgbClr val="A46032"/>
              </a:buClr>
              <a:buSzTx/>
              <a:buFontTx/>
              <a:buNone/>
              <a:tabLst/>
              <a:defRPr/>
            </a:pPr>
            <a:r>
              <a:rPr kumimoji="0" lang="en-US" sz="2400" b="1" i="0" u="none" strike="noStrike" kern="0" cap="none" spc="0" normalizeH="0" baseline="0" noProof="0" dirty="0">
                <a:ln>
                  <a:noFill/>
                </a:ln>
                <a:solidFill>
                  <a:srgbClr val="A50021"/>
                </a:solidFill>
                <a:effectLst/>
                <a:uLnTx/>
                <a:uFillTx/>
                <a:latin typeface="Arial"/>
                <a:ea typeface="+mn-ea"/>
                <a:cs typeface="Arial" panose="020B0604020202020204" pitchFamily="34" charset="0"/>
              </a:rPr>
              <a:t>… an irrational emotional relationship with the child. Somebody's got to be crazy about that kid. That's number one. First, last and always.”</a:t>
            </a:r>
          </a:p>
          <a:p>
            <a:pPr marL="339698" marR="0" lvl="0" indent="-339698" algn="l" defTabSz="914400" rtl="0" eaLnBrk="1" fontAlgn="base" latinLnBrk="0" hangingPunct="1">
              <a:lnSpc>
                <a:spcPct val="100000"/>
              </a:lnSpc>
              <a:spcBef>
                <a:spcPct val="20000"/>
              </a:spcBef>
              <a:spcAft>
                <a:spcPct val="0"/>
              </a:spcAft>
              <a:buClr>
                <a:srgbClr val="A46032"/>
              </a:buClr>
              <a:buSzTx/>
              <a:buFontTx/>
              <a:buNone/>
              <a:tabLst/>
              <a:defRPr/>
            </a:pPr>
            <a:r>
              <a:rPr kumimoji="0" lang="en-US" sz="2400" b="1" i="0" u="none" strike="noStrike" kern="0" cap="none" spc="0" normalizeH="0" baseline="0" noProof="0" dirty="0">
                <a:ln>
                  <a:noFill/>
                </a:ln>
                <a:solidFill>
                  <a:srgbClr val="A50021"/>
                </a:solidFill>
                <a:effectLst/>
                <a:uLnTx/>
                <a:uFillTx/>
                <a:latin typeface="Arial"/>
                <a:ea typeface="+mn-ea"/>
                <a:cs typeface="Arial" panose="020B0604020202020204" pitchFamily="34" charset="0"/>
              </a:rPr>
              <a:t>					- </a:t>
            </a:r>
            <a:r>
              <a:rPr kumimoji="0" lang="en-US" sz="2400" b="1" i="0" u="none" strike="noStrike" kern="0" cap="none" spc="0" normalizeH="0" baseline="0" noProof="0" dirty="0" err="1">
                <a:ln>
                  <a:noFill/>
                </a:ln>
                <a:solidFill>
                  <a:srgbClr val="A50021"/>
                </a:solidFill>
                <a:effectLst/>
                <a:uLnTx/>
                <a:uFillTx/>
                <a:latin typeface="Arial"/>
                <a:ea typeface="+mn-ea"/>
                <a:cs typeface="Arial" panose="020B0604020202020204" pitchFamily="34" charset="0"/>
              </a:rPr>
              <a:t>Urie</a:t>
            </a:r>
            <a:r>
              <a:rPr kumimoji="0" lang="en-US" sz="2400" b="1" i="0" u="none" strike="noStrike" kern="0" cap="none" spc="0" normalizeH="0" baseline="0" noProof="0" dirty="0">
                <a:ln>
                  <a:noFill/>
                </a:ln>
                <a:solidFill>
                  <a:srgbClr val="A50021"/>
                </a:solidFill>
                <a:effectLst/>
                <a:uLnTx/>
                <a:uFillTx/>
                <a:latin typeface="Arial"/>
                <a:ea typeface="+mn-ea"/>
                <a:cs typeface="Arial" panose="020B0604020202020204" pitchFamily="34" charset="0"/>
              </a:rPr>
              <a:t> Bronfenbrenner</a:t>
            </a:r>
          </a:p>
        </p:txBody>
      </p:sp>
      <p:sp>
        <p:nvSpPr>
          <p:cNvPr id="15" name="Slide Number Placeholder 3">
            <a:extLst>
              <a:ext uri="{FF2B5EF4-FFF2-40B4-BE49-F238E27FC236}">
                <a16:creationId xmlns:a16="http://schemas.microsoft.com/office/drawing/2014/main" id="{4BC7CA86-2AB6-4F17-889D-CB0FCE9B9AB3}"/>
              </a:ext>
            </a:extLst>
          </p:cNvPr>
          <p:cNvSpPr>
            <a:spLocks noGrp="1"/>
          </p:cNvSpPr>
          <p:nvPr>
            <p:ph type="sldNum" sz="quarter" idx="10"/>
          </p:nvPr>
        </p:nvSpPr>
        <p:spPr>
          <a:xfrm>
            <a:off x="6680200" y="4837113"/>
            <a:ext cx="2133600" cy="274637"/>
          </a:xfr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5" name="Rectangle 15">
            <a:extLst>
              <a:ext uri="{FF2B5EF4-FFF2-40B4-BE49-F238E27FC236}">
                <a16:creationId xmlns:a16="http://schemas.microsoft.com/office/drawing/2014/main" id="{4B19B6AB-D5B5-4895-A0EE-DE23D3DAFAC4}"/>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dirty="0">
                <a:solidFill>
                  <a:srgbClr val="A50021"/>
                </a:solidFill>
                <a:effectLst>
                  <a:outerShdw blurRad="38100" dist="38100" dir="2700000" algn="tl">
                    <a:srgbClr val="FFFFFF"/>
                  </a:outerShdw>
                </a:effectLst>
              </a:rPr>
              <a:t>HOW: A Two-Generational Approach</a:t>
            </a:r>
            <a:endParaRPr lang="en-US" dirty="0">
              <a:solidFill>
                <a:srgbClr val="A50021"/>
              </a:solidFill>
            </a:endParaRPr>
          </a:p>
        </p:txBody>
      </p:sp>
      <p:sp>
        <p:nvSpPr>
          <p:cNvPr id="6" name="Rectangle 15">
            <a:extLst>
              <a:ext uri="{FF2B5EF4-FFF2-40B4-BE49-F238E27FC236}">
                <a16:creationId xmlns:a16="http://schemas.microsoft.com/office/drawing/2014/main" id="{8069A822-03E9-47D7-8B42-DF65CBB685F8}"/>
              </a:ext>
            </a:extLst>
          </p:cNvPr>
          <p:cNvSpPr txBox="1">
            <a:spLocks noChangeArrowheads="1"/>
          </p:cNvSpPr>
          <p:nvPr/>
        </p:nvSpPr>
        <p:spPr bwMode="auto">
          <a:xfrm>
            <a:off x="-6079" y="3811970"/>
            <a:ext cx="9144000" cy="84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fontScale="92500" lnSpcReduction="10000"/>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b="0" dirty="0"/>
              <a:t>How do we get parents / caregivers out of</a:t>
            </a:r>
          </a:p>
          <a:p>
            <a:pPr algn="ctr" defTabSz="457142" fontAlgn="auto">
              <a:spcBef>
                <a:spcPts val="0"/>
              </a:spcBef>
              <a:spcAft>
                <a:spcPts val="0"/>
              </a:spcAft>
              <a:defRPr/>
            </a:pPr>
            <a:r>
              <a:rPr lang="en-US" dirty="0">
                <a:solidFill>
                  <a:srgbClr val="A50021"/>
                </a:solidFill>
                <a:effectLst>
                  <a:outerShdw blurRad="38100" dist="38100" dir="2700000" algn="tl">
                    <a:srgbClr val="FFFFFF"/>
                  </a:outerShdw>
                </a:effectLst>
              </a:rPr>
              <a:t>“survival mode” </a:t>
            </a:r>
            <a:r>
              <a:rPr lang="en-US" b="0" dirty="0"/>
              <a:t>and into </a:t>
            </a:r>
            <a:r>
              <a:rPr lang="en-US" dirty="0">
                <a:solidFill>
                  <a:srgbClr val="A50021"/>
                </a:solidFill>
                <a:effectLst>
                  <a:outerShdw blurRad="38100" dist="38100" dir="2700000" algn="tl">
                    <a:srgbClr val="FFFFFF"/>
                  </a:outerShdw>
                </a:effectLst>
              </a:rPr>
              <a:t>“relational mode?”</a:t>
            </a:r>
          </a:p>
        </p:txBody>
      </p:sp>
      <p:pic>
        <p:nvPicPr>
          <p:cNvPr id="7" name="Picture 6">
            <a:extLst>
              <a:ext uri="{FF2B5EF4-FFF2-40B4-BE49-F238E27FC236}">
                <a16:creationId xmlns:a16="http://schemas.microsoft.com/office/drawing/2014/main" id="{B59E3429-B5F0-41ED-A072-BA00F227C87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29599" y="515822"/>
            <a:ext cx="914396" cy="608465"/>
          </a:xfrm>
          <a:prstGeom prst="rect">
            <a:avLst/>
          </a:prstGeom>
        </p:spPr>
      </p:pic>
    </p:spTree>
    <p:extLst>
      <p:ext uri="{BB962C8B-B14F-4D97-AF65-F5344CB8AC3E}">
        <p14:creationId xmlns:p14="http://schemas.microsoft.com/office/powerpoint/2010/main" val="322950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p:cTn id="7"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E1B1DA-020F-4BBA-A1A9-FBE230911B21}"/>
              </a:ext>
            </a:extLst>
          </p:cNvPr>
          <p:cNvSpPr txBox="1"/>
          <p:nvPr/>
        </p:nvSpPr>
        <p:spPr>
          <a:xfrm>
            <a:off x="1371603" y="209554"/>
            <a:ext cx="6324600" cy="584771"/>
          </a:xfrm>
          <a:prstGeom prst="rect">
            <a:avLst/>
          </a:prstGeom>
          <a:noFill/>
          <a:ln w="38100">
            <a:solidFill>
              <a:schemeClr val="tx1"/>
            </a:solidFill>
          </a:ln>
        </p:spPr>
        <p:txBody>
          <a:bodyPr wrap="square" lIns="91436" tIns="45718" rIns="91436" bIns="4571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Caregivers in Survival Mode</a:t>
            </a:r>
          </a:p>
        </p:txBody>
      </p:sp>
      <p:sp>
        <p:nvSpPr>
          <p:cNvPr id="3" name="TextBox 2">
            <a:extLst>
              <a:ext uri="{FF2B5EF4-FFF2-40B4-BE49-F238E27FC236}">
                <a16:creationId xmlns:a16="http://schemas.microsoft.com/office/drawing/2014/main" id="{7C2E7A53-BDD5-475D-8903-82D829957F36}"/>
              </a:ext>
            </a:extLst>
          </p:cNvPr>
          <p:cNvSpPr txBox="1"/>
          <p:nvPr/>
        </p:nvSpPr>
        <p:spPr>
          <a:xfrm>
            <a:off x="1371608" y="1592305"/>
            <a:ext cx="6324601" cy="584771"/>
          </a:xfrm>
          <a:prstGeom prst="rect">
            <a:avLst/>
          </a:prstGeom>
          <a:noFill/>
          <a:ln w="38100">
            <a:solidFill>
              <a:schemeClr val="tx1"/>
            </a:solidFill>
          </a:ln>
        </p:spPr>
        <p:txBody>
          <a:bodyPr wrap="square" lIns="91436" tIns="45718" rIns="91436" bIns="4571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Caregivers in Relational Mode</a:t>
            </a:r>
          </a:p>
        </p:txBody>
      </p:sp>
      <p:sp>
        <p:nvSpPr>
          <p:cNvPr id="4" name="TextBox 3">
            <a:extLst>
              <a:ext uri="{FF2B5EF4-FFF2-40B4-BE49-F238E27FC236}">
                <a16:creationId xmlns:a16="http://schemas.microsoft.com/office/drawing/2014/main" id="{B66B6DDB-4B87-4F74-B27A-9FF119775754}"/>
              </a:ext>
            </a:extLst>
          </p:cNvPr>
          <p:cNvSpPr txBox="1"/>
          <p:nvPr/>
        </p:nvSpPr>
        <p:spPr>
          <a:xfrm>
            <a:off x="1371608" y="2977578"/>
            <a:ext cx="6324601" cy="584771"/>
          </a:xfrm>
          <a:prstGeom prst="rect">
            <a:avLst/>
          </a:prstGeom>
          <a:noFill/>
          <a:ln w="38100">
            <a:solidFill>
              <a:schemeClr val="tx1"/>
            </a:solidFill>
          </a:ln>
        </p:spPr>
        <p:txBody>
          <a:bodyPr wrap="square" lIns="91436" tIns="45718" rIns="91436" bIns="4571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Child in Relational Mode</a:t>
            </a:r>
          </a:p>
        </p:txBody>
      </p:sp>
      <p:sp>
        <p:nvSpPr>
          <p:cNvPr id="5" name="TextBox 4">
            <a:extLst>
              <a:ext uri="{FF2B5EF4-FFF2-40B4-BE49-F238E27FC236}">
                <a16:creationId xmlns:a16="http://schemas.microsoft.com/office/drawing/2014/main" id="{A38DC88B-7887-4381-A6FF-BCC0A0684793}"/>
              </a:ext>
            </a:extLst>
          </p:cNvPr>
          <p:cNvSpPr txBox="1"/>
          <p:nvPr/>
        </p:nvSpPr>
        <p:spPr>
          <a:xfrm>
            <a:off x="1371608" y="4349179"/>
            <a:ext cx="6324601" cy="584771"/>
          </a:xfrm>
          <a:prstGeom prst="rect">
            <a:avLst/>
          </a:prstGeom>
          <a:noFill/>
          <a:ln w="38100">
            <a:solidFill>
              <a:schemeClr val="tx1"/>
            </a:solidFill>
          </a:ln>
        </p:spPr>
        <p:txBody>
          <a:bodyPr wrap="square" lIns="91436" tIns="45718" rIns="91436" bIns="4571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Scaffolding of New Skills</a:t>
            </a:r>
          </a:p>
        </p:txBody>
      </p:sp>
      <p:sp>
        <p:nvSpPr>
          <p:cNvPr id="6" name="Down Arrow 7">
            <a:extLst>
              <a:ext uri="{FF2B5EF4-FFF2-40B4-BE49-F238E27FC236}">
                <a16:creationId xmlns:a16="http://schemas.microsoft.com/office/drawing/2014/main" id="{79609A34-60C6-40A2-BEC1-5E35BE95CF47}"/>
              </a:ext>
            </a:extLst>
          </p:cNvPr>
          <p:cNvSpPr/>
          <p:nvPr/>
        </p:nvSpPr>
        <p:spPr>
          <a:xfrm>
            <a:off x="4305309" y="794326"/>
            <a:ext cx="228599" cy="79797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mn-cs"/>
            </a:endParaRPr>
          </a:p>
        </p:txBody>
      </p:sp>
      <p:sp>
        <p:nvSpPr>
          <p:cNvPr id="7" name="Down Arrow 8">
            <a:extLst>
              <a:ext uri="{FF2B5EF4-FFF2-40B4-BE49-F238E27FC236}">
                <a16:creationId xmlns:a16="http://schemas.microsoft.com/office/drawing/2014/main" id="{EB115C44-1700-444C-BCCD-1B548DB9016E}"/>
              </a:ext>
            </a:extLst>
          </p:cNvPr>
          <p:cNvSpPr/>
          <p:nvPr/>
        </p:nvSpPr>
        <p:spPr>
          <a:xfrm flipV="1">
            <a:off x="4610103" y="794326"/>
            <a:ext cx="228600" cy="807194"/>
          </a:xfrm>
          <a:prstGeom prst="down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mn-cs"/>
            </a:endParaRPr>
          </a:p>
        </p:txBody>
      </p:sp>
      <p:sp>
        <p:nvSpPr>
          <p:cNvPr id="8" name="TextBox 7">
            <a:extLst>
              <a:ext uri="{FF2B5EF4-FFF2-40B4-BE49-F238E27FC236}">
                <a16:creationId xmlns:a16="http://schemas.microsoft.com/office/drawing/2014/main" id="{8DF0E212-EF58-4C37-AE97-AAAA39916E3C}"/>
              </a:ext>
            </a:extLst>
          </p:cNvPr>
          <p:cNvSpPr txBox="1"/>
          <p:nvPr/>
        </p:nvSpPr>
        <p:spPr>
          <a:xfrm>
            <a:off x="963560" y="823415"/>
            <a:ext cx="3372465" cy="646327"/>
          </a:xfrm>
          <a:prstGeom prst="rect">
            <a:avLst/>
          </a:prstGeom>
          <a:noFill/>
        </p:spPr>
        <p:txBody>
          <a:bodyPr wrap="square" lIns="91436" tIns="45718" rIns="91436"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STEP 1:</a:t>
            </a:r>
            <a:r>
              <a:rPr kumimoji="0" lang="en-US" sz="1800" b="1" i="0" u="none" strike="noStrike" kern="1200" cap="none" spc="0" normalizeH="0" baseline="0" noProof="0" dirty="0">
                <a:ln>
                  <a:noFill/>
                </a:ln>
                <a:solidFill>
                  <a:prstClr val="black"/>
                </a:solidFill>
                <a:effectLst/>
                <a:uLnTx/>
                <a:uFillTx/>
                <a:latin typeface="Calibri"/>
                <a:ea typeface="+mn-ea"/>
                <a:cs typeface="+mn-cs"/>
              </a:rPr>
              <a:t>  Provide Social Supports,        Meet Caregiver Deficiency Needs</a:t>
            </a:r>
          </a:p>
        </p:txBody>
      </p:sp>
      <p:sp>
        <p:nvSpPr>
          <p:cNvPr id="9" name="TextBox 8">
            <a:extLst>
              <a:ext uri="{FF2B5EF4-FFF2-40B4-BE49-F238E27FC236}">
                <a16:creationId xmlns:a16="http://schemas.microsoft.com/office/drawing/2014/main" id="{12570D1D-798F-4234-AF30-5FD3E500F7F2}"/>
              </a:ext>
            </a:extLst>
          </p:cNvPr>
          <p:cNvSpPr txBox="1"/>
          <p:nvPr/>
        </p:nvSpPr>
        <p:spPr>
          <a:xfrm>
            <a:off x="954410" y="2208449"/>
            <a:ext cx="3848100" cy="646327"/>
          </a:xfrm>
          <a:prstGeom prst="rect">
            <a:avLst/>
          </a:prstGeom>
          <a:noFill/>
        </p:spPr>
        <p:txBody>
          <a:bodyPr wrap="square" lIns="91436" tIns="45718" rIns="91436"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STEP 2:</a:t>
            </a:r>
            <a:r>
              <a:rPr kumimoji="0" lang="en-US" sz="1800" b="1" i="0" u="none" strike="noStrike" kern="1200" cap="none" spc="0" normalizeH="0" baseline="0" noProof="0" dirty="0">
                <a:ln>
                  <a:noFill/>
                </a:ln>
                <a:solidFill>
                  <a:prstClr val="black"/>
                </a:solidFill>
                <a:effectLst/>
                <a:uLnTx/>
                <a:uFillTx/>
                <a:latin typeface="Calibri"/>
                <a:ea typeface="+mn-ea"/>
                <a:cs typeface="+mn-cs"/>
              </a:rPr>
              <a:t>  Develop </a:t>
            </a:r>
            <a:r>
              <a:rPr kumimoji="0" lang="en-US" sz="1800" b="1" i="0" u="none" strike="noStrike" kern="1200" cap="none" spc="0" normalizeH="0" baseline="0" noProof="0" dirty="0">
                <a:ln>
                  <a:noFill/>
                </a:ln>
                <a:solidFill>
                  <a:srgbClr val="008000"/>
                </a:solidFill>
                <a:effectLst/>
                <a:uLnTx/>
                <a:uFillTx/>
                <a:latin typeface="Calibri"/>
                <a:ea typeface="+mn-ea"/>
                <a:cs typeface="+mn-cs"/>
              </a:rPr>
              <a:t>Safe, Stable and Nurturing Relationships </a:t>
            </a:r>
            <a:r>
              <a:rPr kumimoji="0" lang="en-US" sz="1800" b="1" i="0" u="none" strike="noStrike" kern="1200" cap="none" spc="0" normalizeH="0" baseline="0" noProof="0" dirty="0">
                <a:ln>
                  <a:noFill/>
                </a:ln>
                <a:solidFill>
                  <a:prstClr val="black"/>
                </a:solidFill>
                <a:effectLst/>
                <a:uLnTx/>
                <a:uFillTx/>
                <a:latin typeface="Calibri"/>
                <a:ea typeface="+mn-ea"/>
                <a:cs typeface="+mn-cs"/>
              </a:rPr>
              <a:t>with Child</a:t>
            </a:r>
          </a:p>
        </p:txBody>
      </p:sp>
      <p:sp>
        <p:nvSpPr>
          <p:cNvPr id="10" name="TextBox 9">
            <a:extLst>
              <a:ext uri="{FF2B5EF4-FFF2-40B4-BE49-F238E27FC236}">
                <a16:creationId xmlns:a16="http://schemas.microsoft.com/office/drawing/2014/main" id="{10A90C77-CFE1-4668-9AF7-8339C2F4E89E}"/>
              </a:ext>
            </a:extLst>
          </p:cNvPr>
          <p:cNvSpPr txBox="1"/>
          <p:nvPr/>
        </p:nvSpPr>
        <p:spPr>
          <a:xfrm>
            <a:off x="983808" y="3590935"/>
            <a:ext cx="3207192" cy="646327"/>
          </a:xfrm>
          <a:prstGeom prst="rect">
            <a:avLst/>
          </a:prstGeom>
          <a:noFill/>
        </p:spPr>
        <p:txBody>
          <a:bodyPr wrap="square" lIns="91436" tIns="45718" rIns="91436"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STEP 3:</a:t>
            </a:r>
            <a:r>
              <a:rPr kumimoji="0" lang="en-US" sz="1800" b="1" i="0" u="none" strike="noStrike" kern="1200" cap="none" spc="0" normalizeH="0" baseline="0" noProof="0" dirty="0">
                <a:ln>
                  <a:noFill/>
                </a:ln>
                <a:solidFill>
                  <a:prstClr val="black"/>
                </a:solidFill>
                <a:effectLst/>
                <a:uLnTx/>
                <a:uFillTx/>
                <a:latin typeface="Calibri"/>
                <a:ea typeface="+mn-ea"/>
                <a:cs typeface="+mn-cs"/>
              </a:rPr>
              <a:t>  Promote Develop-  mentally Appropriate Play/ROR </a:t>
            </a:r>
          </a:p>
        </p:txBody>
      </p:sp>
      <p:sp>
        <p:nvSpPr>
          <p:cNvPr id="11" name="TextBox 10">
            <a:extLst>
              <a:ext uri="{FF2B5EF4-FFF2-40B4-BE49-F238E27FC236}">
                <a16:creationId xmlns:a16="http://schemas.microsoft.com/office/drawing/2014/main" id="{EC3840A1-404A-4840-825E-87BCB75C9F42}"/>
              </a:ext>
            </a:extLst>
          </p:cNvPr>
          <p:cNvSpPr txBox="1"/>
          <p:nvPr/>
        </p:nvSpPr>
        <p:spPr>
          <a:xfrm>
            <a:off x="5109081" y="3590935"/>
            <a:ext cx="2916492" cy="646327"/>
          </a:xfrm>
          <a:prstGeom prst="rect">
            <a:avLst/>
          </a:prstGeom>
          <a:noFill/>
        </p:spPr>
        <p:txBody>
          <a:bodyPr wrap="square" lIns="91436" tIns="45718" rIns="91436" bIns="45718"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mn-ea"/>
                <a:cs typeface="+mn-cs"/>
              </a:rPr>
              <a:t>Foundational Social, Emotional &amp; Language Skills</a:t>
            </a:r>
          </a:p>
        </p:txBody>
      </p:sp>
      <p:sp>
        <p:nvSpPr>
          <p:cNvPr id="12" name="TextBox 11">
            <a:extLst>
              <a:ext uri="{FF2B5EF4-FFF2-40B4-BE49-F238E27FC236}">
                <a16:creationId xmlns:a16="http://schemas.microsoft.com/office/drawing/2014/main" id="{E16E755A-AA76-48F4-9399-F192136635D0}"/>
              </a:ext>
            </a:extLst>
          </p:cNvPr>
          <p:cNvSpPr txBox="1"/>
          <p:nvPr/>
        </p:nvSpPr>
        <p:spPr>
          <a:xfrm>
            <a:off x="5334004" y="2209633"/>
            <a:ext cx="2728439" cy="646327"/>
          </a:xfrm>
          <a:prstGeom prst="rect">
            <a:avLst/>
          </a:prstGeom>
          <a:noFill/>
        </p:spPr>
        <p:txBody>
          <a:bodyPr wrap="square" lIns="91436" tIns="45718" rIns="91436" bIns="45718"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mn-ea"/>
                <a:cs typeface="+mn-cs"/>
              </a:rPr>
              <a:t>Healthy Child Attachment to the Caregivers</a:t>
            </a:r>
          </a:p>
        </p:txBody>
      </p:sp>
      <p:sp>
        <p:nvSpPr>
          <p:cNvPr id="13" name="TextBox 12">
            <a:extLst>
              <a:ext uri="{FF2B5EF4-FFF2-40B4-BE49-F238E27FC236}">
                <a16:creationId xmlns:a16="http://schemas.microsoft.com/office/drawing/2014/main" id="{22EED27E-EB81-4125-9B8A-CE36BC5FA85E}"/>
              </a:ext>
            </a:extLst>
          </p:cNvPr>
          <p:cNvSpPr txBox="1"/>
          <p:nvPr/>
        </p:nvSpPr>
        <p:spPr>
          <a:xfrm>
            <a:off x="4876809" y="821747"/>
            <a:ext cx="3480621" cy="646327"/>
          </a:xfrm>
          <a:prstGeom prst="rect">
            <a:avLst/>
          </a:prstGeom>
          <a:noFill/>
          <a:ln>
            <a:noFill/>
          </a:ln>
        </p:spPr>
        <p:txBody>
          <a:bodyPr wrap="square" lIns="91436" tIns="45718" rIns="91436"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50021"/>
                </a:solidFill>
                <a:effectLst/>
                <a:uLnTx/>
                <a:uFillTx/>
                <a:latin typeface="Calibri"/>
                <a:ea typeface="+mn-ea"/>
                <a:cs typeface="+mn-cs"/>
              </a:rPr>
              <a:t>Social Determinants of Health,    Unmet Caregiver Deficiency Needs</a:t>
            </a:r>
          </a:p>
        </p:txBody>
      </p:sp>
      <p:sp>
        <p:nvSpPr>
          <p:cNvPr id="14" name="Curved Right Arrow 28">
            <a:extLst>
              <a:ext uri="{FF2B5EF4-FFF2-40B4-BE49-F238E27FC236}">
                <a16:creationId xmlns:a16="http://schemas.microsoft.com/office/drawing/2014/main" id="{ADCDBA46-EBA9-4CC7-BA31-8A3064017F93}"/>
              </a:ext>
            </a:extLst>
          </p:cNvPr>
          <p:cNvSpPr/>
          <p:nvPr/>
        </p:nvSpPr>
        <p:spPr>
          <a:xfrm>
            <a:off x="742341" y="3409953"/>
            <a:ext cx="629265" cy="1111603"/>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mn-cs"/>
            </a:endParaRPr>
          </a:p>
        </p:txBody>
      </p:sp>
      <p:sp>
        <p:nvSpPr>
          <p:cNvPr id="15" name="Curved Right Arrow 29">
            <a:extLst>
              <a:ext uri="{FF2B5EF4-FFF2-40B4-BE49-F238E27FC236}">
                <a16:creationId xmlns:a16="http://schemas.microsoft.com/office/drawing/2014/main" id="{CC1EE1F3-96E4-49A8-B27A-8807895F37EC}"/>
              </a:ext>
            </a:extLst>
          </p:cNvPr>
          <p:cNvSpPr/>
          <p:nvPr/>
        </p:nvSpPr>
        <p:spPr>
          <a:xfrm rot="10800000">
            <a:off x="7728162" y="1852034"/>
            <a:ext cx="629265" cy="1296659"/>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mn-cs"/>
            </a:endParaRPr>
          </a:p>
        </p:txBody>
      </p:sp>
      <p:sp>
        <p:nvSpPr>
          <p:cNvPr id="16" name="Curved Right Arrow 24">
            <a:extLst>
              <a:ext uri="{FF2B5EF4-FFF2-40B4-BE49-F238E27FC236}">
                <a16:creationId xmlns:a16="http://schemas.microsoft.com/office/drawing/2014/main" id="{5DF260E8-56CE-40FA-B5A6-9BBE47DC7126}"/>
              </a:ext>
            </a:extLst>
          </p:cNvPr>
          <p:cNvSpPr/>
          <p:nvPr/>
        </p:nvSpPr>
        <p:spPr>
          <a:xfrm rot="10800000">
            <a:off x="7710945" y="3224898"/>
            <a:ext cx="629265" cy="1296659"/>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mn-cs"/>
            </a:endParaRPr>
          </a:p>
        </p:txBody>
      </p:sp>
      <p:sp>
        <p:nvSpPr>
          <p:cNvPr id="17" name="Curved Right Arrow 25">
            <a:extLst>
              <a:ext uri="{FF2B5EF4-FFF2-40B4-BE49-F238E27FC236}">
                <a16:creationId xmlns:a16="http://schemas.microsoft.com/office/drawing/2014/main" id="{EA059293-2FF5-4FE6-A9B1-4859CFB22BB7}"/>
              </a:ext>
            </a:extLst>
          </p:cNvPr>
          <p:cNvSpPr/>
          <p:nvPr/>
        </p:nvSpPr>
        <p:spPr>
          <a:xfrm>
            <a:off x="742344" y="2037090"/>
            <a:ext cx="629265" cy="1111603"/>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a:ea typeface="+mn-ea"/>
              <a:cs typeface="+mn-cs"/>
            </a:endParaRPr>
          </a:p>
        </p:txBody>
      </p:sp>
      <p:sp>
        <p:nvSpPr>
          <p:cNvPr id="18" name="Curved Right Arrow 1">
            <a:extLst>
              <a:ext uri="{FF2B5EF4-FFF2-40B4-BE49-F238E27FC236}">
                <a16:creationId xmlns:a16="http://schemas.microsoft.com/office/drawing/2014/main" id="{9D5AC8BF-0019-4BCD-9CD1-7590DF14D263}"/>
              </a:ext>
            </a:extLst>
          </p:cNvPr>
          <p:cNvSpPr/>
          <p:nvPr/>
        </p:nvSpPr>
        <p:spPr bwMode="auto">
          <a:xfrm>
            <a:off x="304800" y="1601521"/>
            <a:ext cx="1066800" cy="3332432"/>
          </a:xfrm>
          <a:prstGeom prst="curved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008000"/>
                </a:solidFill>
              </a:ln>
              <a:solidFill>
                <a:srgbClr val="000000"/>
              </a:solidFill>
              <a:effectLst/>
              <a:uLnTx/>
              <a:uFillTx/>
              <a:latin typeface="Garamond" pitchFamily="18" charset="0"/>
              <a:ea typeface="+mn-ea"/>
              <a:cs typeface="+mn-cs"/>
            </a:endParaRPr>
          </a:p>
        </p:txBody>
      </p:sp>
      <p:sp>
        <p:nvSpPr>
          <p:cNvPr id="19" name="Curved Right Arrow 26">
            <a:extLst>
              <a:ext uri="{FF2B5EF4-FFF2-40B4-BE49-F238E27FC236}">
                <a16:creationId xmlns:a16="http://schemas.microsoft.com/office/drawing/2014/main" id="{5F6E4666-2A2B-4ACB-A701-50400A42AEC5}"/>
              </a:ext>
            </a:extLst>
          </p:cNvPr>
          <p:cNvSpPr/>
          <p:nvPr/>
        </p:nvSpPr>
        <p:spPr bwMode="auto">
          <a:xfrm rot="10800000">
            <a:off x="7696200" y="1468074"/>
            <a:ext cx="1066800" cy="3332432"/>
          </a:xfrm>
          <a:prstGeom prst="curvedRightArrow">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20" name="TextBox 19">
            <a:extLst>
              <a:ext uri="{FF2B5EF4-FFF2-40B4-BE49-F238E27FC236}">
                <a16:creationId xmlns:a16="http://schemas.microsoft.com/office/drawing/2014/main" id="{15C085ED-DA9C-49E3-8447-1633539AA800}"/>
              </a:ext>
            </a:extLst>
          </p:cNvPr>
          <p:cNvSpPr txBox="1"/>
          <p:nvPr/>
        </p:nvSpPr>
        <p:spPr>
          <a:xfrm>
            <a:off x="0" y="4938107"/>
            <a:ext cx="9144000" cy="246217"/>
          </a:xfrm>
          <a:prstGeom prst="rect">
            <a:avLst/>
          </a:prstGeom>
          <a:noFill/>
        </p:spPr>
        <p:txBody>
          <a:bodyPr wrap="square" lIns="91436" tIns="45718" rIns="91436" bIns="45718"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Slide adapted from </a:t>
            </a:r>
            <a:r>
              <a:rPr kumimoji="0" 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Thinking Developmentally: Nurturing Wellness in Childhood to Promote Lifelong Health</a:t>
            </a: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Garner and Saul, 2018.  Used with permission.  </a:t>
            </a:r>
          </a:p>
        </p:txBody>
      </p:sp>
      <p:sp>
        <p:nvSpPr>
          <p:cNvPr id="21" name="TextBox 20">
            <a:extLst>
              <a:ext uri="{FF2B5EF4-FFF2-40B4-BE49-F238E27FC236}">
                <a16:creationId xmlns:a16="http://schemas.microsoft.com/office/drawing/2014/main" id="{4B0DE297-EBED-4B40-9F76-F142AADD3245}"/>
              </a:ext>
            </a:extLst>
          </p:cNvPr>
          <p:cNvSpPr txBox="1"/>
          <p:nvPr/>
        </p:nvSpPr>
        <p:spPr>
          <a:xfrm rot="16200000">
            <a:off x="-103359" y="3001791"/>
            <a:ext cx="120898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Auspicious</a:t>
            </a:r>
          </a:p>
        </p:txBody>
      </p:sp>
      <p:sp>
        <p:nvSpPr>
          <p:cNvPr id="22" name="TextBox 21">
            <a:extLst>
              <a:ext uri="{FF2B5EF4-FFF2-40B4-BE49-F238E27FC236}">
                <a16:creationId xmlns:a16="http://schemas.microsoft.com/office/drawing/2014/main" id="{221AEF1C-61F5-40C3-8E31-9ECB7A657EEA}"/>
              </a:ext>
            </a:extLst>
          </p:cNvPr>
          <p:cNvSpPr txBox="1"/>
          <p:nvPr/>
        </p:nvSpPr>
        <p:spPr>
          <a:xfrm rot="5400000">
            <a:off x="8238208" y="3037558"/>
            <a:ext cx="68025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Cycle</a:t>
            </a:r>
          </a:p>
        </p:txBody>
      </p:sp>
      <p:sp>
        <p:nvSpPr>
          <p:cNvPr id="23" name="Rectangle 22">
            <a:extLst>
              <a:ext uri="{FF2B5EF4-FFF2-40B4-BE49-F238E27FC236}">
                <a16:creationId xmlns:a16="http://schemas.microsoft.com/office/drawing/2014/main" id="{B9417928-7499-4BFB-AC87-C27D6379ABD7}"/>
              </a:ext>
            </a:extLst>
          </p:cNvPr>
          <p:cNvSpPr/>
          <p:nvPr/>
        </p:nvSpPr>
        <p:spPr>
          <a:xfrm>
            <a:off x="2369609" y="4442591"/>
            <a:ext cx="2024575" cy="408705"/>
          </a:xfrm>
          <a:prstGeom prst="rect">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D92F2E6-C62F-F35F-7851-21C237C6B688}"/>
              </a:ext>
            </a:extLst>
          </p:cNvPr>
          <p:cNvSpPr txBox="1"/>
          <p:nvPr/>
        </p:nvSpPr>
        <p:spPr>
          <a:xfrm rot="19983113">
            <a:off x="2188857" y="1012216"/>
            <a:ext cx="1166730" cy="369332"/>
          </a:xfrm>
          <a:prstGeom prst="rect">
            <a:avLst/>
          </a:prstGeom>
          <a:solidFill>
            <a:schemeClr val="bg1"/>
          </a:solidFill>
          <a:ln w="38100">
            <a:solidFill>
              <a:schemeClr val="accent4">
                <a:lumMod val="75000"/>
              </a:schemeClr>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solidFill>
                  <a:srgbClr val="008000"/>
                </a:solidFill>
                <a:latin typeface="Calibri" panose="020F0502020204030204" pitchFamily="34" charset="0"/>
                <a:ea typeface="+mn-ea"/>
                <a:cs typeface="Calibri" panose="020F0502020204030204" pitchFamily="34" charset="0"/>
              </a:rPr>
              <a:t>REGULATE</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
        <p:nvSpPr>
          <p:cNvPr id="25" name="TextBox 24">
            <a:extLst>
              <a:ext uri="{FF2B5EF4-FFF2-40B4-BE49-F238E27FC236}">
                <a16:creationId xmlns:a16="http://schemas.microsoft.com/office/drawing/2014/main" id="{18A51643-D13C-61FE-2E9C-DAE252A695C8}"/>
              </a:ext>
            </a:extLst>
          </p:cNvPr>
          <p:cNvSpPr txBox="1"/>
          <p:nvPr/>
        </p:nvSpPr>
        <p:spPr>
          <a:xfrm rot="19969512">
            <a:off x="2336236" y="2392536"/>
            <a:ext cx="871970" cy="369332"/>
          </a:xfrm>
          <a:prstGeom prst="rect">
            <a:avLst/>
          </a:prstGeom>
          <a:solidFill>
            <a:schemeClr val="bg1"/>
          </a:solidFill>
          <a:ln w="38100">
            <a:solidFill>
              <a:schemeClr val="accent4">
                <a:lumMod val="75000"/>
              </a:schemeClr>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solidFill>
                  <a:srgbClr val="008000"/>
                </a:solidFill>
                <a:latin typeface="Calibri" panose="020F0502020204030204" pitchFamily="34" charset="0"/>
                <a:ea typeface="+mn-ea"/>
                <a:cs typeface="Calibri" panose="020F0502020204030204" pitchFamily="34" charset="0"/>
              </a:rPr>
              <a:t>RELATE</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FCB4D118-2125-04AB-5BD7-EFAF8213B978}"/>
              </a:ext>
            </a:extLst>
          </p:cNvPr>
          <p:cNvSpPr txBox="1"/>
          <p:nvPr/>
        </p:nvSpPr>
        <p:spPr>
          <a:xfrm rot="19969512">
            <a:off x="2278071" y="3767990"/>
            <a:ext cx="980140" cy="369332"/>
          </a:xfrm>
          <a:prstGeom prst="rect">
            <a:avLst/>
          </a:prstGeom>
          <a:solidFill>
            <a:schemeClr val="bg1"/>
          </a:solidFill>
          <a:ln w="38100">
            <a:solidFill>
              <a:schemeClr val="accent4">
                <a:lumMod val="75000"/>
              </a:schemeClr>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solidFill>
                  <a:srgbClr val="008000"/>
                </a:solidFill>
                <a:latin typeface="Calibri" panose="020F0502020204030204" pitchFamily="34" charset="0"/>
                <a:ea typeface="+mn-ea"/>
                <a:cs typeface="Calibri" panose="020F0502020204030204" pitchFamily="34" charset="0"/>
              </a:rPr>
              <a:t>REASON</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665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0-#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0-#ppt_w/2"/>
                                          </p:val>
                                        </p:tav>
                                        <p:tav tm="100000">
                                          <p:val>
                                            <p:strVal val="#ppt_x"/>
                                          </p:val>
                                        </p:tav>
                                      </p:tavLst>
                                    </p:anim>
                                    <p:anim calcmode="lin" valueType="num">
                                      <p:cBhvr additive="base">
                                        <p:cTn id="63" dur="500" fill="hold"/>
                                        <p:tgtEl>
                                          <p:spTgt spid="21"/>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1+#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2000"/>
                                        <p:tgtEl>
                                          <p:spTgt spid="24"/>
                                        </p:tgtEl>
                                      </p:cBhvr>
                                    </p:animEffect>
                                    <p:anim calcmode="lin" valueType="num">
                                      <p:cBhvr>
                                        <p:cTn id="85" dur="2000" fill="hold"/>
                                        <p:tgtEl>
                                          <p:spTgt spid="24"/>
                                        </p:tgtEl>
                                        <p:attrNameLst>
                                          <p:attrName>ppt_w</p:attrName>
                                        </p:attrNameLst>
                                      </p:cBhvr>
                                      <p:tavLst>
                                        <p:tav tm="0" fmla="#ppt_w*sin(2.5*pi*$)">
                                          <p:val>
                                            <p:fltVal val="0"/>
                                          </p:val>
                                        </p:tav>
                                        <p:tav tm="100000">
                                          <p:val>
                                            <p:fltVal val="1"/>
                                          </p:val>
                                        </p:tav>
                                      </p:tavLst>
                                    </p:anim>
                                    <p:anim calcmode="lin" valueType="num">
                                      <p:cBhvr>
                                        <p:cTn id="86" dur="2000" fill="hold"/>
                                        <p:tgtEl>
                                          <p:spTgt spid="24"/>
                                        </p:tgtEl>
                                        <p:attrNameLst>
                                          <p:attrName>ppt_h</p:attrName>
                                        </p:attrNameLst>
                                      </p:cBhvr>
                                      <p:tavLst>
                                        <p:tav tm="0">
                                          <p:val>
                                            <p:strVal val="#ppt_h"/>
                                          </p:val>
                                        </p:tav>
                                        <p:tav tm="100000">
                                          <p:val>
                                            <p:strVal val="#ppt_h"/>
                                          </p:val>
                                        </p:tav>
                                      </p:tavLst>
                                    </p:anim>
                                  </p:childTnLst>
                                </p:cTn>
                              </p:par>
                              <p:par>
                                <p:cTn id="87" presetID="45"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2000"/>
                                        <p:tgtEl>
                                          <p:spTgt spid="25"/>
                                        </p:tgtEl>
                                      </p:cBhvr>
                                    </p:animEffect>
                                    <p:anim calcmode="lin" valueType="num">
                                      <p:cBhvr>
                                        <p:cTn id="90" dur="2000" fill="hold"/>
                                        <p:tgtEl>
                                          <p:spTgt spid="25"/>
                                        </p:tgtEl>
                                        <p:attrNameLst>
                                          <p:attrName>ppt_w</p:attrName>
                                        </p:attrNameLst>
                                      </p:cBhvr>
                                      <p:tavLst>
                                        <p:tav tm="0" fmla="#ppt_w*sin(2.5*pi*$)">
                                          <p:val>
                                            <p:fltVal val="0"/>
                                          </p:val>
                                        </p:tav>
                                        <p:tav tm="100000">
                                          <p:val>
                                            <p:fltVal val="1"/>
                                          </p:val>
                                        </p:tav>
                                      </p:tavLst>
                                    </p:anim>
                                    <p:anim calcmode="lin" valueType="num">
                                      <p:cBhvr>
                                        <p:cTn id="91" dur="2000" fill="hold"/>
                                        <p:tgtEl>
                                          <p:spTgt spid="25"/>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2000"/>
                                        <p:tgtEl>
                                          <p:spTgt spid="26"/>
                                        </p:tgtEl>
                                      </p:cBhvr>
                                    </p:animEffect>
                                    <p:anim calcmode="lin" valueType="num">
                                      <p:cBhvr>
                                        <p:cTn id="95" dur="2000" fill="hold"/>
                                        <p:tgtEl>
                                          <p:spTgt spid="26"/>
                                        </p:tgtEl>
                                        <p:attrNameLst>
                                          <p:attrName>ppt_w</p:attrName>
                                        </p:attrNameLst>
                                      </p:cBhvr>
                                      <p:tavLst>
                                        <p:tav tm="0" fmla="#ppt_w*sin(2.5*pi*$)">
                                          <p:val>
                                            <p:fltVal val="0"/>
                                          </p:val>
                                        </p:tav>
                                        <p:tav tm="100000">
                                          <p:val>
                                            <p:fltVal val="1"/>
                                          </p:val>
                                        </p:tav>
                                      </p:tavLst>
                                    </p:anim>
                                    <p:anim calcmode="lin" valueType="num">
                                      <p:cBhvr>
                                        <p:cTn id="96"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2000"/>
                                        <p:tgtEl>
                                          <p:spTgt spid="23"/>
                                        </p:tgtEl>
                                      </p:cBhvr>
                                    </p:animEffect>
                                    <p:anim calcmode="lin" valueType="num">
                                      <p:cBhvr>
                                        <p:cTn id="102" dur="2000" fill="hold"/>
                                        <p:tgtEl>
                                          <p:spTgt spid="23"/>
                                        </p:tgtEl>
                                        <p:attrNameLst>
                                          <p:attrName>ppt_w</p:attrName>
                                        </p:attrNameLst>
                                      </p:cBhvr>
                                      <p:tavLst>
                                        <p:tav tm="0" fmla="#ppt_w*sin(2.5*pi*$)">
                                          <p:val>
                                            <p:fltVal val="0"/>
                                          </p:val>
                                        </p:tav>
                                        <p:tav tm="100000">
                                          <p:val>
                                            <p:fltVal val="1"/>
                                          </p:val>
                                        </p:tav>
                                      </p:tavLst>
                                    </p:anim>
                                    <p:anim calcmode="lin" valueType="num">
                                      <p:cBhvr>
                                        <p:cTn id="103"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animBg="1"/>
      <p:bldP spid="15" grpId="0" animBg="1"/>
      <p:bldP spid="16" grpId="0" animBg="1"/>
      <p:bldP spid="17" grpId="0" animBg="1"/>
      <p:bldP spid="18" grpId="0" animBg="1"/>
      <p:bldP spid="19" grpId="0" animBg="1"/>
      <p:bldP spid="21" grpId="0"/>
      <p:bldP spid="22" grpId="0"/>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BE26037D-6D0E-4D15-9BFC-9D2CE86F4FD0}"/>
              </a:ext>
            </a:extLst>
          </p:cNvPr>
          <p:cNvCxnSpPr/>
          <p:nvPr/>
        </p:nvCxnSpPr>
        <p:spPr>
          <a:xfrm>
            <a:off x="4572000" y="646436"/>
            <a:ext cx="0" cy="4057650"/>
          </a:xfrm>
          <a:prstGeom prst="straightConnector1">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E541581-4689-4F1B-A648-7A5B43A68146}"/>
              </a:ext>
            </a:extLst>
          </p:cNvPr>
          <p:cNvCxnSpPr/>
          <p:nvPr/>
        </p:nvCxnSpPr>
        <p:spPr>
          <a:xfrm rot="16200000">
            <a:off x="4562168" y="-48330"/>
            <a:ext cx="0" cy="5410200"/>
          </a:xfrm>
          <a:prstGeom prst="straightConnector1">
            <a:avLst/>
          </a:prstGeom>
          <a:ln w="762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B197EB3-0CE6-427A-9705-DE2FC3E066BB}"/>
              </a:ext>
            </a:extLst>
          </p:cNvPr>
          <p:cNvSpPr txBox="1"/>
          <p:nvPr/>
        </p:nvSpPr>
        <p:spPr>
          <a:xfrm>
            <a:off x="3132678" y="17046"/>
            <a:ext cx="28786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Strong Relational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(“Regulate and Relate”)</a:t>
            </a:r>
          </a:p>
        </p:txBody>
      </p:sp>
      <p:sp>
        <p:nvSpPr>
          <p:cNvPr id="6" name="TextBox 5">
            <a:extLst>
              <a:ext uri="{FF2B5EF4-FFF2-40B4-BE49-F238E27FC236}">
                <a16:creationId xmlns:a16="http://schemas.microsoft.com/office/drawing/2014/main" id="{5A152929-AA37-464B-8CD6-066E46595342}"/>
              </a:ext>
            </a:extLst>
          </p:cNvPr>
          <p:cNvSpPr txBox="1"/>
          <p:nvPr/>
        </p:nvSpPr>
        <p:spPr>
          <a:xfrm>
            <a:off x="7309511" y="2198571"/>
            <a:ext cx="139986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Emphasis on skill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(“Reason”)</a:t>
            </a:r>
          </a:p>
        </p:txBody>
      </p:sp>
      <p:sp>
        <p:nvSpPr>
          <p:cNvPr id="8" name="TextBox 7">
            <a:extLst>
              <a:ext uri="{FF2B5EF4-FFF2-40B4-BE49-F238E27FC236}">
                <a16:creationId xmlns:a16="http://schemas.microsoft.com/office/drawing/2014/main" id="{AE60DC3E-A1FD-4958-B7AB-CB74E385A069}"/>
              </a:ext>
            </a:extLst>
          </p:cNvPr>
          <p:cNvSpPr txBox="1"/>
          <p:nvPr/>
        </p:nvSpPr>
        <p:spPr>
          <a:xfrm>
            <a:off x="3134569" y="4691931"/>
            <a:ext cx="28786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Poor Relational Health</a:t>
            </a:r>
          </a:p>
        </p:txBody>
      </p:sp>
      <p:sp>
        <p:nvSpPr>
          <p:cNvPr id="11" name="TextBox 10">
            <a:extLst>
              <a:ext uri="{FF2B5EF4-FFF2-40B4-BE49-F238E27FC236}">
                <a16:creationId xmlns:a16="http://schemas.microsoft.com/office/drawing/2014/main" id="{B0A4BB54-0305-4021-8536-A12A6CC03ECD}"/>
              </a:ext>
            </a:extLst>
          </p:cNvPr>
          <p:cNvSpPr txBox="1"/>
          <p:nvPr/>
        </p:nvSpPr>
        <p:spPr>
          <a:xfrm>
            <a:off x="4718065" y="1937682"/>
            <a:ext cx="17060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BF00">
                    <a:lumMod val="75000"/>
                  </a:srgbClr>
                </a:solidFill>
                <a:effectLst/>
                <a:uLnTx/>
                <a:uFillTx/>
                <a:latin typeface="Calibri"/>
                <a:ea typeface="MS PGothic" panose="020B0600070205080204" pitchFamily="34" charset="-128"/>
                <a:cs typeface="+mn-cs"/>
              </a:rPr>
              <a:t>Authoritative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BF00">
                    <a:lumMod val="75000"/>
                  </a:srgbClr>
                </a:solidFill>
                <a:effectLst/>
                <a:uLnTx/>
                <a:uFillTx/>
                <a:latin typeface="Calibri"/>
                <a:ea typeface="MS PGothic" panose="020B0600070205080204" pitchFamily="34" charset="-128"/>
                <a:cs typeface="+mn-cs"/>
              </a:rPr>
              <a:t>Parenting Styles</a:t>
            </a:r>
          </a:p>
        </p:txBody>
      </p:sp>
      <p:sp>
        <p:nvSpPr>
          <p:cNvPr id="13" name="TextBox 12">
            <a:extLst>
              <a:ext uri="{FF2B5EF4-FFF2-40B4-BE49-F238E27FC236}">
                <a16:creationId xmlns:a16="http://schemas.microsoft.com/office/drawing/2014/main" id="{7B403BC6-1A73-4A15-BBDA-9C60F2529C48}"/>
              </a:ext>
            </a:extLst>
          </p:cNvPr>
          <p:cNvSpPr txBox="1"/>
          <p:nvPr/>
        </p:nvSpPr>
        <p:spPr>
          <a:xfrm>
            <a:off x="4718066" y="2802284"/>
            <a:ext cx="17060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A420">
                    <a:lumMod val="75000"/>
                  </a:srgbClr>
                </a:solidFill>
                <a:effectLst/>
                <a:uLnTx/>
                <a:uFillTx/>
                <a:latin typeface="Calibri"/>
                <a:ea typeface="MS PGothic" panose="020B0600070205080204" pitchFamily="34" charset="-128"/>
                <a:cs typeface="+mn-cs"/>
              </a:rPr>
              <a:t>Authoritarian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A420">
                    <a:lumMod val="75000"/>
                  </a:srgbClr>
                </a:solidFill>
                <a:effectLst/>
                <a:uLnTx/>
                <a:uFillTx/>
                <a:latin typeface="Calibri"/>
                <a:ea typeface="MS PGothic" panose="020B0600070205080204" pitchFamily="34" charset="-128"/>
                <a:cs typeface="+mn-cs"/>
              </a:rPr>
              <a:t>Parenting Styles</a:t>
            </a:r>
          </a:p>
        </p:txBody>
      </p:sp>
      <p:sp>
        <p:nvSpPr>
          <p:cNvPr id="14" name="TextBox 13">
            <a:extLst>
              <a:ext uri="{FF2B5EF4-FFF2-40B4-BE49-F238E27FC236}">
                <a16:creationId xmlns:a16="http://schemas.microsoft.com/office/drawing/2014/main" id="{40A5D0CA-014F-447F-9F21-5D31410402A1}"/>
              </a:ext>
            </a:extLst>
          </p:cNvPr>
          <p:cNvSpPr txBox="1"/>
          <p:nvPr/>
        </p:nvSpPr>
        <p:spPr>
          <a:xfrm>
            <a:off x="2756432" y="1937682"/>
            <a:ext cx="17060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A420">
                    <a:lumMod val="75000"/>
                  </a:srgbClr>
                </a:solidFill>
                <a:effectLst/>
                <a:uLnTx/>
                <a:uFillTx/>
                <a:latin typeface="Calibri"/>
                <a:ea typeface="MS PGothic" panose="020B0600070205080204" pitchFamily="34" charset="-128"/>
                <a:cs typeface="+mn-cs"/>
              </a:rPr>
              <a:t>Permissive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EA420">
                    <a:lumMod val="75000"/>
                  </a:srgbClr>
                </a:solidFill>
                <a:effectLst/>
                <a:uLnTx/>
                <a:uFillTx/>
                <a:latin typeface="Calibri"/>
                <a:ea typeface="MS PGothic" panose="020B0600070205080204" pitchFamily="34" charset="-128"/>
                <a:cs typeface="+mn-cs"/>
              </a:rPr>
              <a:t>Parenting Styles</a:t>
            </a:r>
          </a:p>
        </p:txBody>
      </p:sp>
      <p:sp>
        <p:nvSpPr>
          <p:cNvPr id="15" name="TextBox 14">
            <a:extLst>
              <a:ext uri="{FF2B5EF4-FFF2-40B4-BE49-F238E27FC236}">
                <a16:creationId xmlns:a16="http://schemas.microsoft.com/office/drawing/2014/main" id="{D65A8358-EE9B-48CD-9475-7095C2714872}"/>
              </a:ext>
            </a:extLst>
          </p:cNvPr>
          <p:cNvSpPr txBox="1"/>
          <p:nvPr/>
        </p:nvSpPr>
        <p:spPr>
          <a:xfrm>
            <a:off x="2756432" y="2803194"/>
            <a:ext cx="17060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Neglectful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Parenting Styles</a:t>
            </a:r>
          </a:p>
        </p:txBody>
      </p:sp>
      <p:sp>
        <p:nvSpPr>
          <p:cNvPr id="16" name="TextBox 15">
            <a:extLst>
              <a:ext uri="{FF2B5EF4-FFF2-40B4-BE49-F238E27FC236}">
                <a16:creationId xmlns:a16="http://schemas.microsoft.com/office/drawing/2014/main" id="{CB5F0FA6-9A7F-4993-9C42-638673E3D9C8}"/>
              </a:ext>
            </a:extLst>
          </p:cNvPr>
          <p:cNvSpPr txBox="1"/>
          <p:nvPr/>
        </p:nvSpPr>
        <p:spPr>
          <a:xfrm>
            <a:off x="5215883" y="1063825"/>
            <a:ext cx="1689135" cy="646331"/>
          </a:xfrm>
          <a:prstGeom prst="rect">
            <a:avLst/>
          </a:prstGeom>
          <a:noFill/>
          <a:ln w="38100">
            <a:solidFill>
              <a:schemeClr val="accent4">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BF00">
                    <a:lumMod val="75000"/>
                  </a:srgbClr>
                </a:solidFill>
                <a:effectLst/>
                <a:uLnTx/>
                <a:uFillTx/>
                <a:latin typeface="Calibri"/>
                <a:ea typeface="MS PGothic" panose="020B0600070205080204" pitchFamily="34" charset="-128"/>
                <a:cs typeface="+mn-cs"/>
              </a:rPr>
              <a:t>Secure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BF00">
                    <a:lumMod val="75000"/>
                  </a:srgbClr>
                </a:solidFill>
                <a:effectLst/>
                <a:uLnTx/>
                <a:uFillTx/>
                <a:latin typeface="Calibri"/>
                <a:ea typeface="MS PGothic" panose="020B0600070205080204" pitchFamily="34" charset="-128"/>
                <a:cs typeface="+mn-cs"/>
              </a:rPr>
              <a:t>Attachments</a:t>
            </a:r>
          </a:p>
        </p:txBody>
      </p:sp>
      <p:sp>
        <p:nvSpPr>
          <p:cNvPr id="19" name="TextBox 18">
            <a:extLst>
              <a:ext uri="{FF2B5EF4-FFF2-40B4-BE49-F238E27FC236}">
                <a16:creationId xmlns:a16="http://schemas.microsoft.com/office/drawing/2014/main" id="{722E0711-FFC3-4A83-B1FA-907B0F2B3DFB}"/>
              </a:ext>
            </a:extLst>
          </p:cNvPr>
          <p:cNvSpPr txBox="1"/>
          <p:nvPr/>
        </p:nvSpPr>
        <p:spPr>
          <a:xfrm>
            <a:off x="2244343" y="3649057"/>
            <a:ext cx="1706023" cy="646331"/>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Disorganized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S PGothic" panose="020B0600070205080204" pitchFamily="34" charset="-128"/>
                <a:cs typeface="+mn-cs"/>
              </a:rPr>
              <a:t>Attachments</a:t>
            </a:r>
          </a:p>
        </p:txBody>
      </p:sp>
      <p:sp>
        <p:nvSpPr>
          <p:cNvPr id="20" name="TextBox 19">
            <a:extLst>
              <a:ext uri="{FF2B5EF4-FFF2-40B4-BE49-F238E27FC236}">
                <a16:creationId xmlns:a16="http://schemas.microsoft.com/office/drawing/2014/main" id="{244884AC-DCDE-4A58-9574-C970699ECD95}"/>
              </a:ext>
            </a:extLst>
          </p:cNvPr>
          <p:cNvSpPr txBox="1"/>
          <p:nvPr/>
        </p:nvSpPr>
        <p:spPr>
          <a:xfrm>
            <a:off x="145949" y="2333605"/>
            <a:ext cx="17060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No emphasis on skill building</a:t>
            </a:r>
          </a:p>
        </p:txBody>
      </p:sp>
      <p:sp>
        <p:nvSpPr>
          <p:cNvPr id="17" name="TextBox 16">
            <a:extLst>
              <a:ext uri="{FF2B5EF4-FFF2-40B4-BE49-F238E27FC236}">
                <a16:creationId xmlns:a16="http://schemas.microsoft.com/office/drawing/2014/main" id="{91C9DF6A-40A8-4132-BDE1-7DB32E0962FD}"/>
              </a:ext>
            </a:extLst>
          </p:cNvPr>
          <p:cNvSpPr txBox="1"/>
          <p:nvPr/>
        </p:nvSpPr>
        <p:spPr>
          <a:xfrm>
            <a:off x="224784" y="1063825"/>
            <a:ext cx="2664788" cy="646331"/>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Children need BOTH connection AND structure</a:t>
            </a:r>
          </a:p>
        </p:txBody>
      </p:sp>
      <p:sp>
        <p:nvSpPr>
          <p:cNvPr id="21" name="TextBox 20">
            <a:extLst>
              <a:ext uri="{FF2B5EF4-FFF2-40B4-BE49-F238E27FC236}">
                <a16:creationId xmlns:a16="http://schemas.microsoft.com/office/drawing/2014/main" id="{F078E8A3-5A04-4E16-9907-1F1E4E8CB791}"/>
              </a:ext>
            </a:extLst>
          </p:cNvPr>
          <p:cNvSpPr txBox="1"/>
          <p:nvPr/>
        </p:nvSpPr>
        <p:spPr>
          <a:xfrm>
            <a:off x="5863589" y="3640026"/>
            <a:ext cx="2664788" cy="646331"/>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How do we partner with parents to provide BOTH?</a:t>
            </a:r>
          </a:p>
        </p:txBody>
      </p:sp>
    </p:spTree>
    <p:extLst>
      <p:ext uri="{BB962C8B-B14F-4D97-AF65-F5344CB8AC3E}">
        <p14:creationId xmlns:p14="http://schemas.microsoft.com/office/powerpoint/2010/main" val="243782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anim calcmode="lin" valueType="num">
                                      <p:cBhvr>
                                        <p:cTn id="58" dur="2000" fill="hold"/>
                                        <p:tgtEl>
                                          <p:spTgt spid="21"/>
                                        </p:tgtEl>
                                        <p:attrNameLst>
                                          <p:attrName>ppt_w</p:attrName>
                                        </p:attrNameLst>
                                      </p:cBhvr>
                                      <p:tavLst>
                                        <p:tav tm="0" fmla="#ppt_w*sin(2.5*pi*$)">
                                          <p:val>
                                            <p:fltVal val="0"/>
                                          </p:val>
                                        </p:tav>
                                        <p:tav tm="100000">
                                          <p:val>
                                            <p:fltVal val="1"/>
                                          </p:val>
                                        </p:tav>
                                      </p:tavLst>
                                    </p:anim>
                                    <p:anim calcmode="lin" valueType="num">
                                      <p:cBhvr>
                                        <p:cTn id="5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P spid="13" grpId="0"/>
      <p:bldP spid="14" grpId="0"/>
      <p:bldP spid="15" grpId="0"/>
      <p:bldP spid="16" grpId="0" animBg="1"/>
      <p:bldP spid="19" grpId="0" animBg="1"/>
      <p:bldP spid="20"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08C1902-63FC-4A21-97F0-D24A520BECBF}"/>
              </a:ext>
            </a:extLst>
          </p:cNvPr>
          <p:cNvSpPr txBox="1"/>
          <p:nvPr/>
        </p:nvSpPr>
        <p:spPr>
          <a:xfrm>
            <a:off x="918894" y="2491252"/>
            <a:ext cx="895350" cy="284691"/>
          </a:xfrm>
          <a:prstGeom prst="rect">
            <a:avLst/>
          </a:prstGeom>
          <a:noFill/>
          <a:ln>
            <a:solidFill>
              <a:schemeClr val="tx1"/>
            </a:solidFill>
          </a:ln>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BEHAVIOR</a:t>
            </a:r>
          </a:p>
        </p:txBody>
      </p:sp>
      <p:sp>
        <p:nvSpPr>
          <p:cNvPr id="30" name="TextBox 29">
            <a:extLst>
              <a:ext uri="{FF2B5EF4-FFF2-40B4-BE49-F238E27FC236}">
                <a16:creationId xmlns:a16="http://schemas.microsoft.com/office/drawing/2014/main" id="{92DDB6F8-01A5-4DB5-ACBB-7FF7F99382B5}"/>
              </a:ext>
            </a:extLst>
          </p:cNvPr>
          <p:cNvSpPr txBox="1"/>
          <p:nvPr/>
        </p:nvSpPr>
        <p:spPr>
          <a:xfrm>
            <a:off x="4055302" y="2491252"/>
            <a:ext cx="895350" cy="284691"/>
          </a:xfrm>
          <a:prstGeom prst="rect">
            <a:avLst/>
          </a:prstGeom>
          <a:noFill/>
          <a:ln>
            <a:solidFill>
              <a:schemeClr val="tx1"/>
            </a:solidFill>
          </a:ln>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BEHAVIOR</a:t>
            </a:r>
          </a:p>
        </p:txBody>
      </p:sp>
      <p:sp>
        <p:nvSpPr>
          <p:cNvPr id="31" name="TextBox 30">
            <a:extLst>
              <a:ext uri="{FF2B5EF4-FFF2-40B4-BE49-F238E27FC236}">
                <a16:creationId xmlns:a16="http://schemas.microsoft.com/office/drawing/2014/main" id="{76E06ED8-AABB-440F-9F07-6BC2286B1402}"/>
              </a:ext>
            </a:extLst>
          </p:cNvPr>
          <p:cNvSpPr txBox="1"/>
          <p:nvPr/>
        </p:nvSpPr>
        <p:spPr>
          <a:xfrm>
            <a:off x="7191709" y="2491252"/>
            <a:ext cx="895350" cy="284691"/>
          </a:xfrm>
          <a:prstGeom prst="rect">
            <a:avLst/>
          </a:prstGeom>
          <a:noFill/>
          <a:ln>
            <a:solidFill>
              <a:schemeClr val="tx1"/>
            </a:solidFill>
          </a:ln>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BEHAVIOR</a:t>
            </a:r>
          </a:p>
        </p:txBody>
      </p:sp>
      <p:grpSp>
        <p:nvGrpSpPr>
          <p:cNvPr id="32" name="Group 31">
            <a:extLst>
              <a:ext uri="{FF2B5EF4-FFF2-40B4-BE49-F238E27FC236}">
                <a16:creationId xmlns:a16="http://schemas.microsoft.com/office/drawing/2014/main" id="{E81DDC7A-0965-4902-9BE4-7BA147A2FE54}"/>
              </a:ext>
            </a:extLst>
          </p:cNvPr>
          <p:cNvGrpSpPr/>
          <p:nvPr/>
        </p:nvGrpSpPr>
        <p:grpSpPr>
          <a:xfrm>
            <a:off x="7293936" y="1395743"/>
            <a:ext cx="685800" cy="434662"/>
            <a:chOff x="7293936" y="1501250"/>
            <a:chExt cx="685800" cy="434662"/>
          </a:xfrm>
        </p:grpSpPr>
        <p:sp>
          <p:nvSpPr>
            <p:cNvPr id="33" name="TextBox 32">
              <a:extLst>
                <a:ext uri="{FF2B5EF4-FFF2-40B4-BE49-F238E27FC236}">
                  <a16:creationId xmlns:a16="http://schemas.microsoft.com/office/drawing/2014/main" id="{B55EE5E8-3EAF-459B-B7C6-AFEC986AD9F9}"/>
                </a:ext>
              </a:extLst>
            </p:cNvPr>
            <p:cNvSpPr txBox="1"/>
            <p:nvPr/>
          </p:nvSpPr>
          <p:spPr>
            <a:xfrm>
              <a:off x="7349609" y="1568864"/>
              <a:ext cx="579550" cy="284691"/>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CHILD</a:t>
              </a:r>
            </a:p>
          </p:txBody>
        </p:sp>
        <p:sp>
          <p:nvSpPr>
            <p:cNvPr id="34" name="Oval 33">
              <a:extLst>
                <a:ext uri="{FF2B5EF4-FFF2-40B4-BE49-F238E27FC236}">
                  <a16:creationId xmlns:a16="http://schemas.microsoft.com/office/drawing/2014/main" id="{BAD2A95D-D9C6-4601-83EC-CE8CB386F5E8}"/>
                </a:ext>
              </a:extLst>
            </p:cNvPr>
            <p:cNvSpPr/>
            <p:nvPr/>
          </p:nvSpPr>
          <p:spPr>
            <a:xfrm>
              <a:off x="7293936" y="1501250"/>
              <a:ext cx="685800" cy="4346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grpSp>
      <p:grpSp>
        <p:nvGrpSpPr>
          <p:cNvPr id="35" name="Group 34">
            <a:extLst>
              <a:ext uri="{FF2B5EF4-FFF2-40B4-BE49-F238E27FC236}">
                <a16:creationId xmlns:a16="http://schemas.microsoft.com/office/drawing/2014/main" id="{3D2FA643-FD27-4BB2-B41E-4712B7C98298}"/>
              </a:ext>
            </a:extLst>
          </p:cNvPr>
          <p:cNvGrpSpPr/>
          <p:nvPr/>
        </p:nvGrpSpPr>
        <p:grpSpPr>
          <a:xfrm>
            <a:off x="4134252" y="1383266"/>
            <a:ext cx="737450" cy="434662"/>
            <a:chOff x="4134252" y="1488773"/>
            <a:chExt cx="737450" cy="434662"/>
          </a:xfrm>
        </p:grpSpPr>
        <p:sp>
          <p:nvSpPr>
            <p:cNvPr id="36" name="TextBox 35">
              <a:extLst>
                <a:ext uri="{FF2B5EF4-FFF2-40B4-BE49-F238E27FC236}">
                  <a16:creationId xmlns:a16="http://schemas.microsoft.com/office/drawing/2014/main" id="{16D92B22-9FC6-41DF-A89B-34A299B35C6B}"/>
                </a:ext>
              </a:extLst>
            </p:cNvPr>
            <p:cNvSpPr txBox="1"/>
            <p:nvPr/>
          </p:nvSpPr>
          <p:spPr>
            <a:xfrm>
              <a:off x="4134252" y="1580081"/>
              <a:ext cx="737450" cy="288539"/>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PARENT</a:t>
              </a:r>
            </a:p>
          </p:txBody>
        </p:sp>
        <p:sp>
          <p:nvSpPr>
            <p:cNvPr id="37" name="Oval 36">
              <a:extLst>
                <a:ext uri="{FF2B5EF4-FFF2-40B4-BE49-F238E27FC236}">
                  <a16:creationId xmlns:a16="http://schemas.microsoft.com/office/drawing/2014/main" id="{CDC6F40C-69DB-4F07-A544-992ED2A050D6}"/>
                </a:ext>
              </a:extLst>
            </p:cNvPr>
            <p:cNvSpPr/>
            <p:nvPr/>
          </p:nvSpPr>
          <p:spPr>
            <a:xfrm>
              <a:off x="4160077" y="1488773"/>
              <a:ext cx="685800" cy="4346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grpSp>
      <p:grpSp>
        <p:nvGrpSpPr>
          <p:cNvPr id="38" name="Group 37">
            <a:extLst>
              <a:ext uri="{FF2B5EF4-FFF2-40B4-BE49-F238E27FC236}">
                <a16:creationId xmlns:a16="http://schemas.microsoft.com/office/drawing/2014/main" id="{A93CFAD3-63E6-46B2-BD5A-09BFF3443456}"/>
              </a:ext>
            </a:extLst>
          </p:cNvPr>
          <p:cNvGrpSpPr/>
          <p:nvPr/>
        </p:nvGrpSpPr>
        <p:grpSpPr>
          <a:xfrm>
            <a:off x="1026217" y="1383264"/>
            <a:ext cx="685800" cy="434662"/>
            <a:chOff x="1026217" y="1488771"/>
            <a:chExt cx="685800" cy="434662"/>
          </a:xfrm>
        </p:grpSpPr>
        <p:sp>
          <p:nvSpPr>
            <p:cNvPr id="39" name="TextBox 38">
              <a:extLst>
                <a:ext uri="{FF2B5EF4-FFF2-40B4-BE49-F238E27FC236}">
                  <a16:creationId xmlns:a16="http://schemas.microsoft.com/office/drawing/2014/main" id="{37213C86-1786-45DA-8F3D-B43888302949}"/>
                </a:ext>
              </a:extLst>
            </p:cNvPr>
            <p:cNvSpPr txBox="1"/>
            <p:nvPr/>
          </p:nvSpPr>
          <p:spPr>
            <a:xfrm>
              <a:off x="1076795" y="1567604"/>
              <a:ext cx="579550" cy="288539"/>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PCP</a:t>
              </a:r>
            </a:p>
          </p:txBody>
        </p:sp>
        <p:sp>
          <p:nvSpPr>
            <p:cNvPr id="40" name="Oval 39">
              <a:extLst>
                <a:ext uri="{FF2B5EF4-FFF2-40B4-BE49-F238E27FC236}">
                  <a16:creationId xmlns:a16="http://schemas.microsoft.com/office/drawing/2014/main" id="{661B4BDC-23DC-4416-9844-E149C8B93237}"/>
                </a:ext>
              </a:extLst>
            </p:cNvPr>
            <p:cNvSpPr/>
            <p:nvPr/>
          </p:nvSpPr>
          <p:spPr>
            <a:xfrm>
              <a:off x="1026217" y="1488771"/>
              <a:ext cx="685800" cy="4346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grpSp>
      <p:sp>
        <p:nvSpPr>
          <p:cNvPr id="41" name="Down Arrow 10">
            <a:extLst>
              <a:ext uri="{FF2B5EF4-FFF2-40B4-BE49-F238E27FC236}">
                <a16:creationId xmlns:a16="http://schemas.microsoft.com/office/drawing/2014/main" id="{818A8AC0-90D7-421B-B27F-078F04854FE8}"/>
              </a:ext>
            </a:extLst>
          </p:cNvPr>
          <p:cNvSpPr/>
          <p:nvPr/>
        </p:nvSpPr>
        <p:spPr>
          <a:xfrm>
            <a:off x="7569222" y="1914520"/>
            <a:ext cx="135229" cy="4926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srgbClr val="002060"/>
                </a:solidFill>
              </a:ln>
              <a:solidFill>
                <a:prstClr val="black"/>
              </a:solidFill>
              <a:effectLst/>
              <a:uLnTx/>
              <a:uFillTx/>
              <a:latin typeface="Garamond"/>
              <a:ea typeface="+mn-ea"/>
              <a:cs typeface="+mn-cs"/>
            </a:endParaRPr>
          </a:p>
        </p:txBody>
      </p:sp>
      <p:sp>
        <p:nvSpPr>
          <p:cNvPr id="42" name="Down Arrow 11">
            <a:extLst>
              <a:ext uri="{FF2B5EF4-FFF2-40B4-BE49-F238E27FC236}">
                <a16:creationId xmlns:a16="http://schemas.microsoft.com/office/drawing/2014/main" id="{C1A0651E-8CFA-4D43-8372-5114DA749090}"/>
              </a:ext>
            </a:extLst>
          </p:cNvPr>
          <p:cNvSpPr/>
          <p:nvPr/>
        </p:nvSpPr>
        <p:spPr>
          <a:xfrm>
            <a:off x="4435363" y="1914520"/>
            <a:ext cx="135229" cy="4926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srgbClr val="002060"/>
                </a:solidFill>
              </a:ln>
              <a:solidFill>
                <a:prstClr val="black"/>
              </a:solidFill>
              <a:effectLst/>
              <a:uLnTx/>
              <a:uFillTx/>
              <a:latin typeface="Garamond"/>
              <a:ea typeface="+mn-ea"/>
              <a:cs typeface="+mn-cs"/>
            </a:endParaRPr>
          </a:p>
        </p:txBody>
      </p:sp>
      <p:sp>
        <p:nvSpPr>
          <p:cNvPr id="43" name="Down Arrow 12">
            <a:extLst>
              <a:ext uri="{FF2B5EF4-FFF2-40B4-BE49-F238E27FC236}">
                <a16:creationId xmlns:a16="http://schemas.microsoft.com/office/drawing/2014/main" id="{6FBBF9B1-D218-4FA7-A104-127C9B075181}"/>
              </a:ext>
            </a:extLst>
          </p:cNvPr>
          <p:cNvSpPr/>
          <p:nvPr/>
        </p:nvSpPr>
        <p:spPr>
          <a:xfrm>
            <a:off x="1298955" y="1914519"/>
            <a:ext cx="135229" cy="4926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srgbClr val="002060"/>
                </a:solidFill>
              </a:ln>
              <a:solidFill>
                <a:prstClr val="black"/>
              </a:solidFill>
              <a:effectLst/>
              <a:uLnTx/>
              <a:uFillTx/>
              <a:latin typeface="Garamond"/>
              <a:ea typeface="+mn-ea"/>
              <a:cs typeface="+mn-cs"/>
            </a:endParaRPr>
          </a:p>
        </p:txBody>
      </p:sp>
      <p:sp>
        <p:nvSpPr>
          <p:cNvPr id="44" name="TextBox 43">
            <a:extLst>
              <a:ext uri="{FF2B5EF4-FFF2-40B4-BE49-F238E27FC236}">
                <a16:creationId xmlns:a16="http://schemas.microsoft.com/office/drawing/2014/main" id="{C5459B00-3D21-4C84-9967-49BA7358BF78}"/>
              </a:ext>
            </a:extLst>
          </p:cNvPr>
          <p:cNvSpPr txBox="1"/>
          <p:nvPr/>
        </p:nvSpPr>
        <p:spPr>
          <a:xfrm>
            <a:off x="6400800" y="3144050"/>
            <a:ext cx="2438399" cy="1361909"/>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“Good” v. “Bad”</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“Helpful” v. “Hurtful”</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“Age Appropriate” v. Not</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Adaptive v. Maladaptive</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Context-dependent</a:t>
            </a:r>
          </a:p>
        </p:txBody>
      </p:sp>
      <p:sp>
        <p:nvSpPr>
          <p:cNvPr id="45" name="TextBox 44">
            <a:extLst>
              <a:ext uri="{FF2B5EF4-FFF2-40B4-BE49-F238E27FC236}">
                <a16:creationId xmlns:a16="http://schemas.microsoft.com/office/drawing/2014/main" id="{33483145-9399-458A-98DF-3C53A5C2ED64}"/>
              </a:ext>
            </a:extLst>
          </p:cNvPr>
          <p:cNvSpPr txBox="1"/>
          <p:nvPr/>
        </p:nvSpPr>
        <p:spPr>
          <a:xfrm>
            <a:off x="3401833" y="3144050"/>
            <a:ext cx="2202287" cy="1384993"/>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Parenting Styles</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Positive (many definitions)</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Responsive (Serve/Return)</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Promoting “Safe, Stable and Nurturing Relationships”</a:t>
            </a:r>
          </a:p>
        </p:txBody>
      </p:sp>
      <p:sp>
        <p:nvSpPr>
          <p:cNvPr id="46" name="TextBox 45">
            <a:extLst>
              <a:ext uri="{FF2B5EF4-FFF2-40B4-BE49-F238E27FC236}">
                <a16:creationId xmlns:a16="http://schemas.microsoft.com/office/drawing/2014/main" id="{D610A6C3-4F8A-4AEE-BC8D-AAB9C8E6C6C3}"/>
              </a:ext>
            </a:extLst>
          </p:cNvPr>
          <p:cNvSpPr txBox="1"/>
          <p:nvPr/>
        </p:nvSpPr>
        <p:spPr>
          <a:xfrm>
            <a:off x="265425" y="3144050"/>
            <a:ext cx="2202287" cy="1384993"/>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Authoritarian</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Permissive</a:t>
            </a:r>
            <a:endPar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Authoritative</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Promoting “Caring, Therapeutic Relationships”</a:t>
            </a:r>
          </a:p>
        </p:txBody>
      </p:sp>
      <p:sp>
        <p:nvSpPr>
          <p:cNvPr id="47" name="Right Arrow 17">
            <a:extLst>
              <a:ext uri="{FF2B5EF4-FFF2-40B4-BE49-F238E27FC236}">
                <a16:creationId xmlns:a16="http://schemas.microsoft.com/office/drawing/2014/main" id="{16FBD432-EF44-43AA-9FC3-0693214C56C2}"/>
              </a:ext>
            </a:extLst>
          </p:cNvPr>
          <p:cNvSpPr/>
          <p:nvPr/>
        </p:nvSpPr>
        <p:spPr>
          <a:xfrm rot="20337937">
            <a:off x="4976208" y="2103768"/>
            <a:ext cx="2318197" cy="1477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sp>
        <p:nvSpPr>
          <p:cNvPr id="48" name="Right Arrow 18">
            <a:extLst>
              <a:ext uri="{FF2B5EF4-FFF2-40B4-BE49-F238E27FC236}">
                <a16:creationId xmlns:a16="http://schemas.microsoft.com/office/drawing/2014/main" id="{84B2A776-78B0-4544-96F8-966B25B9E0DA}"/>
              </a:ext>
            </a:extLst>
          </p:cNvPr>
          <p:cNvSpPr/>
          <p:nvPr/>
        </p:nvSpPr>
        <p:spPr>
          <a:xfrm rot="20337937">
            <a:off x="1842032" y="2102478"/>
            <a:ext cx="2318197" cy="1477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sp>
        <p:nvSpPr>
          <p:cNvPr id="49" name="Right Arrow 19">
            <a:extLst>
              <a:ext uri="{FF2B5EF4-FFF2-40B4-BE49-F238E27FC236}">
                <a16:creationId xmlns:a16="http://schemas.microsoft.com/office/drawing/2014/main" id="{8B57D586-7F86-4FB8-83F1-F9A28A35ADCB}"/>
              </a:ext>
            </a:extLst>
          </p:cNvPr>
          <p:cNvSpPr/>
          <p:nvPr/>
        </p:nvSpPr>
        <p:spPr>
          <a:xfrm rot="1262063" flipH="1">
            <a:off x="4871235" y="2102478"/>
            <a:ext cx="2318197" cy="1477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sp>
        <p:nvSpPr>
          <p:cNvPr id="50" name="Right Arrow 20">
            <a:extLst>
              <a:ext uri="{FF2B5EF4-FFF2-40B4-BE49-F238E27FC236}">
                <a16:creationId xmlns:a16="http://schemas.microsoft.com/office/drawing/2014/main" id="{DDFCFF07-882C-4609-A8E6-B41264067BE6}"/>
              </a:ext>
            </a:extLst>
          </p:cNvPr>
          <p:cNvSpPr/>
          <p:nvPr/>
        </p:nvSpPr>
        <p:spPr>
          <a:xfrm rot="1262063" flipH="1">
            <a:off x="1759998" y="2050539"/>
            <a:ext cx="2318197" cy="1477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sp>
        <p:nvSpPr>
          <p:cNvPr id="51" name="TextBox 50">
            <a:extLst>
              <a:ext uri="{FF2B5EF4-FFF2-40B4-BE49-F238E27FC236}">
                <a16:creationId xmlns:a16="http://schemas.microsoft.com/office/drawing/2014/main" id="{77767E98-16B1-4900-B82A-BFB655040175}"/>
              </a:ext>
            </a:extLst>
          </p:cNvPr>
          <p:cNvSpPr txBox="1"/>
          <p:nvPr/>
        </p:nvSpPr>
        <p:spPr>
          <a:xfrm>
            <a:off x="5410200" y="1395742"/>
            <a:ext cx="1295400" cy="500135"/>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Mismatches in Temperament</a:t>
            </a:r>
          </a:p>
        </p:txBody>
      </p:sp>
      <p:sp>
        <p:nvSpPr>
          <p:cNvPr id="52" name="TextBox 51">
            <a:extLst>
              <a:ext uri="{FF2B5EF4-FFF2-40B4-BE49-F238E27FC236}">
                <a16:creationId xmlns:a16="http://schemas.microsoft.com/office/drawing/2014/main" id="{28FA52E6-9AD2-4B74-A06A-D5CE3642DF62}"/>
              </a:ext>
            </a:extLst>
          </p:cNvPr>
          <p:cNvSpPr txBox="1"/>
          <p:nvPr/>
        </p:nvSpPr>
        <p:spPr>
          <a:xfrm>
            <a:off x="2458018" y="1395331"/>
            <a:ext cx="1081290" cy="500135"/>
          </a:xfrm>
          <a:prstGeom prst="rect">
            <a:avLst/>
          </a:prstGeom>
          <a:noFill/>
        </p:spPr>
        <p:txBody>
          <a:bodyPr wrap="square" lIns="68579" tIns="34289" rIns="68579" bIns="34289"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2* Trauma / UC Bias</a:t>
            </a:r>
          </a:p>
        </p:txBody>
      </p:sp>
      <p:sp>
        <p:nvSpPr>
          <p:cNvPr id="53" name="Rectangle 2">
            <a:extLst>
              <a:ext uri="{FF2B5EF4-FFF2-40B4-BE49-F238E27FC236}">
                <a16:creationId xmlns:a16="http://schemas.microsoft.com/office/drawing/2014/main" id="{02FAD376-E7D4-4FBA-A629-9A816DE1C743}"/>
              </a:ext>
            </a:extLst>
          </p:cNvPr>
          <p:cNvSpPr txBox="1">
            <a:spLocks noChangeArrowheads="1"/>
          </p:cNvSpPr>
          <p:nvPr/>
        </p:nvSpPr>
        <p:spPr bwMode="auto">
          <a:xfrm>
            <a:off x="0" y="23884"/>
            <a:ext cx="9144000" cy="1176266"/>
          </a:xfrm>
          <a:prstGeom prst="rect">
            <a:avLst/>
          </a:prstGeom>
          <a:noFill/>
          <a:ln w="9525">
            <a:noFill/>
            <a:miter lim="800000"/>
            <a:headEnd/>
            <a:tailEnd/>
          </a:ln>
          <a:effectLst/>
        </p:spPr>
        <p:txBody>
          <a:bodyPr vert="horz" wrap="square" lIns="91438" tIns="45719" rIns="91438" bIns="45719"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A50021"/>
                </a:solidFill>
                <a:effectLst/>
                <a:uLnTx/>
                <a:uFillTx/>
                <a:latin typeface="Arial" panose="020B0604020202020204" pitchFamily="34" charset="0"/>
                <a:ea typeface="+mj-ea"/>
                <a:cs typeface="Arial" panose="020B0604020202020204" pitchFamily="34" charset="0"/>
              </a:rPr>
              <a:t>Parenting </a:t>
            </a: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and</a:t>
            </a:r>
            <a:r>
              <a:rPr kumimoji="0" lang="en-US" sz="3600" b="1" i="0" u="none" strike="noStrike" kern="0" cap="none" spc="0" normalizeH="0" baseline="0" noProof="0" dirty="0">
                <a:ln>
                  <a:noFill/>
                </a:ln>
                <a:solidFill>
                  <a:srgbClr val="A50021"/>
                </a:solidFill>
                <a:effectLst/>
                <a:uLnTx/>
                <a:uFillTx/>
                <a:latin typeface="Arial" panose="020B0604020202020204" pitchFamily="34" charset="0"/>
                <a:ea typeface="+mj-ea"/>
                <a:cs typeface="Arial" panose="020B0604020202020204" pitchFamily="34" charset="0"/>
              </a:rPr>
              <a:t> Parenting Interventions: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A50021"/>
                </a:solidFill>
                <a:effectLst/>
                <a:uLnTx/>
                <a:uFillTx/>
                <a:latin typeface="Arial" panose="020B0604020202020204" pitchFamily="34" charset="0"/>
                <a:ea typeface="+mj-ea"/>
                <a:cs typeface="Arial" panose="020B0604020202020204" pitchFamily="34" charset="0"/>
              </a:rPr>
              <a:t>It’s Complicated</a:t>
            </a:r>
            <a:endPar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4" name="TextBox 53">
            <a:extLst>
              <a:ext uri="{FF2B5EF4-FFF2-40B4-BE49-F238E27FC236}">
                <a16:creationId xmlns:a16="http://schemas.microsoft.com/office/drawing/2014/main" id="{50FF0FBC-B214-42F1-902F-E80F09D7ACBA}"/>
              </a:ext>
            </a:extLst>
          </p:cNvPr>
          <p:cNvSpPr txBox="1"/>
          <p:nvPr/>
        </p:nvSpPr>
        <p:spPr>
          <a:xfrm>
            <a:off x="0" y="4528734"/>
            <a:ext cx="9143999"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Through trusted and respectful relationships with parents and caregivers, we work to improve relational health, in order to improve the health &amp; development of our patients.</a:t>
            </a:r>
          </a:p>
        </p:txBody>
      </p:sp>
      <p:sp>
        <p:nvSpPr>
          <p:cNvPr id="55" name="AutoShape 8">
            <a:extLst>
              <a:ext uri="{FF2B5EF4-FFF2-40B4-BE49-F238E27FC236}">
                <a16:creationId xmlns:a16="http://schemas.microsoft.com/office/drawing/2014/main" id="{39C814E1-A6E9-421E-BDA9-1BC347C26094}"/>
              </a:ext>
            </a:extLst>
          </p:cNvPr>
          <p:cNvSpPr>
            <a:spLocks noChangeArrowheads="1"/>
          </p:cNvSpPr>
          <p:nvPr/>
        </p:nvSpPr>
        <p:spPr bwMode="auto">
          <a:xfrm>
            <a:off x="2467053" y="4164212"/>
            <a:ext cx="923761" cy="247304"/>
          </a:xfrm>
          <a:prstGeom prst="rightArrow">
            <a:avLst>
              <a:gd name="adj1" fmla="val 50000"/>
              <a:gd name="adj2" fmla="val 116667"/>
            </a:avLst>
          </a:prstGeom>
          <a:solidFill>
            <a:srgbClr val="A50021"/>
          </a:solidFill>
          <a:ln w="9525">
            <a:solidFill>
              <a:sysClr val="windowText" lastClr="000000"/>
            </a:solidFill>
            <a:miter lim="800000"/>
            <a:headEnd/>
            <a:tailEnd/>
          </a:ln>
          <a:effectLst/>
        </p:spPr>
        <p:txBody>
          <a:bodyPr wrap="none" lIns="91430" tIns="45715" rIns="91430" bIns="45715" anchor="ct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l" defTabSz="457142"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A50021"/>
              </a:solidFill>
              <a:effectLst/>
              <a:uLnTx/>
              <a:uFillTx/>
              <a:latin typeface="Garamond" pitchFamily="18" charset="0"/>
              <a:ea typeface="MS PGothic" panose="020B0600070205080204" pitchFamily="34" charset="-128"/>
              <a:cs typeface="+mn-cs"/>
            </a:endParaRPr>
          </a:p>
        </p:txBody>
      </p:sp>
      <p:sp>
        <p:nvSpPr>
          <p:cNvPr id="56" name="AutoShape 8">
            <a:extLst>
              <a:ext uri="{FF2B5EF4-FFF2-40B4-BE49-F238E27FC236}">
                <a16:creationId xmlns:a16="http://schemas.microsoft.com/office/drawing/2014/main" id="{1E0935A4-6A96-4733-AC5F-FADEB4EDD5F4}"/>
              </a:ext>
            </a:extLst>
          </p:cNvPr>
          <p:cNvSpPr>
            <a:spLocks noChangeArrowheads="1"/>
          </p:cNvSpPr>
          <p:nvPr/>
        </p:nvSpPr>
        <p:spPr bwMode="auto">
          <a:xfrm>
            <a:off x="5698709" y="4164212"/>
            <a:ext cx="923761" cy="247304"/>
          </a:xfrm>
          <a:prstGeom prst="rightArrow">
            <a:avLst>
              <a:gd name="adj1" fmla="val 50000"/>
              <a:gd name="adj2" fmla="val 116667"/>
            </a:avLst>
          </a:prstGeom>
          <a:solidFill>
            <a:srgbClr val="A50021"/>
          </a:solidFill>
          <a:ln w="9525">
            <a:solidFill>
              <a:sysClr val="windowText" lastClr="000000"/>
            </a:solidFill>
            <a:miter lim="800000"/>
            <a:headEnd/>
            <a:tailEnd/>
          </a:ln>
          <a:effectLst/>
        </p:spPr>
        <p:txBody>
          <a:bodyPr wrap="none" lIns="91430" tIns="45715" rIns="91430" bIns="45715" anchor="ct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l" defTabSz="457142"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A50021"/>
              </a:solidFill>
              <a:effectLst/>
              <a:uLnTx/>
              <a:uFillTx/>
              <a:latin typeface="Garamond" pitchFamily="18" charset="0"/>
              <a:ea typeface="MS PGothic" panose="020B0600070205080204" pitchFamily="34" charset="-128"/>
              <a:cs typeface="+mn-cs"/>
            </a:endParaRPr>
          </a:p>
        </p:txBody>
      </p:sp>
      <p:sp>
        <p:nvSpPr>
          <p:cNvPr id="57" name="Rectangle: Rounded Corners 56">
            <a:extLst>
              <a:ext uri="{FF2B5EF4-FFF2-40B4-BE49-F238E27FC236}">
                <a16:creationId xmlns:a16="http://schemas.microsoft.com/office/drawing/2014/main" id="{6DADD03F-A85B-4517-A379-BC3E9A19293B}"/>
              </a:ext>
            </a:extLst>
          </p:cNvPr>
          <p:cNvSpPr/>
          <p:nvPr/>
        </p:nvSpPr>
        <p:spPr bwMode="auto">
          <a:xfrm>
            <a:off x="6705600" y="4018844"/>
            <a:ext cx="713550" cy="247304"/>
          </a:xfrm>
          <a:prstGeom prst="roundRect">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Tree>
    <p:extLst>
      <p:ext uri="{BB962C8B-B14F-4D97-AF65-F5344CB8AC3E}">
        <p14:creationId xmlns:p14="http://schemas.microsoft.com/office/powerpoint/2010/main" val="4403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down)">
                                      <p:cBhvr>
                                        <p:cTn id="100" dur="580">
                                          <p:stCondLst>
                                            <p:cond delay="0"/>
                                          </p:stCondLst>
                                        </p:cTn>
                                        <p:tgtEl>
                                          <p:spTgt spid="54"/>
                                        </p:tgtEl>
                                      </p:cBhvr>
                                    </p:animEffect>
                                    <p:anim calcmode="lin" valueType="num">
                                      <p:cBhvr>
                                        <p:cTn id="101"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06" dur="26">
                                          <p:stCondLst>
                                            <p:cond delay="650"/>
                                          </p:stCondLst>
                                        </p:cTn>
                                        <p:tgtEl>
                                          <p:spTgt spid="54"/>
                                        </p:tgtEl>
                                      </p:cBhvr>
                                      <p:to x="100000" y="60000"/>
                                    </p:animScale>
                                    <p:animScale>
                                      <p:cBhvr>
                                        <p:cTn id="107" dur="166" decel="50000">
                                          <p:stCondLst>
                                            <p:cond delay="676"/>
                                          </p:stCondLst>
                                        </p:cTn>
                                        <p:tgtEl>
                                          <p:spTgt spid="54"/>
                                        </p:tgtEl>
                                      </p:cBhvr>
                                      <p:to x="100000" y="100000"/>
                                    </p:animScale>
                                    <p:animScale>
                                      <p:cBhvr>
                                        <p:cTn id="108" dur="26">
                                          <p:stCondLst>
                                            <p:cond delay="1312"/>
                                          </p:stCondLst>
                                        </p:cTn>
                                        <p:tgtEl>
                                          <p:spTgt spid="54"/>
                                        </p:tgtEl>
                                      </p:cBhvr>
                                      <p:to x="100000" y="80000"/>
                                    </p:animScale>
                                    <p:animScale>
                                      <p:cBhvr>
                                        <p:cTn id="109" dur="166" decel="50000">
                                          <p:stCondLst>
                                            <p:cond delay="1338"/>
                                          </p:stCondLst>
                                        </p:cTn>
                                        <p:tgtEl>
                                          <p:spTgt spid="54"/>
                                        </p:tgtEl>
                                      </p:cBhvr>
                                      <p:to x="100000" y="100000"/>
                                    </p:animScale>
                                    <p:animScale>
                                      <p:cBhvr>
                                        <p:cTn id="110" dur="26">
                                          <p:stCondLst>
                                            <p:cond delay="1642"/>
                                          </p:stCondLst>
                                        </p:cTn>
                                        <p:tgtEl>
                                          <p:spTgt spid="54"/>
                                        </p:tgtEl>
                                      </p:cBhvr>
                                      <p:to x="100000" y="90000"/>
                                    </p:animScale>
                                    <p:animScale>
                                      <p:cBhvr>
                                        <p:cTn id="111" dur="166" decel="50000">
                                          <p:stCondLst>
                                            <p:cond delay="1668"/>
                                          </p:stCondLst>
                                        </p:cTn>
                                        <p:tgtEl>
                                          <p:spTgt spid="54"/>
                                        </p:tgtEl>
                                      </p:cBhvr>
                                      <p:to x="100000" y="100000"/>
                                    </p:animScale>
                                    <p:animScale>
                                      <p:cBhvr>
                                        <p:cTn id="112" dur="26">
                                          <p:stCondLst>
                                            <p:cond delay="1808"/>
                                          </p:stCondLst>
                                        </p:cTn>
                                        <p:tgtEl>
                                          <p:spTgt spid="54"/>
                                        </p:tgtEl>
                                      </p:cBhvr>
                                      <p:to x="100000" y="95000"/>
                                    </p:animScale>
                                    <p:animScale>
                                      <p:cBhvr>
                                        <p:cTn id="113" dur="166" decel="50000">
                                          <p:stCondLst>
                                            <p:cond delay="1834"/>
                                          </p:stCondLst>
                                        </p:cTn>
                                        <p:tgtEl>
                                          <p:spTgt spid="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41" grpId="0" animBg="1"/>
      <p:bldP spid="42" grpId="0" animBg="1"/>
      <p:bldP spid="43" grpId="0" animBg="1"/>
      <p:bldP spid="44" grpId="0"/>
      <p:bldP spid="45" grpId="0"/>
      <p:bldP spid="46" grpId="0"/>
      <p:bldP spid="47" grpId="0" animBg="1"/>
      <p:bldP spid="48" grpId="0" animBg="1"/>
      <p:bldP spid="49" grpId="0" animBg="1"/>
      <p:bldP spid="50" grpId="0" animBg="1"/>
      <p:bldP spid="51" grpId="0"/>
      <p:bldP spid="52" grpId="0"/>
      <p:bldP spid="54" grpId="0"/>
      <p:bldP spid="55" grpId="0" animBg="1"/>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9" name="Rectangle 2">
            <a:extLst>
              <a:ext uri="{FF2B5EF4-FFF2-40B4-BE49-F238E27FC236}">
                <a16:creationId xmlns:a16="http://schemas.microsoft.com/office/drawing/2014/main" id="{284BF631-3D21-42BC-A736-86A383ECB416}"/>
              </a:ext>
            </a:extLst>
          </p:cNvPr>
          <p:cNvSpPr txBox="1">
            <a:spLocks noChangeArrowheads="1"/>
          </p:cNvSpPr>
          <p:nvPr/>
        </p:nvSpPr>
        <p:spPr bwMode="auto">
          <a:xfrm>
            <a:off x="0" y="347841"/>
            <a:ext cx="9144000" cy="114300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66"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333"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9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66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A50021"/>
                </a:solidFill>
                <a:effectLst/>
                <a:uLnTx/>
                <a:uFillTx/>
                <a:latin typeface="Franklin Gothic Demi" pitchFamily="34" charset="0"/>
                <a:ea typeface="+mj-ea"/>
                <a:cs typeface="+mj-cs"/>
              </a:rPr>
              <a:t>Commercial Interests Disclosure</a:t>
            </a:r>
            <a:endParaRPr kumimoji="0" lang="en-US" sz="4400" b="1" i="0" u="none" strike="noStrike" kern="0" cap="none" spc="0" normalizeH="0" baseline="0" noProof="0" dirty="0">
              <a:ln>
                <a:noFill/>
              </a:ln>
              <a:solidFill>
                <a:srgbClr val="000000"/>
              </a:solidFill>
              <a:effectLst/>
              <a:uLnTx/>
              <a:uFillTx/>
              <a:latin typeface="Franklin Gothic Demi" pitchFamily="34" charset="0"/>
              <a:ea typeface="+mj-ea"/>
              <a:cs typeface="+mj-cs"/>
            </a:endParaRPr>
          </a:p>
        </p:txBody>
      </p:sp>
      <p:sp>
        <p:nvSpPr>
          <p:cNvPr id="10" name="Rectangle 3">
            <a:extLst>
              <a:ext uri="{FF2B5EF4-FFF2-40B4-BE49-F238E27FC236}">
                <a16:creationId xmlns:a16="http://schemas.microsoft.com/office/drawing/2014/main" id="{D8891B3A-7007-413C-8BE4-10E333ED1BCD}"/>
              </a:ext>
            </a:extLst>
          </p:cNvPr>
          <p:cNvSpPr txBox="1">
            <a:spLocks noChangeArrowheads="1"/>
          </p:cNvSpPr>
          <p:nvPr/>
        </p:nvSpPr>
        <p:spPr bwMode="auto">
          <a:xfrm>
            <a:off x="304800" y="1471083"/>
            <a:ext cx="8686800" cy="35814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75" indent="-342875"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915" indent="-228582"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80" indent="-228582"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246" indent="-228582"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411" indent="-228582"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578" indent="-228582"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744" indent="-228582"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909" indent="-228582"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0" indent="0" algn="ctr" defTabSz="914400" rtl="0" eaLnBrk="1" fontAlgn="base" latinLnBrk="0" hangingPunct="1">
              <a:lnSpc>
                <a:spcPct val="90000"/>
              </a:lnSpc>
              <a:spcBef>
                <a:spcPct val="20000"/>
              </a:spcBef>
              <a:spcAft>
                <a:spcPct val="0"/>
              </a:spcAft>
              <a:buClr>
                <a:srgbClr val="A46032"/>
              </a:buClr>
              <a:buSzTx/>
              <a:buFontTx/>
              <a:buNone/>
              <a:tabLst/>
              <a:defRPr/>
            </a:pPr>
            <a:r>
              <a:rPr kumimoji="0" lang="en-US" sz="36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ranklin Gothic Demi" pitchFamily="34" charset="0"/>
                <a:ea typeface="+mn-ea"/>
                <a:cs typeface="+mn-cs"/>
              </a:rPr>
              <a:t>Andrew Garner, MD, PhD, FAAP</a:t>
            </a:r>
          </a:p>
          <a:p>
            <a:pPr marL="0" marR="0" lvl="0" indent="0" algn="l" defTabSz="914400" rtl="0" eaLnBrk="1" fontAlgn="base" latinLnBrk="0" hangingPunct="1">
              <a:lnSpc>
                <a:spcPct val="90000"/>
              </a:lnSpc>
              <a:spcBef>
                <a:spcPct val="20000"/>
              </a:spcBef>
              <a:spcAft>
                <a:spcPct val="0"/>
              </a:spcAft>
              <a:buClr>
                <a:srgbClr val="A46032"/>
              </a:buClr>
              <a:buSzTx/>
              <a:buFontTx/>
              <a:buNone/>
              <a:tabLst/>
              <a:defRPr/>
            </a:pPr>
            <a:endParaRPr kumimoji="0" lang="en-US" sz="12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ranklin Gothic Book" panose="020B0503020102020204" pitchFamily="34" charset="0"/>
              <a:ea typeface="+mn-ea"/>
              <a:cs typeface="+mn-cs"/>
            </a:endParaRPr>
          </a:p>
          <a:p>
            <a:pPr marL="169863" marR="0" lvl="0" indent="-169863" algn="l" defTabSz="914400" rtl="0" eaLnBrk="0" fontAlgn="base" latinLnBrk="0" hangingPunct="0">
              <a:lnSpc>
                <a:spcPct val="100000"/>
              </a:lnSpc>
              <a:spcBef>
                <a:spcPct val="20000"/>
              </a:spcBef>
              <a:spcAft>
                <a:spcPct val="0"/>
              </a:spcAft>
              <a:buClr>
                <a:srgbClr val="A46032"/>
              </a:buClr>
              <a:buSzTx/>
              <a:buFontTx/>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ranklin Gothic Demi" panose="020B0703020102020204" pitchFamily="34" charset="0"/>
                <a:ea typeface="+mn-ea"/>
                <a:cs typeface="+mn-cs"/>
              </a:rPr>
              <a:t>- Receives royalties from the AAP for co-authoring a book that is cited as a reference.</a:t>
            </a:r>
          </a:p>
          <a:p>
            <a:pPr marL="169863" marR="0" lvl="0" indent="-169863" algn="l" defTabSz="914400" rtl="0" eaLnBrk="0" fontAlgn="base" latinLnBrk="0" hangingPunct="0">
              <a:lnSpc>
                <a:spcPct val="100000"/>
              </a:lnSpc>
              <a:spcBef>
                <a:spcPct val="20000"/>
              </a:spcBef>
              <a:spcAft>
                <a:spcPct val="0"/>
              </a:spcAft>
              <a:buClr>
                <a:srgbClr val="A46032"/>
              </a:buClr>
              <a:buSzTx/>
              <a:buFontTx/>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ranklin Gothic Demi" panose="020B0703020102020204" pitchFamily="34" charset="0"/>
                <a:ea typeface="+mn-ea"/>
                <a:cs typeface="+mn-cs"/>
              </a:rPr>
              <a:t>- Does not have any other financial arrangements or affiliations with any commercial entities </a:t>
            </a:r>
            <a:r>
              <a:rPr kumimoji="0" lang="en-US" sz="2400" b="0" i="0" u="none" strike="noStrike" kern="1200" cap="none" spc="0" normalizeH="0" baseline="0" noProof="0" dirty="0">
                <a:ln>
                  <a:noFill/>
                </a:ln>
                <a:solidFill>
                  <a:srgbClr val="000000"/>
                </a:solidFill>
                <a:effectLst/>
                <a:uLnTx/>
                <a:uFillTx/>
                <a:latin typeface="Franklin Gothic Demi" panose="020B0703020102020204" pitchFamily="34" charset="0"/>
                <a:ea typeface="+mn-ea"/>
                <a:cs typeface="+mn-cs"/>
              </a:rPr>
              <a:t>whose</a:t>
            </a:r>
            <a:r>
              <a:rPr kumimoji="0" lang="en-US" sz="24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ranklin Gothic Demi" panose="020B0703020102020204" pitchFamily="34" charset="0"/>
                <a:ea typeface="+mn-ea"/>
                <a:cs typeface="+mn-cs"/>
              </a:rPr>
              <a:t> products, research or services may be discussed in these materials.</a:t>
            </a:r>
          </a:p>
          <a:p>
            <a:pPr marL="169863" marR="0" lvl="0" indent="-169863" algn="l" defTabSz="914400" rtl="0" eaLnBrk="0" fontAlgn="base" latinLnBrk="0" hangingPunct="0">
              <a:lnSpc>
                <a:spcPct val="100000"/>
              </a:lnSpc>
              <a:spcBef>
                <a:spcPct val="20000"/>
              </a:spcBef>
              <a:spcAft>
                <a:spcPct val="0"/>
              </a:spcAft>
              <a:buClr>
                <a:srgbClr val="A46032"/>
              </a:buClr>
              <a:buSzTx/>
              <a:buFontTx/>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Franklin Gothic Demi" panose="020B0703020102020204" pitchFamily="34" charset="0"/>
                <a:ea typeface="+mn-ea"/>
                <a:cs typeface="+mn-cs"/>
              </a:rPr>
              <a:t>- Will not be discussing any off label indications.</a:t>
            </a:r>
            <a:endParaRPr kumimoji="0" lang="en-US" sz="2400" b="0" i="0" u="none" strike="noStrike" kern="0" cap="none" spc="0" normalizeH="0" baseline="0" noProof="0" dirty="0">
              <a:ln>
                <a:noFill/>
              </a:ln>
              <a:solidFill>
                <a:srgbClr val="000000"/>
              </a:solidFill>
              <a:effectLst>
                <a:outerShdw blurRad="38100" dist="38100" dir="2700000" algn="tl">
                  <a:srgbClr val="FFFFFF"/>
                </a:outerShdw>
              </a:effectLst>
              <a:uLnTx/>
              <a:uFillTx/>
              <a:latin typeface="Franklin Gothic Demi" pitchFamily="34" charset="0"/>
              <a:ea typeface="+mn-ea"/>
              <a:cs typeface="+mn-cs"/>
            </a:endParaRPr>
          </a:p>
        </p:txBody>
      </p:sp>
    </p:spTree>
    <p:extLst>
      <p:ext uri="{BB962C8B-B14F-4D97-AF65-F5344CB8AC3E}">
        <p14:creationId xmlns:p14="http://schemas.microsoft.com/office/powerpoint/2010/main" val="644710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D94AE5C4-2028-4E93-92C6-5BF39647BCFD}"/>
              </a:ext>
            </a:extLst>
          </p:cNvPr>
          <p:cNvSpPr txBox="1">
            <a:spLocks noChangeArrowheads="1"/>
          </p:cNvSpPr>
          <p:nvPr/>
        </p:nvSpPr>
        <p:spPr bwMode="auto">
          <a:xfrm>
            <a:off x="373946" y="744148"/>
            <a:ext cx="8137008" cy="38705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0" indent="0" algn="l" defTabSz="914400" rtl="0" eaLnBrk="1" fontAlgn="base" latinLnBrk="0" hangingPunct="1">
              <a:lnSpc>
                <a:spcPct val="100000"/>
              </a:lnSpc>
              <a:spcBef>
                <a:spcPct val="20000"/>
              </a:spcBef>
              <a:spcAft>
                <a:spcPct val="0"/>
              </a:spcAft>
              <a:buClr>
                <a:srgbClr val="A46032"/>
              </a:buClr>
              <a:buSzTx/>
              <a:buFontTx/>
              <a:buNone/>
              <a:tabLst/>
              <a:defRPr/>
            </a:pPr>
            <a:r>
              <a:rPr lang="en-US" sz="2400" kern="0" noProof="0" dirty="0">
                <a:solidFill>
                  <a:srgbClr val="000000"/>
                </a:solidFill>
                <a:effectLst/>
                <a:latin typeface="Arial"/>
                <a:cs typeface="Arial" panose="020B0604020202020204" pitchFamily="34" charset="0"/>
              </a:rPr>
              <a:t>Parents are </a:t>
            </a:r>
            <a:r>
              <a:rPr lang="en-US" sz="2400" b="1" kern="0" noProof="0" dirty="0">
                <a:solidFill>
                  <a:schemeClr val="accent3"/>
                </a:solidFill>
                <a:effectLst/>
                <a:latin typeface="Arial"/>
                <a:cs typeface="Arial" panose="020B0604020202020204" pitchFamily="34" charset="0"/>
              </a:rPr>
              <a:t>biologically programmed </a:t>
            </a:r>
            <a:r>
              <a:rPr lang="en-US" sz="2400" kern="0" noProof="0" dirty="0">
                <a:solidFill>
                  <a:srgbClr val="000000"/>
                </a:solidFill>
                <a:effectLst/>
                <a:latin typeface="Arial"/>
                <a:cs typeface="Arial" panose="020B0604020202020204" pitchFamily="34" charset="0"/>
              </a:rPr>
              <a:t>to connect with and to nurture their children (</a:t>
            </a:r>
            <a:r>
              <a:rPr lang="en-US" sz="2000" kern="0" noProof="0" dirty="0">
                <a:solidFill>
                  <a:srgbClr val="000000"/>
                </a:solidFill>
                <a:effectLst/>
                <a:latin typeface="Arial"/>
                <a:cs typeface="Arial" panose="020B0604020202020204" pitchFamily="34" charset="0"/>
              </a:rPr>
              <a:t>Feldman and others</a:t>
            </a:r>
            <a:r>
              <a:rPr lang="en-US" sz="2400" kern="0" noProof="0" dirty="0">
                <a:solidFill>
                  <a:srgbClr val="000000"/>
                </a:solidFill>
                <a:effectLst/>
                <a:latin typeface="Arial"/>
                <a:cs typeface="Arial" panose="020B0604020202020204" pitchFamily="34" charset="0"/>
              </a:rPr>
              <a:t>), but past and current stressors can disrupt that innate drive.</a:t>
            </a:r>
          </a:p>
          <a:p>
            <a:pPr marL="0" marR="0" lvl="0" indent="0" algn="l" defTabSz="914400" rtl="0" eaLnBrk="1" fontAlgn="base" latinLnBrk="0" hangingPunct="1">
              <a:lnSpc>
                <a:spcPct val="100000"/>
              </a:lnSpc>
              <a:spcBef>
                <a:spcPct val="20000"/>
              </a:spcBef>
              <a:spcAft>
                <a:spcPct val="0"/>
              </a:spcAft>
              <a:buClr>
                <a:srgbClr val="A46032"/>
              </a:buClr>
              <a:buSzTx/>
              <a:buFontTx/>
              <a:buNone/>
              <a:tabLst/>
              <a:defRPr/>
            </a:pPr>
            <a:endParaRPr lang="en-US" sz="2400" kern="0" noProof="0" dirty="0">
              <a:solidFill>
                <a:srgbClr val="000000"/>
              </a:solidFill>
              <a:effectLst/>
              <a:latin typeface="Arial"/>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A46032"/>
              </a:buClr>
              <a:buSzTx/>
              <a:buFontTx/>
              <a:buNone/>
              <a:tabLst/>
              <a:defRPr/>
            </a:pPr>
            <a:r>
              <a:rPr lang="en-US" sz="2400" kern="0" dirty="0">
                <a:solidFill>
                  <a:srgbClr val="000000"/>
                </a:solidFill>
                <a:effectLst/>
                <a:latin typeface="Arial"/>
                <a:cs typeface="Arial" panose="020B0604020202020204" pitchFamily="34" charset="0"/>
              </a:rPr>
              <a:t>Per </a:t>
            </a:r>
            <a:r>
              <a:rPr lang="en-US" sz="2400" b="1" kern="0" dirty="0">
                <a:solidFill>
                  <a:schemeClr val="accent3"/>
                </a:solidFill>
                <a:effectLst/>
                <a:latin typeface="Arial"/>
                <a:cs typeface="Arial" panose="020B0604020202020204" pitchFamily="34" charset="0"/>
              </a:rPr>
              <a:t>Self-Determination Theory </a:t>
            </a:r>
            <a:r>
              <a:rPr lang="en-US" sz="2400" kern="0" dirty="0">
                <a:solidFill>
                  <a:srgbClr val="000000"/>
                </a:solidFill>
                <a:effectLst/>
                <a:latin typeface="Arial"/>
                <a:cs typeface="Arial" panose="020B0604020202020204" pitchFamily="34" charset="0"/>
              </a:rPr>
              <a:t>(</a:t>
            </a:r>
            <a:r>
              <a:rPr lang="en-US" sz="2000" kern="0" dirty="0">
                <a:solidFill>
                  <a:srgbClr val="000000"/>
                </a:solidFill>
                <a:effectLst/>
                <a:latin typeface="Arial"/>
                <a:cs typeface="Arial" panose="020B0604020202020204" pitchFamily="34" charset="0"/>
              </a:rPr>
              <a:t>Ryan and Deci</a:t>
            </a:r>
            <a:r>
              <a:rPr lang="en-US" sz="2400" kern="0" dirty="0">
                <a:solidFill>
                  <a:srgbClr val="000000"/>
                </a:solidFill>
                <a:effectLst/>
                <a:latin typeface="Arial"/>
                <a:cs typeface="Arial" panose="020B0604020202020204" pitchFamily="34" charset="0"/>
              </a:rPr>
              <a:t>), three other sources of </a:t>
            </a:r>
            <a:r>
              <a:rPr lang="en-US" sz="2400" b="1" kern="0" dirty="0">
                <a:solidFill>
                  <a:schemeClr val="accent3"/>
                </a:solidFill>
                <a:effectLst/>
                <a:latin typeface="Arial"/>
                <a:cs typeface="Arial" panose="020B0604020202020204" pitchFamily="34" charset="0"/>
              </a:rPr>
              <a:t>intrinsic motivation </a:t>
            </a:r>
            <a:r>
              <a:rPr lang="en-US" sz="2400" kern="0" dirty="0">
                <a:solidFill>
                  <a:srgbClr val="000000"/>
                </a:solidFill>
                <a:effectLst/>
                <a:latin typeface="Arial"/>
                <a:cs typeface="Arial" panose="020B0604020202020204" pitchFamily="34" charset="0"/>
              </a:rPr>
              <a:t>that we must honor:</a:t>
            </a:r>
          </a:p>
          <a:p>
            <a:pPr marL="342900" lvl="1" indent="-342900" defTabSz="914400">
              <a:buFont typeface="Arial" panose="020B0604020202020204" pitchFamily="34" charset="0"/>
              <a:buChar char="•"/>
              <a:defRPr/>
            </a:pPr>
            <a:r>
              <a:rPr lang="en-US" sz="2400" b="1" kern="0" dirty="0">
                <a:solidFill>
                  <a:schemeClr val="accent3"/>
                </a:solidFill>
                <a:effectLst/>
              </a:rPr>
              <a:t>Autonomy</a:t>
            </a:r>
            <a:r>
              <a:rPr lang="en-US" sz="2400" kern="0" dirty="0">
                <a:solidFill>
                  <a:prstClr val="black"/>
                </a:solidFill>
                <a:effectLst/>
              </a:rPr>
              <a:t> (</a:t>
            </a:r>
            <a:r>
              <a:rPr lang="en-US" sz="2000" kern="0" dirty="0">
                <a:solidFill>
                  <a:prstClr val="black"/>
                </a:solidFill>
                <a:effectLst/>
              </a:rPr>
              <a:t>cannot be too proscriptive; they are the experts</a:t>
            </a:r>
            <a:r>
              <a:rPr lang="en-US" sz="2400" kern="0" dirty="0">
                <a:solidFill>
                  <a:prstClr val="black"/>
                </a:solidFill>
                <a:effectLst/>
              </a:rPr>
              <a:t>)</a:t>
            </a:r>
          </a:p>
          <a:p>
            <a:pPr marL="342900" lvl="1" indent="-342900" defTabSz="914400">
              <a:buFont typeface="Arial" panose="020B0604020202020204" pitchFamily="34" charset="0"/>
              <a:buChar char="•"/>
              <a:defRPr/>
            </a:pPr>
            <a:r>
              <a:rPr lang="en-US" sz="2400" b="1" kern="0" dirty="0">
                <a:solidFill>
                  <a:schemeClr val="accent3"/>
                </a:solidFill>
                <a:effectLst/>
              </a:rPr>
              <a:t>Competence</a:t>
            </a:r>
            <a:r>
              <a:rPr lang="en-US" sz="2400" kern="0" dirty="0">
                <a:solidFill>
                  <a:prstClr val="black"/>
                </a:solidFill>
                <a:effectLst/>
              </a:rPr>
              <a:t> (</a:t>
            </a:r>
            <a:r>
              <a:rPr lang="en-US" sz="2000" kern="0" dirty="0">
                <a:solidFill>
                  <a:prstClr val="black"/>
                </a:solidFill>
                <a:effectLst/>
              </a:rPr>
              <a:t>praise their efforts; build their growth mindset</a:t>
            </a:r>
            <a:r>
              <a:rPr lang="en-US" sz="2400" kern="0" dirty="0">
                <a:solidFill>
                  <a:prstClr val="black"/>
                </a:solidFill>
                <a:effectLst/>
              </a:rPr>
              <a:t>)</a:t>
            </a:r>
          </a:p>
          <a:p>
            <a:pPr marL="342900" lvl="1" indent="-342900" defTabSz="914400">
              <a:buFont typeface="Arial" panose="020B0604020202020204" pitchFamily="34" charset="0"/>
              <a:buChar char="•"/>
              <a:defRPr/>
            </a:pPr>
            <a:r>
              <a:rPr lang="en-US" sz="2400" b="1" kern="0" dirty="0">
                <a:solidFill>
                  <a:schemeClr val="accent3"/>
                </a:solidFill>
                <a:effectLst/>
              </a:rPr>
              <a:t>Connection </a:t>
            </a:r>
            <a:r>
              <a:rPr lang="en-US" sz="2400" kern="0" dirty="0">
                <a:effectLst/>
              </a:rPr>
              <a:t>(</a:t>
            </a:r>
            <a:r>
              <a:rPr lang="en-US" sz="2000" kern="0" dirty="0">
                <a:effectLst/>
              </a:rPr>
              <a:t>joyful together; therapeutic relationship</a:t>
            </a:r>
            <a:r>
              <a:rPr lang="en-US" sz="2400" kern="0" dirty="0">
                <a:effectLst/>
              </a:rPr>
              <a:t>)</a:t>
            </a:r>
            <a:endParaRPr lang="en-US" sz="2000" b="1" kern="0" dirty="0">
              <a:solidFill>
                <a:schemeClr val="accent3"/>
              </a:solidFill>
              <a:effectLst/>
            </a:endParaRPr>
          </a:p>
        </p:txBody>
      </p:sp>
      <p:sp>
        <p:nvSpPr>
          <p:cNvPr id="15" name="Slide Number Placeholder 3">
            <a:extLst>
              <a:ext uri="{FF2B5EF4-FFF2-40B4-BE49-F238E27FC236}">
                <a16:creationId xmlns:a16="http://schemas.microsoft.com/office/drawing/2014/main" id="{4BC7CA86-2AB6-4F17-889D-CB0FCE9B9AB3}"/>
              </a:ext>
            </a:extLst>
          </p:cNvPr>
          <p:cNvSpPr>
            <a:spLocks noGrp="1"/>
          </p:cNvSpPr>
          <p:nvPr>
            <p:ph type="sldNum" sz="quarter" idx="10"/>
          </p:nvPr>
        </p:nvSpPr>
        <p:spPr>
          <a:xfrm>
            <a:off x="6680200" y="4837113"/>
            <a:ext cx="2133600" cy="274637"/>
          </a:xfr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5" name="Rectangle 15">
            <a:extLst>
              <a:ext uri="{FF2B5EF4-FFF2-40B4-BE49-F238E27FC236}">
                <a16:creationId xmlns:a16="http://schemas.microsoft.com/office/drawing/2014/main" id="{4B19B6AB-D5B5-4895-A0EE-DE23D3DAFAC4}"/>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dirty="0">
                <a:solidFill>
                  <a:srgbClr val="A50021"/>
                </a:solidFill>
                <a:effectLst>
                  <a:outerShdw blurRad="38100" dist="38100" dir="2700000" algn="tl">
                    <a:srgbClr val="FFFFFF"/>
                  </a:outerShdw>
                </a:effectLst>
              </a:rPr>
              <a:t>HOW: A Two-Generational Approach</a:t>
            </a:r>
            <a:endParaRPr lang="en-US" dirty="0">
              <a:solidFill>
                <a:srgbClr val="A50021"/>
              </a:solidFill>
            </a:endParaRPr>
          </a:p>
        </p:txBody>
      </p:sp>
      <p:pic>
        <p:nvPicPr>
          <p:cNvPr id="7" name="Picture 6">
            <a:extLst>
              <a:ext uri="{FF2B5EF4-FFF2-40B4-BE49-F238E27FC236}">
                <a16:creationId xmlns:a16="http://schemas.microsoft.com/office/drawing/2014/main" id="{B59E3429-B5F0-41ED-A072-BA00F227C87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29599" y="515822"/>
            <a:ext cx="914396" cy="608465"/>
          </a:xfrm>
          <a:prstGeom prst="rect">
            <a:avLst/>
          </a:prstGeom>
        </p:spPr>
      </p:pic>
    </p:spTree>
    <p:extLst>
      <p:ext uri="{BB962C8B-B14F-4D97-AF65-F5344CB8AC3E}">
        <p14:creationId xmlns:p14="http://schemas.microsoft.com/office/powerpoint/2010/main" val="10453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fade">
                                      <p:cBhvr>
                                        <p:cTn id="10" dur="500"/>
                                        <p:tgtEl>
                                          <p:spTgt spid="1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5" end="5"/>
                                            </p:txEl>
                                          </p:spTgt>
                                        </p:tgtEl>
                                        <p:attrNameLst>
                                          <p:attrName>style.visibility</p:attrName>
                                        </p:attrNameLst>
                                      </p:cBhvr>
                                      <p:to>
                                        <p:strVal val="visible"/>
                                      </p:to>
                                    </p:set>
                                    <p:animEffect transition="in" filter="fade">
                                      <p:cBhvr>
                                        <p:cTn id="2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4BC7CA86-2AB6-4F17-889D-CB0FCE9B9AB3}"/>
              </a:ext>
            </a:extLst>
          </p:cNvPr>
          <p:cNvSpPr>
            <a:spLocks noGrp="1"/>
          </p:cNvSpPr>
          <p:nvPr>
            <p:ph type="sldNum" sz="quarter" idx="10"/>
          </p:nvPr>
        </p:nvSpPr>
        <p:spPr>
          <a:xfrm>
            <a:off x="6680200" y="4837113"/>
            <a:ext cx="2133600" cy="274637"/>
          </a:xfr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5" name="Rectangle 15">
            <a:extLst>
              <a:ext uri="{FF2B5EF4-FFF2-40B4-BE49-F238E27FC236}">
                <a16:creationId xmlns:a16="http://schemas.microsoft.com/office/drawing/2014/main" id="{4B19B6AB-D5B5-4895-A0EE-DE23D3DAFAC4}"/>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marL="0" marR="0" lvl="0" indent="0" algn="ctr" defTabSz="457142" rtl="0" eaLnBrk="1" fontAlgn="auto" latinLnBrk="0" hangingPunct="1">
              <a:lnSpc>
                <a:spcPct val="100000"/>
              </a:lnSpc>
              <a:spcBef>
                <a:spcPts val="0"/>
              </a:spcBef>
              <a:spcAft>
                <a:spcPts val="0"/>
              </a:spcAft>
              <a:buClrTx/>
              <a:buSzTx/>
              <a:buFontTx/>
              <a:buNone/>
              <a:tabLst/>
              <a:defRPr/>
            </a:pPr>
            <a:r>
              <a:rPr lang="en-US" dirty="0">
                <a:solidFill>
                  <a:srgbClr val="A50021"/>
                </a:solidFill>
                <a:effectLst>
                  <a:outerShdw blurRad="38100" dist="38100" dir="2700000" algn="tl">
                    <a:srgbClr val="FFFFFF"/>
                  </a:outerShdw>
                </a:effectLst>
                <a:latin typeface="Arial"/>
              </a:rPr>
              <a:t>HOW: A Developmental</a:t>
            </a:r>
            <a:r>
              <a:rPr kumimoji="0" lang="en-US" sz="2800" b="1" i="0" u="none" strike="noStrike" kern="1200" cap="none" spc="0" normalizeH="0" baseline="0" noProof="0" dirty="0">
                <a:ln>
                  <a:noFill/>
                </a:ln>
                <a:solidFill>
                  <a:srgbClr val="A50021"/>
                </a:solidFill>
                <a:effectLst>
                  <a:outerShdw blurRad="38100" dist="38100" dir="2700000" algn="tl">
                    <a:srgbClr val="FFFFFF"/>
                  </a:outerShdw>
                </a:effectLst>
                <a:uLnTx/>
                <a:uFillTx/>
                <a:latin typeface="Arial"/>
                <a:ea typeface="MS PGothic" panose="020B0600070205080204" pitchFamily="34" charset="-128"/>
                <a:cs typeface="Arial"/>
              </a:rPr>
              <a:t> Approach</a:t>
            </a:r>
            <a:endParaRPr kumimoji="0" lang="en-US" sz="28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Arial"/>
            </a:endParaRPr>
          </a:p>
        </p:txBody>
      </p:sp>
      <p:sp>
        <p:nvSpPr>
          <p:cNvPr id="7" name="Rectangle 2">
            <a:extLst>
              <a:ext uri="{FF2B5EF4-FFF2-40B4-BE49-F238E27FC236}">
                <a16:creationId xmlns:a16="http://schemas.microsoft.com/office/drawing/2014/main" id="{53C00D24-3A93-453B-9E31-E5A11DEE83C0}"/>
              </a:ext>
            </a:extLst>
          </p:cNvPr>
          <p:cNvSpPr txBox="1">
            <a:spLocks noChangeArrowheads="1"/>
          </p:cNvSpPr>
          <p:nvPr/>
        </p:nvSpPr>
        <p:spPr bwMode="auto">
          <a:xfrm>
            <a:off x="364881" y="568528"/>
            <a:ext cx="8544658" cy="341731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342900" lvl="1" indent="-342900" defTabSz="914400">
              <a:buFont typeface="Arial" panose="020B0604020202020204" pitchFamily="34" charset="0"/>
              <a:buChar char="•"/>
              <a:defRPr/>
            </a:pPr>
            <a:r>
              <a:rPr kumimoji="0" lang="en-US" sz="2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Relational</a:t>
            </a:r>
            <a:r>
              <a:rPr kumimoji="0" lang="en-US" sz="2400" b="0" i="0" u="none" strike="noStrike" kern="0" cap="none" spc="0" normalizeH="0" noProof="0" dirty="0">
                <a:ln>
                  <a:noFill/>
                </a:ln>
                <a:solidFill>
                  <a:prstClr val="black"/>
                </a:solidFill>
                <a:effectLst/>
                <a:uLnTx/>
                <a:uFillTx/>
                <a:latin typeface="Arial"/>
                <a:ea typeface="MS PGothic" panose="020B0600070205080204" pitchFamily="34" charset="-128"/>
                <a:cs typeface="+mn-cs"/>
              </a:rPr>
              <a:t> Health r</a:t>
            </a:r>
            <a:r>
              <a:rPr kumimoji="0" lang="en-US" sz="2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efers to the ability to develop and sustain the safe, stable and nurturing relationships (SSNRs). </a:t>
            </a:r>
          </a:p>
          <a:p>
            <a:pPr marL="342900" lvl="1" indent="-342900" defTabSz="914400">
              <a:buFont typeface="Arial" panose="020B0604020202020204" pitchFamily="34" charset="0"/>
              <a:buChar char="•"/>
              <a:defRPr/>
            </a:pPr>
            <a:r>
              <a:rPr lang="en-US" sz="2400" kern="0" dirty="0">
                <a:solidFill>
                  <a:prstClr val="black"/>
                </a:solidFill>
                <a:effectLst/>
                <a:latin typeface="Arial"/>
              </a:rPr>
              <a:t>Relational Health reflects a capacity: there are prerequisite social, emotional, language and cognitive skills.</a:t>
            </a:r>
          </a:p>
          <a:p>
            <a:pPr marL="342900" lvl="1" indent="-342900" defTabSz="914400">
              <a:buFont typeface="Arial" panose="020B0604020202020204" pitchFamily="34" charset="0"/>
              <a:buChar char="•"/>
              <a:defRPr/>
            </a:pPr>
            <a:r>
              <a:rPr lang="en-US" sz="2400" kern="0" dirty="0">
                <a:solidFill>
                  <a:prstClr val="black"/>
                </a:solidFill>
                <a:effectLst/>
                <a:latin typeface="Arial"/>
              </a:rPr>
              <a:t>These foundational skills can to be modeled, taught, practiced, reinforced, and celebrated</a:t>
            </a:r>
          </a:p>
          <a:p>
            <a:pPr marL="342900" lvl="1" indent="-342900" defTabSz="914400">
              <a:buFont typeface="Arial" panose="020B0604020202020204" pitchFamily="34" charset="0"/>
              <a:buChar char="•"/>
              <a:defRPr/>
            </a:pPr>
            <a:r>
              <a:rPr lang="en-US" sz="2400" kern="0" dirty="0">
                <a:solidFill>
                  <a:prstClr val="black"/>
                </a:solidFill>
                <a:effectLst/>
                <a:latin typeface="Arial"/>
              </a:rPr>
              <a:t>Relational Health can be </a:t>
            </a:r>
            <a:r>
              <a:rPr lang="en-US" sz="2400" b="1" kern="0" dirty="0">
                <a:solidFill>
                  <a:schemeClr val="accent3"/>
                </a:solidFill>
                <a:effectLst/>
                <a:latin typeface="Arial"/>
              </a:rPr>
              <a:t>LEARNED</a:t>
            </a:r>
            <a:endParaRPr lang="en-US" sz="2000" b="1" kern="0" dirty="0">
              <a:solidFill>
                <a:schemeClr val="accent3"/>
              </a:solidFill>
              <a:effectLst/>
              <a:latin typeface="Arial"/>
            </a:endParaRPr>
          </a:p>
          <a:p>
            <a:pPr marL="0" marR="0" lvl="1"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8" name="Rectangle 15">
            <a:extLst>
              <a:ext uri="{FF2B5EF4-FFF2-40B4-BE49-F238E27FC236}">
                <a16:creationId xmlns:a16="http://schemas.microsoft.com/office/drawing/2014/main" id="{C26097BC-FAC4-4D1B-9B6D-7C0E3D57EB6D}"/>
              </a:ext>
            </a:extLst>
          </p:cNvPr>
          <p:cNvSpPr txBox="1">
            <a:spLocks noChangeArrowheads="1"/>
          </p:cNvSpPr>
          <p:nvPr/>
        </p:nvSpPr>
        <p:spPr bwMode="auto">
          <a:xfrm>
            <a:off x="-6079" y="3811970"/>
            <a:ext cx="9144000" cy="84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b="0" dirty="0"/>
              <a:t>How do children (&amp; adults) best learn these capacities?</a:t>
            </a:r>
          </a:p>
        </p:txBody>
      </p:sp>
      <p:pic>
        <p:nvPicPr>
          <p:cNvPr id="9" name="Picture 8">
            <a:extLst>
              <a:ext uri="{FF2B5EF4-FFF2-40B4-BE49-F238E27FC236}">
                <a16:creationId xmlns:a16="http://schemas.microsoft.com/office/drawing/2014/main" id="{FC8C82DD-FC5F-44FA-8B8A-2558BF67CC2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29599" y="515822"/>
            <a:ext cx="914396" cy="608465"/>
          </a:xfrm>
          <a:prstGeom prst="rect">
            <a:avLst/>
          </a:prstGeom>
        </p:spPr>
      </p:pic>
    </p:spTree>
    <p:extLst>
      <p:ext uri="{BB962C8B-B14F-4D97-AF65-F5344CB8AC3E}">
        <p14:creationId xmlns:p14="http://schemas.microsoft.com/office/powerpoint/2010/main" val="13736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anim calcmode="lin" valueType="num">
                                      <p:cBhvr>
                                        <p:cTn id="18"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1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9" name="Rectangle 2">
            <a:extLst>
              <a:ext uri="{FF2B5EF4-FFF2-40B4-BE49-F238E27FC236}">
                <a16:creationId xmlns:a16="http://schemas.microsoft.com/office/drawing/2014/main" id="{D5B4AE32-AF82-4575-803D-6D9839005878}"/>
              </a:ext>
            </a:extLst>
          </p:cNvPr>
          <p:cNvSpPr txBox="1">
            <a:spLocks noChangeArrowheads="1"/>
          </p:cNvSpPr>
          <p:nvPr/>
        </p:nvSpPr>
        <p:spPr bwMode="auto">
          <a:xfrm>
            <a:off x="1" y="630837"/>
            <a:ext cx="9144000" cy="395245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sng" strike="noStrike" kern="0" cap="none" spc="0" normalizeH="0" baseline="0" noProof="0" dirty="0">
                <a:ln>
                  <a:noFill/>
                </a:ln>
                <a:solidFill>
                  <a:srgbClr val="A50021"/>
                </a:solidFill>
                <a:effectLst/>
                <a:uLnTx/>
                <a:uFillTx/>
                <a:latin typeface="Arial"/>
                <a:ea typeface="MS PGothic" panose="020B0600070205080204" pitchFamily="34" charset="-128"/>
                <a:cs typeface="+mn-cs"/>
              </a:rPr>
              <a:t>Regulate</a:t>
            </a: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 … refers to having affect regulation … and feeling safe!</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Is the ability to understand and handle strong emotions in a healthy, adaptive manner</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Is a prerequisite for </a:t>
            </a:r>
            <a:r>
              <a:rPr kumimoji="0" lang="en-US" sz="1400" b="1" i="0" u="none" strike="noStrike" kern="0" cap="none" spc="0" normalizeH="0" baseline="0" noProof="0" dirty="0">
                <a:ln>
                  <a:noFill/>
                </a:ln>
                <a:solidFill>
                  <a:srgbClr val="A11E2A"/>
                </a:solidFill>
                <a:effectLst/>
                <a:uLnTx/>
                <a:uFillTx/>
                <a:latin typeface="Arial"/>
                <a:ea typeface="MS PGothic" panose="020B0600070205080204" pitchFamily="34" charset="-128"/>
                <a:cs typeface="+mn-cs"/>
              </a:rPr>
              <a:t>relating</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(connecting with others emotionally) and then </a:t>
            </a:r>
            <a:r>
              <a:rPr kumimoji="0" lang="en-US" sz="1400" b="1" i="0" u="none" strike="noStrike" kern="0" cap="none" spc="0" normalizeH="0" baseline="0" noProof="0" dirty="0">
                <a:ln>
                  <a:noFill/>
                </a:ln>
                <a:solidFill>
                  <a:srgbClr val="A11E2A"/>
                </a:solidFill>
                <a:effectLst/>
                <a:uLnTx/>
                <a:uFillTx/>
                <a:latin typeface="Arial"/>
                <a:ea typeface="MS PGothic" panose="020B0600070205080204" pitchFamily="34" charset="-128"/>
                <a:cs typeface="+mn-cs"/>
              </a:rPr>
              <a:t>reasoning</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(learning)</a:t>
            </a:r>
            <a:endParaRPr kumimoji="0" lang="en-US" sz="1800" b="0"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endParaRPr>
          </a:p>
          <a:p>
            <a:pPr marL="0" marR="0" lvl="0" indent="0" algn="l" defTabSz="914400" rtl="0" eaLnBrk="0" fontAlgn="base" latinLnBrk="0" hangingPunct="0">
              <a:lnSpc>
                <a:spcPct val="100000"/>
              </a:lnSpc>
              <a:spcBef>
                <a:spcPct val="20000"/>
              </a:spcBef>
              <a:spcAft>
                <a:spcPct val="0"/>
              </a:spcAft>
              <a:buClr>
                <a:srgbClr val="0000FF"/>
              </a:buClr>
              <a:buSzTx/>
              <a:buFontTx/>
              <a:buNone/>
              <a:tabLst/>
              <a:defRPr/>
            </a:pPr>
            <a:r>
              <a:rPr kumimoji="0" lang="en-US" sz="1800" b="1" i="0" u="sng" strike="noStrike" kern="0" cap="none" spc="0" normalizeH="0" baseline="0" noProof="0" dirty="0">
                <a:ln>
                  <a:noFill/>
                </a:ln>
                <a:solidFill>
                  <a:srgbClr val="A50021"/>
                </a:solidFill>
                <a:effectLst/>
                <a:uLnTx/>
                <a:uFillTx/>
                <a:latin typeface="Arial"/>
                <a:ea typeface="+mn-ea"/>
                <a:cs typeface="+mn-cs"/>
              </a:rPr>
              <a:t>Relate</a:t>
            </a:r>
            <a:r>
              <a:rPr kumimoji="0" lang="en-US" sz="1800" b="1" i="0" u="none" strike="noStrike" kern="0" cap="none" spc="0" normalizeH="0" baseline="0" noProof="0" dirty="0">
                <a:ln>
                  <a:noFill/>
                </a:ln>
                <a:solidFill>
                  <a:srgbClr val="A50021"/>
                </a:solidFill>
                <a:effectLst/>
                <a:uLnTx/>
                <a:uFillTx/>
                <a:latin typeface="Arial"/>
                <a:ea typeface="+mn-ea"/>
                <a:cs typeface="+mn-cs"/>
              </a:rPr>
              <a:t> … refers to the connection that occurs w/ Biobehavioral Synchrony (BBS)</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Also known as “autonomic emotional connection”</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Responsive, attuned caregivers turn</a:t>
            </a:r>
            <a:r>
              <a:rPr kumimoji="0" lang="en-US" sz="1400" b="1" i="1" u="none" strike="noStrike" kern="0" cap="none" spc="0" normalizeH="0" baseline="0" noProof="0" dirty="0">
                <a:ln>
                  <a:noFill/>
                </a:ln>
                <a:solidFill>
                  <a:srgbClr val="A11E2A"/>
                </a:solidFill>
                <a:effectLst/>
                <a:uLnTx/>
                <a:uFillTx/>
                <a:latin typeface="Arial"/>
                <a:ea typeface="MS PGothic" panose="020B0600070205080204" pitchFamily="34" charset="-128"/>
                <a:cs typeface="+mn-cs"/>
              </a:rPr>
              <a:t> off  </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the amygdala (the “on-switch” for the stress response)</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They also turn </a:t>
            </a:r>
            <a:r>
              <a:rPr kumimoji="0" lang="en-US" sz="1400" b="1" i="1" u="none" strike="noStrike" kern="0" cap="none" spc="0" normalizeH="0" baseline="0" noProof="0" dirty="0">
                <a:ln>
                  <a:noFill/>
                </a:ln>
                <a:solidFill>
                  <a:srgbClr val="A11E2A"/>
                </a:solidFill>
                <a:effectLst/>
                <a:uLnTx/>
                <a:uFillTx/>
                <a:latin typeface="Arial"/>
                <a:ea typeface="MS PGothic" panose="020B0600070205080204" pitchFamily="34" charset="-128"/>
                <a:cs typeface="+mn-cs"/>
              </a:rPr>
              <a:t>on</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the pre-frontal cortex and hippocampus (the “thinking / learning” parts of the brain)</a:t>
            </a:r>
            <a:r>
              <a:rPr kumimoji="0" lang="en-US" sz="1400" b="1"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a:t>
            </a:r>
            <a:endParaRPr kumimoji="0" lang="en-US" sz="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Arial"/>
              <a:ea typeface="MS PGothic" panose="020B0600070205080204" pitchFamily="34" charset="-128"/>
              <a:cs typeface="+mn-cs"/>
            </a:endParaRPr>
          </a:p>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sng" strike="noStrike" kern="0" cap="none" spc="0" normalizeH="0" baseline="0" noProof="0" dirty="0">
                <a:ln>
                  <a:noFill/>
                </a:ln>
                <a:solidFill>
                  <a:srgbClr val="A50021"/>
                </a:solidFill>
                <a:effectLst/>
                <a:uLnTx/>
                <a:uFillTx/>
                <a:latin typeface="Arial"/>
                <a:ea typeface="MS PGothic" panose="020B0600070205080204" pitchFamily="34" charset="-128"/>
                <a:cs typeface="+mn-cs"/>
              </a:rPr>
              <a:t>Reason</a:t>
            </a: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 … refers to Thinking / Learning … and the ability to develop new skills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Must be developmentally appropriate (Brazelton / Touchpoints; noting new milestones as they emerge)</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Basic social-emotional-language skills are the foundation for more advanced skills … like self-control and resilience</a:t>
            </a:r>
          </a:p>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Parallel Processes </a:t>
            </a:r>
            <a:r>
              <a:rPr kumimoji="0" lang="en-US" sz="16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t>
            </a:r>
            <a:r>
              <a:rPr lang="en-US" sz="1600" kern="0" dirty="0">
                <a:solidFill>
                  <a:prstClr val="black"/>
                </a:solidFill>
                <a:effectLst/>
                <a:latin typeface="Arial"/>
              </a:rPr>
              <a:t>as seen in HV programs and discussed above in the 2-GEN approach</a:t>
            </a:r>
            <a:r>
              <a:rPr kumimoji="0" lang="en-US" sz="16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t>
            </a:r>
          </a:p>
          <a:p>
            <a:pPr marL="744538" marR="0" lvl="2" indent="-287338"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If the pediatric professional </a:t>
            </a:r>
            <a:r>
              <a:rPr kumimoji="0" lang="en-US" sz="1400" b="1" i="0" u="sng" strike="noStrike" kern="0" cap="none" spc="0" normalizeH="0" baseline="0" noProof="0" dirty="0">
                <a:ln>
                  <a:noFill/>
                </a:ln>
                <a:solidFill>
                  <a:srgbClr val="A11E2A"/>
                </a:solidFill>
                <a:effectLst/>
                <a:uLnTx/>
                <a:uFillTx/>
                <a:latin typeface="Arial"/>
                <a:ea typeface="MS PGothic" panose="020B0600070205080204" pitchFamily="34" charset="-128"/>
                <a:cs typeface="+mn-cs"/>
              </a:rPr>
              <a:t>regulates, relates and then reasons</a:t>
            </a:r>
            <a:r>
              <a:rPr kumimoji="0" lang="en-US" sz="1400" b="1" i="0" u="none" strike="noStrike" kern="0" cap="none" spc="0" normalizeH="0" baseline="0" noProof="0" dirty="0">
                <a:ln>
                  <a:noFill/>
                </a:ln>
                <a:solidFill>
                  <a:srgbClr val="A11E2A"/>
                </a:solidFill>
                <a:effectLst/>
                <a:uLnTx/>
                <a:uFillTx/>
                <a:latin typeface="Arial"/>
                <a:ea typeface="MS PGothic" panose="020B0600070205080204" pitchFamily="34" charset="-128"/>
                <a:cs typeface="+mn-cs"/>
              </a:rPr>
              <a:t> </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with the parent or caregiver,</a:t>
            </a:r>
            <a:r>
              <a:rPr kumimoji="0" lang="en-US" sz="1400" b="0" i="0" u="none" strike="noStrike" kern="0" cap="none" spc="0" normalizeH="0" noProof="0" dirty="0">
                <a:ln>
                  <a:noFill/>
                </a:ln>
                <a:solidFill>
                  <a:prstClr val="black"/>
                </a:solidFill>
                <a:effectLst/>
                <a:uLnTx/>
                <a:uFillTx/>
                <a:latin typeface="Arial"/>
                <a:ea typeface="MS PGothic" panose="020B0600070205080204" pitchFamily="34" charset="-128"/>
                <a:cs typeface="+mn-cs"/>
              </a:rPr>
              <a:t>                           </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then the parent or caregiver is more likely to </a:t>
            </a:r>
            <a:r>
              <a:rPr kumimoji="0" lang="en-US" sz="1400" b="1" i="0" u="sng" strike="noStrike" kern="0" cap="none" spc="0" normalizeH="0" baseline="0" noProof="0" dirty="0">
                <a:ln>
                  <a:noFill/>
                </a:ln>
                <a:solidFill>
                  <a:srgbClr val="A11E2A"/>
                </a:solidFill>
                <a:effectLst/>
                <a:uLnTx/>
                <a:uFillTx/>
                <a:latin typeface="Arial"/>
                <a:ea typeface="MS PGothic" panose="020B0600070205080204" pitchFamily="34" charset="-128"/>
                <a:cs typeface="+mn-cs"/>
              </a:rPr>
              <a:t>regulate, relate and then reason</a:t>
            </a:r>
            <a:r>
              <a:rPr kumimoji="0" lang="en-US" sz="1400" b="1" i="0" u="none" strike="noStrike" kern="0" cap="none" spc="0" normalizeH="0" baseline="0" noProof="0" dirty="0">
                <a:ln>
                  <a:noFill/>
                </a:ln>
                <a:solidFill>
                  <a:srgbClr val="A11E2A"/>
                </a:solidFill>
                <a:effectLst/>
                <a:uLnTx/>
                <a:uFillTx/>
                <a:latin typeface="Arial"/>
                <a:ea typeface="MS PGothic" panose="020B0600070205080204" pitchFamily="34" charset="-128"/>
                <a:cs typeface="+mn-cs"/>
              </a:rPr>
              <a:t> </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with the child</a:t>
            </a:r>
          </a:p>
        </p:txBody>
      </p:sp>
      <p:sp>
        <p:nvSpPr>
          <p:cNvPr id="10" name="Rectangle 3">
            <a:extLst>
              <a:ext uri="{FF2B5EF4-FFF2-40B4-BE49-F238E27FC236}">
                <a16:creationId xmlns:a16="http://schemas.microsoft.com/office/drawing/2014/main" id="{3B486758-3A17-4968-929E-6791F4591A25}"/>
              </a:ext>
            </a:extLst>
          </p:cNvPr>
          <p:cNvSpPr txBox="1">
            <a:spLocks noChangeArrowheads="1"/>
          </p:cNvSpPr>
          <p:nvPr/>
        </p:nvSpPr>
        <p:spPr bwMode="auto">
          <a:xfrm>
            <a:off x="0" y="12058"/>
            <a:ext cx="9144000" cy="40870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A50021"/>
                </a:solidFill>
                <a:effectLst/>
                <a:uLnTx/>
                <a:uFillTx/>
                <a:latin typeface="Arial"/>
                <a:ea typeface="+mj-ea"/>
                <a:cs typeface="+mj-cs"/>
              </a:rPr>
              <a:t>REGULATE –&gt; RELATE -&gt; REASON*</a:t>
            </a:r>
          </a:p>
        </p:txBody>
      </p:sp>
      <p:sp>
        <p:nvSpPr>
          <p:cNvPr id="5" name="TextBox 4">
            <a:extLst>
              <a:ext uri="{FF2B5EF4-FFF2-40B4-BE49-F238E27FC236}">
                <a16:creationId xmlns:a16="http://schemas.microsoft.com/office/drawing/2014/main" id="{0ABF7DA5-B439-4E77-946B-737D79F4EDA7}"/>
              </a:ext>
            </a:extLst>
          </p:cNvPr>
          <p:cNvSpPr txBox="1"/>
          <p:nvPr/>
        </p:nvSpPr>
        <p:spPr>
          <a:xfrm>
            <a:off x="4666008" y="1777997"/>
            <a:ext cx="4480714"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A11E2A"/>
                </a:solidFill>
                <a:effectLst/>
                <a:uLnTx/>
                <a:uFillTx/>
                <a:latin typeface="Arial" panose="020B0604020202020204" pitchFamily="34" charset="0"/>
                <a:ea typeface="MS PGothic" panose="020B0600070205080204" pitchFamily="34" charset="-128"/>
                <a:cs typeface="+mn-cs"/>
              </a:rPr>
              <a:t>-&gt; bug in our biological code to “hack in remotely”</a:t>
            </a:r>
          </a:p>
        </p:txBody>
      </p:sp>
      <p:sp>
        <p:nvSpPr>
          <p:cNvPr id="7" name="TextBox 6">
            <a:extLst>
              <a:ext uri="{FF2B5EF4-FFF2-40B4-BE49-F238E27FC236}">
                <a16:creationId xmlns:a16="http://schemas.microsoft.com/office/drawing/2014/main" id="{1C1352EF-B938-4FBC-8E70-A24FC9D79BA5}"/>
              </a:ext>
            </a:extLst>
          </p:cNvPr>
          <p:cNvSpPr txBox="1"/>
          <p:nvPr/>
        </p:nvSpPr>
        <p:spPr>
          <a:xfrm>
            <a:off x="2039401" y="4774917"/>
            <a:ext cx="5779891"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*Adapted from the </a:t>
            </a:r>
            <a:r>
              <a:rPr kumimoji="0" lang="en-US" sz="1600" b="1" i="0" u="none" strike="noStrike" kern="1200" cap="none" spc="0" normalizeH="0" baseline="0" noProof="0" dirty="0" err="1">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Neurosequential</a:t>
            </a:r>
            <a:r>
              <a:rPr kumimoji="0" lang="en-US" sz="16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 Model per B. Perry</a:t>
            </a:r>
          </a:p>
        </p:txBody>
      </p:sp>
      <p:sp>
        <p:nvSpPr>
          <p:cNvPr id="2" name="Rectangle 1">
            <a:extLst>
              <a:ext uri="{FF2B5EF4-FFF2-40B4-BE49-F238E27FC236}">
                <a16:creationId xmlns:a16="http://schemas.microsoft.com/office/drawing/2014/main" id="{757B8F45-98CF-4E92-A037-619846531194}"/>
              </a:ext>
            </a:extLst>
          </p:cNvPr>
          <p:cNvSpPr/>
          <p:nvPr/>
        </p:nvSpPr>
        <p:spPr>
          <a:xfrm>
            <a:off x="3153508" y="658210"/>
            <a:ext cx="1840523" cy="30706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4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fade">
                                      <p:cBhvr>
                                        <p:cTn id="10" dur="500"/>
                                        <p:tgtEl>
                                          <p:spTgt spid="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500"/>
                                        <p:tgtEl>
                                          <p:spTgt spid="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500"/>
                                        <p:tgtEl>
                                          <p:spTgt spid="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500"/>
                                        <p:tgtEl>
                                          <p:spTgt spid="9">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Effect transition="in" filter="fade">
                                      <p:cBhvr>
                                        <p:cTn id="45" dur="500"/>
                                        <p:tgtEl>
                                          <p:spTgt spid="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 calcmode="lin" valueType="num">
                                      <p:cBhvr additive="base">
                                        <p:cTn id="50"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9">
                                            <p:txEl>
                                              <p:pRg st="11" end="11"/>
                                            </p:txEl>
                                          </p:spTgt>
                                        </p:tgtEl>
                                        <p:attrNameLst>
                                          <p:attrName>style.visibility</p:attrName>
                                        </p:attrNameLst>
                                      </p:cBhvr>
                                      <p:to>
                                        <p:strVal val="visible"/>
                                      </p:to>
                                    </p:set>
                                    <p:anim calcmode="lin" valueType="num">
                                      <p:cBhvr additive="base">
                                        <p:cTn id="54"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000"/>
                                        <p:tgtEl>
                                          <p:spTgt spid="2"/>
                                        </p:tgtEl>
                                      </p:cBhvr>
                                    </p:animEffect>
                                    <p:anim calcmode="lin" valueType="num">
                                      <p:cBhvr>
                                        <p:cTn id="61" dur="2000" fill="hold"/>
                                        <p:tgtEl>
                                          <p:spTgt spid="2"/>
                                        </p:tgtEl>
                                        <p:attrNameLst>
                                          <p:attrName>ppt_w</p:attrName>
                                        </p:attrNameLst>
                                      </p:cBhvr>
                                      <p:tavLst>
                                        <p:tav tm="0" fmla="#ppt_w*sin(2.5*pi*$)">
                                          <p:val>
                                            <p:fltVal val="0"/>
                                          </p:val>
                                        </p:tav>
                                        <p:tav tm="100000">
                                          <p:val>
                                            <p:fltVal val="1"/>
                                          </p:val>
                                        </p:tav>
                                      </p:tavLst>
                                    </p:anim>
                                    <p:anim calcmode="lin" valueType="num">
                                      <p:cBhvr>
                                        <p:cTn id="6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 name="Rectangle 2">
            <a:extLst>
              <a:ext uri="{FF2B5EF4-FFF2-40B4-BE49-F238E27FC236}">
                <a16:creationId xmlns:a16="http://schemas.microsoft.com/office/drawing/2014/main" id="{D5B4AE32-AF82-4575-803D-6D9839005878}"/>
              </a:ext>
            </a:extLst>
          </p:cNvPr>
          <p:cNvSpPr txBox="1">
            <a:spLocks noChangeArrowheads="1"/>
          </p:cNvSpPr>
          <p:nvPr/>
        </p:nvSpPr>
        <p:spPr bwMode="auto">
          <a:xfrm>
            <a:off x="1" y="563103"/>
            <a:ext cx="9144000" cy="411049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Prefrontal Cortex (PFC) and Hippocampus are “off-switches” for stress </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Are important for executive function (“air traffic controller”) and short term memory (learning)</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Allow for conscious, intentional and adaptive responses to threats / strong emotions </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Have the capacity to shut down the amygdala –&gt; “self-regulation”</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Mature later in development (never</a:t>
            </a:r>
            <a:r>
              <a:rPr kumimoji="0" lang="en-US" sz="1400" b="0" i="0" u="none" strike="noStrike" kern="0" cap="none" spc="0" normalizeH="0" noProof="0" dirty="0">
                <a:ln>
                  <a:noFill/>
                </a:ln>
                <a:solidFill>
                  <a:prstClr val="black"/>
                </a:solidFill>
                <a:effectLst/>
                <a:uLnTx/>
                <a:uFillTx/>
                <a:latin typeface="Arial"/>
                <a:ea typeface="MS PGothic" panose="020B0600070205080204" pitchFamily="34" charset="-128"/>
                <a:cs typeface="+mn-cs"/>
              </a:rPr>
              <a:t> too late to help kids develop a growth mindset!)</a:t>
            </a:r>
            <a:endPar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endParaRPr>
          </a:p>
          <a:p>
            <a:pPr marL="0" marR="0" lvl="0" indent="0" algn="l" defTabSz="914400" rtl="0" eaLnBrk="0" fontAlgn="base" latinLnBrk="0" hangingPunct="0">
              <a:lnSpc>
                <a:spcPct val="100000"/>
              </a:lnSpc>
              <a:spcBef>
                <a:spcPct val="20000"/>
              </a:spcBef>
              <a:spcAft>
                <a:spcPct val="0"/>
              </a:spcAft>
              <a:buClr>
                <a:srgbClr val="0000FF"/>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n-ea"/>
                <a:cs typeface="+mn-cs"/>
              </a:rPr>
              <a:t>The amygdala is the “on-switch” for the stress response</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Allows for s</a:t>
            </a:r>
            <a:r>
              <a:rPr kumimoji="0" lang="en-US" sz="1400" b="0" i="0" u="none" strike="noStrike" kern="0" cap="none" spc="0" normalizeH="0" baseline="0" noProof="0" dirty="0" err="1">
                <a:ln>
                  <a:noFill/>
                </a:ln>
                <a:solidFill>
                  <a:prstClr val="black"/>
                </a:solidFill>
                <a:effectLst/>
                <a:uLnTx/>
                <a:uFillTx/>
                <a:latin typeface="Arial"/>
                <a:ea typeface="MS PGothic" panose="020B0600070205080204" pitchFamily="34" charset="-128"/>
                <a:cs typeface="+mn-cs"/>
              </a:rPr>
              <a:t>ubcortical</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subconscious responses to threats / strong emotions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Results in reflexive, impulsive, “emotional” and often aggressive responses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Matures early in development (evolutionarily advantageous?)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Shuts down the PFC and hippocampus … </a:t>
            </a:r>
            <a:r>
              <a:rPr kumimoji="0" lang="en-US" sz="1400" b="1" i="0" u="none" strike="noStrike" kern="0" cap="none" spc="0" normalizeH="0" baseline="0" noProof="0" dirty="0">
                <a:ln>
                  <a:noFill/>
                </a:ln>
                <a:solidFill>
                  <a:schemeClr val="accent3"/>
                </a:solidFill>
                <a:effectLst/>
                <a:uLnTx/>
                <a:uFillTx/>
                <a:latin typeface="Arial"/>
                <a:ea typeface="MS PGothic" panose="020B0600070205080204" pitchFamily="34" charset="-128"/>
                <a:cs typeface="+mn-cs"/>
              </a:rPr>
              <a:t>and the ability to think adaptively or</a:t>
            </a:r>
            <a:r>
              <a:rPr kumimoji="0" lang="en-US" sz="1400" b="1" i="0" u="none" strike="noStrike" kern="0" cap="none" spc="0" normalizeH="0" noProof="0" dirty="0">
                <a:ln>
                  <a:noFill/>
                </a:ln>
                <a:solidFill>
                  <a:schemeClr val="accent3"/>
                </a:solidFill>
                <a:effectLst/>
                <a:uLnTx/>
                <a:uFillTx/>
                <a:latin typeface="Arial"/>
                <a:ea typeface="MS PGothic" panose="020B0600070205080204" pitchFamily="34" charset="-128"/>
                <a:cs typeface="+mn-cs"/>
              </a:rPr>
              <a:t> to learn new skills!</a:t>
            </a:r>
            <a:endParaRPr kumimoji="0" lang="en-US" sz="800" b="1" i="0" u="none" strike="noStrike" kern="0" cap="none" spc="0" normalizeH="0" baseline="0" noProof="0" dirty="0">
              <a:ln>
                <a:noFill/>
              </a:ln>
              <a:solidFill>
                <a:schemeClr val="accent3"/>
              </a:solidFill>
              <a:effectLst>
                <a:outerShdw blurRad="38100" dist="38100" dir="2700000" algn="tl">
                  <a:srgbClr val="000000"/>
                </a:outerShdw>
              </a:effectLst>
              <a:uLnTx/>
              <a:uFillTx/>
              <a:latin typeface="Arial"/>
              <a:ea typeface="MS PGothic" panose="020B0600070205080204" pitchFamily="34" charset="-128"/>
              <a:cs typeface="+mn-cs"/>
            </a:endParaRPr>
          </a:p>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Young children need SSNRs … to turn off the amygdala for them</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Autonomic Emotional Connection / Bio-Behavioral Synchrony </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Responsive, attuned caregiving “releases the brakes” on the PFC / hippocampus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This allows children to be creative, to be social, to learn </a:t>
            </a:r>
          </a:p>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Older children also need SSNRs … to promote Social-Emotional Learning</a:t>
            </a:r>
          </a:p>
        </p:txBody>
      </p:sp>
      <p:sp>
        <p:nvSpPr>
          <p:cNvPr id="10" name="Rectangle 3">
            <a:extLst>
              <a:ext uri="{FF2B5EF4-FFF2-40B4-BE49-F238E27FC236}">
                <a16:creationId xmlns:a16="http://schemas.microsoft.com/office/drawing/2014/main" id="{3B486758-3A17-4968-929E-6791F4591A25}"/>
              </a:ext>
            </a:extLst>
          </p:cNvPr>
          <p:cNvSpPr txBox="1">
            <a:spLocks noChangeArrowheads="1"/>
          </p:cNvSpPr>
          <p:nvPr/>
        </p:nvSpPr>
        <p:spPr bwMode="auto">
          <a:xfrm>
            <a:off x="0" y="12058"/>
            <a:ext cx="9144000" cy="40870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A50021"/>
                </a:solidFill>
                <a:effectLst/>
                <a:uLnTx/>
                <a:uFillTx/>
                <a:latin typeface="Arial"/>
                <a:ea typeface="+mj-ea"/>
                <a:cs typeface="+mj-cs"/>
              </a:rPr>
              <a:t>AFFECT REGULATION: A Tale of 3 Structures</a:t>
            </a:r>
          </a:p>
        </p:txBody>
      </p:sp>
      <p:sp>
        <p:nvSpPr>
          <p:cNvPr id="5" name="TextBox 4">
            <a:extLst>
              <a:ext uri="{FF2B5EF4-FFF2-40B4-BE49-F238E27FC236}">
                <a16:creationId xmlns:a16="http://schemas.microsoft.com/office/drawing/2014/main" id="{0ABF7DA5-B439-4E77-946B-737D79F4EDA7}"/>
              </a:ext>
            </a:extLst>
          </p:cNvPr>
          <p:cNvSpPr txBox="1"/>
          <p:nvPr/>
        </p:nvSpPr>
        <p:spPr>
          <a:xfrm>
            <a:off x="5596235" y="3604629"/>
            <a:ext cx="2688557"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A11E2A"/>
                </a:solidFill>
                <a:effectLst/>
                <a:uLnTx/>
                <a:uFillTx/>
                <a:latin typeface="Arial" panose="020B0604020202020204" pitchFamily="34" charset="0"/>
                <a:ea typeface="MS PGothic" panose="020B0600070205080204" pitchFamily="34" charset="-128"/>
                <a:cs typeface="+mn-cs"/>
              </a:rPr>
              <a:t>-&gt; </a:t>
            </a:r>
            <a:r>
              <a:rPr lang="en-US" sz="1400" b="1" kern="0" dirty="0">
                <a:solidFill>
                  <a:srgbClr val="A11E2A"/>
                </a:solidFill>
              </a:rPr>
              <a:t>emotions are “contagious”</a:t>
            </a:r>
            <a:endParaRPr kumimoji="0" lang="en-US" sz="1400" b="1" i="0" u="none" strike="noStrike" kern="0" cap="none" spc="0" normalizeH="0" baseline="0" noProof="0" dirty="0">
              <a:ln>
                <a:noFill/>
              </a:ln>
              <a:solidFill>
                <a:srgbClr val="A11E2A"/>
              </a:solidFill>
              <a:effectLst/>
              <a:uLnTx/>
              <a:uFillTx/>
              <a:latin typeface="Arial" panose="020B0604020202020204" pitchFamily="34" charset="0"/>
              <a:ea typeface="MS PGothic" panose="020B0600070205080204" pitchFamily="34" charset="-128"/>
              <a:cs typeface="+mn-cs"/>
            </a:endParaRPr>
          </a:p>
        </p:txBody>
      </p:sp>
      <p:sp>
        <p:nvSpPr>
          <p:cNvPr id="8" name="TextBox 7">
            <a:extLst>
              <a:ext uri="{FF2B5EF4-FFF2-40B4-BE49-F238E27FC236}">
                <a16:creationId xmlns:a16="http://schemas.microsoft.com/office/drawing/2014/main" id="{38743FD8-703F-4600-A967-D2EB45BBEC9B}"/>
              </a:ext>
            </a:extLst>
          </p:cNvPr>
          <p:cNvSpPr txBox="1"/>
          <p:nvPr/>
        </p:nvSpPr>
        <p:spPr>
          <a:xfrm>
            <a:off x="5127316" y="4096996"/>
            <a:ext cx="3272050"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A11E2A"/>
                </a:solidFill>
                <a:effectLst/>
                <a:uLnTx/>
                <a:uFillTx/>
                <a:latin typeface="Arial" panose="020B0604020202020204" pitchFamily="34" charset="0"/>
                <a:ea typeface="MS PGothic" panose="020B0600070205080204" pitchFamily="34" charset="-128"/>
                <a:cs typeface="+mn-cs"/>
              </a:rPr>
              <a:t>…all in the context of relationships!!</a:t>
            </a:r>
          </a:p>
        </p:txBody>
      </p:sp>
    </p:spTree>
    <p:extLst>
      <p:ext uri="{BB962C8B-B14F-4D97-AF65-F5344CB8AC3E}">
        <p14:creationId xmlns:p14="http://schemas.microsoft.com/office/powerpoint/2010/main" val="23976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fade">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500"/>
                                        <p:tgtEl>
                                          <p:spTgt spid="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fade">
                                      <p:cBhvr>
                                        <p:cTn id="24" dur="500"/>
                                        <p:tgtEl>
                                          <p:spTgt spid="9">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9" end="9"/>
                                            </p:txEl>
                                          </p:spTgt>
                                        </p:tgtEl>
                                        <p:attrNameLst>
                                          <p:attrName>style.visibility</p:attrName>
                                        </p:attrNameLst>
                                      </p:cBhvr>
                                      <p:to>
                                        <p:strVal val="visible"/>
                                      </p:to>
                                    </p:set>
                                    <p:animEffect transition="in" filter="fade">
                                      <p:cBhvr>
                                        <p:cTn id="30" dur="500"/>
                                        <p:tgtEl>
                                          <p:spTgt spid="9">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500"/>
                                        <p:tgtEl>
                                          <p:spTgt spid="9">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fade">
                                      <p:cBhvr>
                                        <p:cTn id="38" dur="500"/>
                                        <p:tgtEl>
                                          <p:spTgt spid="9">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12" end="12"/>
                                            </p:txEl>
                                          </p:spTgt>
                                        </p:tgtEl>
                                        <p:attrNameLst>
                                          <p:attrName>style.visibility</p:attrName>
                                        </p:attrNameLst>
                                      </p:cBhvr>
                                      <p:to>
                                        <p:strVal val="visible"/>
                                      </p:to>
                                    </p:set>
                                    <p:animEffect transition="in" filter="fade">
                                      <p:cBhvr>
                                        <p:cTn id="61" dur="500"/>
                                        <p:tgtEl>
                                          <p:spTgt spid="9">
                                            <p:txEl>
                                              <p:pRg st="12" end="1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9">
                                            <p:txEl>
                                              <p:pRg st="13" end="13"/>
                                            </p:txEl>
                                          </p:spTgt>
                                        </p:tgtEl>
                                        <p:attrNameLst>
                                          <p:attrName>style.visibility</p:attrName>
                                        </p:attrNameLst>
                                      </p:cBhvr>
                                      <p:to>
                                        <p:strVal val="visible"/>
                                      </p:to>
                                    </p:set>
                                    <p:animEffect transition="in" filter="fade">
                                      <p:cBhvr>
                                        <p:cTn id="64" dur="500"/>
                                        <p:tgtEl>
                                          <p:spTgt spid="9">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14" end="14"/>
                                            </p:txEl>
                                          </p:spTgt>
                                        </p:tgtEl>
                                        <p:attrNameLst>
                                          <p:attrName>style.visibility</p:attrName>
                                        </p:attrNameLst>
                                      </p:cBhvr>
                                      <p:to>
                                        <p:strVal val="visible"/>
                                      </p:to>
                                    </p:set>
                                    <p:animEffect transition="in" filter="fade">
                                      <p:cBhvr>
                                        <p:cTn id="87"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 name="Rectangle 2">
            <a:extLst>
              <a:ext uri="{FF2B5EF4-FFF2-40B4-BE49-F238E27FC236}">
                <a16:creationId xmlns:a16="http://schemas.microsoft.com/office/drawing/2014/main" id="{D5B4AE32-AF82-4575-803D-6D9839005878}"/>
              </a:ext>
            </a:extLst>
          </p:cNvPr>
          <p:cNvSpPr txBox="1">
            <a:spLocks noChangeArrowheads="1"/>
          </p:cNvSpPr>
          <p:nvPr/>
        </p:nvSpPr>
        <p:spPr bwMode="auto">
          <a:xfrm>
            <a:off x="1" y="563103"/>
            <a:ext cx="9144000" cy="411049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Prenatal / Infancy … but on-going</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1" i="1" u="sng" strike="noStrike" kern="0" cap="none" spc="0" normalizeH="0" baseline="0" noProof="0" dirty="0">
                <a:ln>
                  <a:noFill/>
                </a:ln>
                <a:solidFill>
                  <a:prstClr val="black"/>
                </a:solidFill>
                <a:effectLst/>
                <a:uLnTx/>
                <a:uFillTx/>
                <a:latin typeface="Arial"/>
                <a:ea typeface="MS PGothic" panose="020B0600070205080204" pitchFamily="34" charset="-128"/>
                <a:cs typeface="+mn-cs"/>
              </a:rPr>
              <a:t>Attuned parents and caregivers are the locus </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of affect regulation for the child</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When they are calm, nurturing and consistently available, they act as an emotional container (</a:t>
            </a:r>
            <a:r>
              <a:rPr kumimoji="0" lang="en-US" sz="1400" b="0" i="0" u="none" strike="noStrike" kern="0" cap="none" spc="0" normalizeH="0" baseline="0" noProof="0" dirty="0" err="1">
                <a:ln>
                  <a:noFill/>
                </a:ln>
                <a:solidFill>
                  <a:prstClr val="black"/>
                </a:solidFill>
                <a:effectLst/>
                <a:uLnTx/>
                <a:uFillTx/>
                <a:latin typeface="Arial"/>
                <a:ea typeface="MS PGothic" panose="020B0600070205080204" pitchFamily="34" charset="-128"/>
                <a:cs typeface="+mn-cs"/>
              </a:rPr>
              <a:t>Forkey</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But it can be hard for parents to give something that they may never have had</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To help the kids, we need to help the parents and caregivers (</a:t>
            </a:r>
            <a:r>
              <a:rPr kumimoji="0" lang="en-US" sz="1400" b="0" i="0" u="none" strike="noStrike" kern="0" cap="none" spc="0" normalizeH="0" baseline="0" noProof="0" dirty="0" err="1">
                <a:ln>
                  <a:noFill/>
                </a:ln>
                <a:solidFill>
                  <a:prstClr val="black"/>
                </a:solidFill>
                <a:effectLst/>
                <a:uLnTx/>
                <a:uFillTx/>
                <a:latin typeface="Arial"/>
                <a:ea typeface="MS PGothic" panose="020B0600070205080204" pitchFamily="34" charset="-128"/>
                <a:cs typeface="+mn-cs"/>
              </a:rPr>
              <a:t>pACEs</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MI, SA, poverty, </a:t>
            </a:r>
            <a:r>
              <a:rPr kumimoji="0" lang="en-US" sz="1400" b="0" i="0" u="none" strike="noStrike" kern="0" cap="none" spc="0" normalizeH="0" baseline="0" noProof="0" dirty="0" err="1">
                <a:ln>
                  <a:noFill/>
                </a:ln>
                <a:solidFill>
                  <a:prstClr val="black"/>
                </a:solidFill>
                <a:effectLst/>
                <a:uLnTx/>
                <a:uFillTx/>
                <a:latin typeface="Arial"/>
                <a:ea typeface="MS PGothic" panose="020B0600070205080204" pitchFamily="34" charset="-128"/>
                <a:cs typeface="+mn-cs"/>
              </a:rPr>
              <a:t>etc</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t>
            </a:r>
            <a:endPar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endParaRPr>
          </a:p>
          <a:p>
            <a:pPr marL="0" marR="0" lvl="0" indent="0" algn="l" defTabSz="914400" rtl="0" eaLnBrk="0" fontAlgn="base" latinLnBrk="0" hangingPunct="0">
              <a:lnSpc>
                <a:spcPct val="100000"/>
              </a:lnSpc>
              <a:spcBef>
                <a:spcPct val="20000"/>
              </a:spcBef>
              <a:spcAft>
                <a:spcPct val="0"/>
              </a:spcAft>
              <a:buClr>
                <a:srgbClr val="0000FF"/>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n-ea"/>
                <a:cs typeface="+mn-cs"/>
              </a:rPr>
              <a:t>Beginning in infancy … but particularly in the toddler years … and on-going</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1" i="1" u="sng" strike="noStrike" kern="0" cap="none" spc="0" normalizeH="0" baseline="0" noProof="0" dirty="0">
                <a:ln>
                  <a:noFill/>
                </a:ln>
                <a:solidFill>
                  <a:prstClr val="black"/>
                </a:solidFill>
                <a:effectLst/>
                <a:uLnTx/>
                <a:uFillTx/>
                <a:latin typeface="Arial"/>
                <a:ea typeface="MS PGothic" panose="020B0600070205080204" pitchFamily="34" charset="-128"/>
                <a:cs typeface="+mn-cs"/>
              </a:rPr>
              <a:t>The dyadic dance is the locus </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of affect regulation for the child</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Bio-Behavioral Synchrony (per Feldman and others) allows for co-regulation (emotions</a:t>
            </a:r>
            <a:r>
              <a:rPr kumimoji="0" lang="en-US" sz="1400" b="0" i="0" u="none" strike="noStrike" kern="0" cap="none" spc="0" normalizeH="0" noProof="0" dirty="0">
                <a:ln>
                  <a:noFill/>
                </a:ln>
                <a:solidFill>
                  <a:prstClr val="black"/>
                </a:solidFill>
                <a:effectLst/>
                <a:uLnTx/>
                <a:uFillTx/>
                <a:latin typeface="Arial"/>
                <a:ea typeface="MS PGothic" panose="020B0600070205080204" pitchFamily="34" charset="-128"/>
                <a:cs typeface="+mn-cs"/>
              </a:rPr>
              <a:t> are contagious)</a:t>
            </a:r>
            <a:endPar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If the parent or caregiver is well-regulated and engaged, the child will attune to them (</a:t>
            </a:r>
            <a:r>
              <a:rPr kumimoji="0" lang="en-US" sz="1400" b="0" i="0" u="none" strike="noStrike" kern="0" cap="none" spc="0" normalizeH="0" baseline="0" noProof="0" dirty="0" err="1">
                <a:ln>
                  <a:noFill/>
                </a:ln>
                <a:solidFill>
                  <a:prstClr val="black"/>
                </a:solidFill>
                <a:effectLst/>
                <a:uLnTx/>
                <a:uFillTx/>
                <a:latin typeface="Arial"/>
                <a:ea typeface="MS PGothic" panose="020B0600070205080204" pitchFamily="34" charset="-128"/>
                <a:cs typeface="+mn-cs"/>
              </a:rPr>
              <a:t>Tronick</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and repair)</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We need to use developmentally appropriate play to support the dance (Brazelton, ROR, VIP)</a:t>
            </a:r>
            <a:endParaRPr kumimoji="0" lang="en-US" sz="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Arial"/>
              <a:ea typeface="MS PGothic" panose="020B0600070205080204" pitchFamily="34" charset="-128"/>
              <a:cs typeface="+mn-cs"/>
            </a:endParaRPr>
          </a:p>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Beginning in preschool … but always with room for improvement!!</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1" i="1" u="sng" strike="noStrike" kern="0" cap="none" spc="0" normalizeH="0" baseline="0" noProof="0" dirty="0">
                <a:ln>
                  <a:noFill/>
                </a:ln>
                <a:solidFill>
                  <a:prstClr val="black"/>
                </a:solidFill>
                <a:effectLst/>
                <a:uLnTx/>
                <a:uFillTx/>
                <a:latin typeface="Arial"/>
                <a:ea typeface="MS PGothic" panose="020B0600070205080204" pitchFamily="34" charset="-128"/>
                <a:cs typeface="+mn-cs"/>
              </a:rPr>
              <a:t>The child becomes the locus </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of affect regulation</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Self-regulation begins to develop as the child learns adaptive ways to cope with strong emotions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Children learn these adaptive skills in the context of SSNRs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We need to use formalized social-</a:t>
            </a:r>
            <a:r>
              <a:rPr kumimoji="0" lang="en-US" sz="1400" b="0" i="0" u="none" strike="noStrike" kern="0" cap="none" spc="0" normalizeH="0" baseline="0" noProof="0" dirty="0" err="1">
                <a:ln>
                  <a:noFill/>
                </a:ln>
                <a:solidFill>
                  <a:prstClr val="black"/>
                </a:solidFill>
                <a:effectLst/>
                <a:uLnTx/>
                <a:uFillTx/>
                <a:latin typeface="Arial"/>
                <a:ea typeface="MS PGothic" panose="020B0600070205080204" pitchFamily="34" charset="-128"/>
                <a:cs typeface="+mn-cs"/>
              </a:rPr>
              <a:t>emotiona</a:t>
            </a:r>
            <a:r>
              <a:rPr kumimoji="0" lang="en-US" sz="1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l learning to model, teach, practice and celebrate these skills</a:t>
            </a:r>
          </a:p>
        </p:txBody>
      </p:sp>
      <p:sp>
        <p:nvSpPr>
          <p:cNvPr id="10" name="Rectangle 3">
            <a:extLst>
              <a:ext uri="{FF2B5EF4-FFF2-40B4-BE49-F238E27FC236}">
                <a16:creationId xmlns:a16="http://schemas.microsoft.com/office/drawing/2014/main" id="{3B486758-3A17-4968-929E-6791F4591A25}"/>
              </a:ext>
            </a:extLst>
          </p:cNvPr>
          <p:cNvSpPr txBox="1">
            <a:spLocks noChangeArrowheads="1"/>
          </p:cNvSpPr>
          <p:nvPr/>
        </p:nvSpPr>
        <p:spPr bwMode="auto">
          <a:xfrm>
            <a:off x="0" y="12058"/>
            <a:ext cx="9144000" cy="40870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A50021"/>
                </a:solidFill>
                <a:effectLst/>
                <a:uLnTx/>
                <a:uFillTx/>
                <a:latin typeface="Arial"/>
                <a:ea typeface="+mj-ea"/>
                <a:cs typeface="+mj-cs"/>
              </a:rPr>
              <a:t>AFFECT REGULATION: A Moving Target</a:t>
            </a:r>
          </a:p>
        </p:txBody>
      </p:sp>
      <p:sp>
        <p:nvSpPr>
          <p:cNvPr id="5" name="TextBox 4">
            <a:extLst>
              <a:ext uri="{FF2B5EF4-FFF2-40B4-BE49-F238E27FC236}">
                <a16:creationId xmlns:a16="http://schemas.microsoft.com/office/drawing/2014/main" id="{0ABF7DA5-B439-4E77-946B-737D79F4EDA7}"/>
              </a:ext>
            </a:extLst>
          </p:cNvPr>
          <p:cNvSpPr txBox="1"/>
          <p:nvPr/>
        </p:nvSpPr>
        <p:spPr>
          <a:xfrm>
            <a:off x="5596235" y="3604629"/>
            <a:ext cx="184731" cy="30777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a:ln>
                <a:noFill/>
              </a:ln>
              <a:solidFill>
                <a:srgbClr val="A11E2A"/>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9283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animEffect transition="in" filter="fade">
                                      <p:cBhvr>
                                        <p:cTn id="13" dur="500"/>
                                        <p:tgtEl>
                                          <p:spTgt spid="9">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8" end="8"/>
                                            </p:txEl>
                                          </p:spTgt>
                                        </p:tgtEl>
                                        <p:attrNameLst>
                                          <p:attrName>style.visibility</p:attrName>
                                        </p:attrNameLst>
                                      </p:cBhvr>
                                      <p:to>
                                        <p:strVal val="visible"/>
                                      </p:to>
                                    </p:set>
                                    <p:animEffect transition="in" filter="fade">
                                      <p:cBhvr>
                                        <p:cTn id="16" dur="500"/>
                                        <p:tgtEl>
                                          <p:spTgt spid="9">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animEffect transition="in" filter="fade">
                                      <p:cBhvr>
                                        <p:cTn id="19" dur="500"/>
                                        <p:tgtEl>
                                          <p:spTgt spid="9">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10" end="10"/>
                                            </p:txEl>
                                          </p:spTgt>
                                        </p:tgtEl>
                                        <p:attrNameLst>
                                          <p:attrName>style.visibility</p:attrName>
                                        </p:attrNameLst>
                                      </p:cBhvr>
                                      <p:to>
                                        <p:strVal val="visible"/>
                                      </p:to>
                                    </p:set>
                                    <p:animEffect transition="in" filter="fade">
                                      <p:cBhvr>
                                        <p:cTn id="24" dur="500"/>
                                        <p:tgtEl>
                                          <p:spTgt spid="9">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animEffect transition="in" filter="fade">
                                      <p:cBhvr>
                                        <p:cTn id="27" dur="500"/>
                                        <p:tgtEl>
                                          <p:spTgt spid="9">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12" end="12"/>
                                            </p:txEl>
                                          </p:spTgt>
                                        </p:tgtEl>
                                        <p:attrNameLst>
                                          <p:attrName>style.visibility</p:attrName>
                                        </p:attrNameLst>
                                      </p:cBhvr>
                                      <p:to>
                                        <p:strVal val="visible"/>
                                      </p:to>
                                    </p:set>
                                    <p:animEffect transition="in" filter="fade">
                                      <p:cBhvr>
                                        <p:cTn id="30" dur="500"/>
                                        <p:tgtEl>
                                          <p:spTgt spid="9">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13" end="13"/>
                                            </p:txEl>
                                          </p:spTgt>
                                        </p:tgtEl>
                                        <p:attrNameLst>
                                          <p:attrName>style.visibility</p:attrName>
                                        </p:attrNameLst>
                                      </p:cBhvr>
                                      <p:to>
                                        <p:strVal val="visible"/>
                                      </p:to>
                                    </p:set>
                                    <p:animEffect transition="in" filter="fade">
                                      <p:cBhvr>
                                        <p:cTn id="33" dur="500"/>
                                        <p:tgtEl>
                                          <p:spTgt spid="9">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14" end="14"/>
                                            </p:txEl>
                                          </p:spTgt>
                                        </p:tgtEl>
                                        <p:attrNameLst>
                                          <p:attrName>style.visibility</p:attrName>
                                        </p:attrNameLst>
                                      </p:cBhvr>
                                      <p:to>
                                        <p:strVal val="visible"/>
                                      </p:to>
                                    </p:set>
                                    <p:animEffect transition="in" filter="fade">
                                      <p:cBhvr>
                                        <p:cTn id="36" dur="500"/>
                                        <p:tgtEl>
                                          <p:spTgt spid="9">
                                            <p:txEl>
                                              <p:pRg st="14" end="1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nodePh="1">
                                  <p:stCondLst>
                                    <p:cond delay="0"/>
                                  </p:stCondLst>
                                  <p:endCondLst>
                                    <p:cond evt="begin" delay="0">
                                      <p:tn val="39"/>
                                    </p:cond>
                                  </p:end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 name="Rectangle 2">
            <a:extLst>
              <a:ext uri="{FF2B5EF4-FFF2-40B4-BE49-F238E27FC236}">
                <a16:creationId xmlns:a16="http://schemas.microsoft.com/office/drawing/2014/main" id="{D5B4AE32-AF82-4575-803D-6D9839005878}"/>
              </a:ext>
            </a:extLst>
          </p:cNvPr>
          <p:cNvSpPr txBox="1">
            <a:spLocks noChangeArrowheads="1"/>
          </p:cNvSpPr>
          <p:nvPr/>
        </p:nvSpPr>
        <p:spPr bwMode="auto">
          <a:xfrm>
            <a:off x="756137" y="644476"/>
            <a:ext cx="8128001" cy="400235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n-ea"/>
                <a:cs typeface="+mn-cs"/>
              </a:rPr>
              <a:t>Definition of SEL per CASEL:</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The process through which children … and adults:</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Understand and manage emotions (self awareness)</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Set and achieve positive goals (self management)</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Feel and show empathy for others (social awareness)</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Establish and maintain positive relationships (relationship skills)</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Make responsible decisions (decision making)</a:t>
            </a:r>
            <a:endParaRPr kumimoji="0" lang="en-US" sz="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These are SKILLS that are LEARNED </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1139825" marR="0" lvl="2" indent="-225425"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Modeled, taught, practiced, reinforced, celebrated</a:t>
            </a:r>
            <a:endParaRPr kumimoji="0" lang="en-US" sz="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Arial"/>
              <a:ea typeface="MS PGothic" panose="020B0600070205080204" pitchFamily="34" charset="-128"/>
              <a:cs typeface="+mn-cs"/>
            </a:endParaRPr>
          </a:p>
          <a:p>
            <a:pPr marL="0" marR="0" lvl="2" indent="0" algn="l" defTabSz="914400" rtl="0" eaLnBrk="0" fontAlgn="base" latinLnBrk="0" hangingPunct="0">
              <a:lnSpc>
                <a:spcPct val="100000"/>
              </a:lnSpc>
              <a:spcBef>
                <a:spcPct val="20000"/>
              </a:spcBef>
              <a:spcAft>
                <a:spcPct val="0"/>
              </a:spcAft>
              <a:buClr>
                <a:srgbClr val="D12232"/>
              </a:buClr>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Strong emotions are a NORMAL part of being HUMAN – they are OK!</a:t>
            </a:r>
            <a:endPar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1139825" marR="0" lvl="2" indent="-225425"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The challenge is to be aware, normalize, learn healthy adaptations</a:t>
            </a:r>
          </a:p>
          <a:p>
            <a:pPr marL="1139825" marR="0" lvl="2" indent="-225425"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Build “distress tolerance” … in a developmental manner!</a:t>
            </a:r>
          </a:p>
          <a:p>
            <a:pPr marL="1588" marR="0" lvl="1" indent="-1588"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2" name="Arrow: Right 1">
            <a:extLst>
              <a:ext uri="{FF2B5EF4-FFF2-40B4-BE49-F238E27FC236}">
                <a16:creationId xmlns:a16="http://schemas.microsoft.com/office/drawing/2014/main" id="{736A09FD-529A-46F5-A1FD-6C7651AD31F3}"/>
              </a:ext>
            </a:extLst>
          </p:cNvPr>
          <p:cNvSpPr/>
          <p:nvPr/>
        </p:nvSpPr>
        <p:spPr>
          <a:xfrm flipH="1">
            <a:off x="7388141" y="1354668"/>
            <a:ext cx="643467" cy="270934"/>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EE449B6C-6464-4E66-9D36-3BBBA066BDB6}"/>
              </a:ext>
            </a:extLst>
          </p:cNvPr>
          <p:cNvSpPr txBox="1"/>
          <p:nvPr/>
        </p:nvSpPr>
        <p:spPr>
          <a:xfrm>
            <a:off x="6923561" y="3277635"/>
            <a:ext cx="1783647"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mn-cs"/>
              </a:rPr>
              <a:t>… by SSNRs!!</a:t>
            </a:r>
            <a:endParaRPr kumimoji="0" lang="en-US" sz="1800" b="0"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mn-cs"/>
            </a:endParaRPr>
          </a:p>
        </p:txBody>
      </p:sp>
      <p:sp>
        <p:nvSpPr>
          <p:cNvPr id="7" name="Rectangle 3">
            <a:extLst>
              <a:ext uri="{FF2B5EF4-FFF2-40B4-BE49-F238E27FC236}">
                <a16:creationId xmlns:a16="http://schemas.microsoft.com/office/drawing/2014/main" id="{98F23C4D-7003-4E04-9BD8-5436666E4292}"/>
              </a:ext>
            </a:extLst>
          </p:cNvPr>
          <p:cNvSpPr txBox="1">
            <a:spLocks noChangeArrowheads="1"/>
          </p:cNvSpPr>
          <p:nvPr/>
        </p:nvSpPr>
        <p:spPr bwMode="auto">
          <a:xfrm>
            <a:off x="0" y="12058"/>
            <a:ext cx="9144000" cy="40870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kern="0" dirty="0">
                <a:solidFill>
                  <a:srgbClr val="A50021"/>
                </a:solidFill>
                <a:effectLst/>
                <a:latin typeface="Arial"/>
              </a:rPr>
              <a:t>Social-Emotional Learning</a:t>
            </a:r>
            <a:endParaRPr kumimoji="0" lang="en-US" sz="2800" b="1" i="0" u="none" strike="noStrike" kern="0" cap="none" spc="0" normalizeH="0" baseline="0" noProof="0" dirty="0">
              <a:ln>
                <a:noFill/>
              </a:ln>
              <a:solidFill>
                <a:srgbClr val="A50021"/>
              </a:solidFill>
              <a:effectLst/>
              <a:uLnTx/>
              <a:uFillTx/>
              <a:latin typeface="Arial"/>
              <a:ea typeface="+mj-ea"/>
              <a:cs typeface="+mj-cs"/>
            </a:endParaRPr>
          </a:p>
        </p:txBody>
      </p:sp>
    </p:spTree>
    <p:extLst>
      <p:ext uri="{BB962C8B-B14F-4D97-AF65-F5344CB8AC3E}">
        <p14:creationId xmlns:p14="http://schemas.microsoft.com/office/powerpoint/2010/main" val="83962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 calcmode="lin" valueType="num">
                                      <p:cBhvr additive="base">
                                        <p:cTn id="4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80">
                                          <p:stCondLst>
                                            <p:cond delay="0"/>
                                          </p:stCondLst>
                                        </p:cTn>
                                        <p:tgtEl>
                                          <p:spTgt spid="2"/>
                                        </p:tgtEl>
                                      </p:cBhvr>
                                    </p:animEffect>
                                    <p:anim calcmode="lin" valueType="num">
                                      <p:cBhvr>
                                        <p:cTn id="6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1" dur="26">
                                          <p:stCondLst>
                                            <p:cond delay="650"/>
                                          </p:stCondLst>
                                        </p:cTn>
                                        <p:tgtEl>
                                          <p:spTgt spid="2"/>
                                        </p:tgtEl>
                                      </p:cBhvr>
                                      <p:to x="100000" y="60000"/>
                                    </p:animScale>
                                    <p:animScale>
                                      <p:cBhvr>
                                        <p:cTn id="72" dur="166" decel="50000">
                                          <p:stCondLst>
                                            <p:cond delay="676"/>
                                          </p:stCondLst>
                                        </p:cTn>
                                        <p:tgtEl>
                                          <p:spTgt spid="2"/>
                                        </p:tgtEl>
                                      </p:cBhvr>
                                      <p:to x="100000" y="100000"/>
                                    </p:animScale>
                                    <p:animScale>
                                      <p:cBhvr>
                                        <p:cTn id="73" dur="26">
                                          <p:stCondLst>
                                            <p:cond delay="1312"/>
                                          </p:stCondLst>
                                        </p:cTn>
                                        <p:tgtEl>
                                          <p:spTgt spid="2"/>
                                        </p:tgtEl>
                                      </p:cBhvr>
                                      <p:to x="100000" y="80000"/>
                                    </p:animScale>
                                    <p:animScale>
                                      <p:cBhvr>
                                        <p:cTn id="74" dur="166" decel="50000">
                                          <p:stCondLst>
                                            <p:cond delay="1338"/>
                                          </p:stCondLst>
                                        </p:cTn>
                                        <p:tgtEl>
                                          <p:spTgt spid="2"/>
                                        </p:tgtEl>
                                      </p:cBhvr>
                                      <p:to x="100000" y="100000"/>
                                    </p:animScale>
                                    <p:animScale>
                                      <p:cBhvr>
                                        <p:cTn id="75" dur="26">
                                          <p:stCondLst>
                                            <p:cond delay="1642"/>
                                          </p:stCondLst>
                                        </p:cTn>
                                        <p:tgtEl>
                                          <p:spTgt spid="2"/>
                                        </p:tgtEl>
                                      </p:cBhvr>
                                      <p:to x="100000" y="90000"/>
                                    </p:animScale>
                                    <p:animScale>
                                      <p:cBhvr>
                                        <p:cTn id="76" dur="166" decel="50000">
                                          <p:stCondLst>
                                            <p:cond delay="1668"/>
                                          </p:stCondLst>
                                        </p:cTn>
                                        <p:tgtEl>
                                          <p:spTgt spid="2"/>
                                        </p:tgtEl>
                                      </p:cBhvr>
                                      <p:to x="100000" y="100000"/>
                                    </p:animScale>
                                    <p:animScale>
                                      <p:cBhvr>
                                        <p:cTn id="77" dur="26">
                                          <p:stCondLst>
                                            <p:cond delay="1808"/>
                                          </p:stCondLst>
                                        </p:cTn>
                                        <p:tgtEl>
                                          <p:spTgt spid="2"/>
                                        </p:tgtEl>
                                      </p:cBhvr>
                                      <p:to x="100000" y="95000"/>
                                    </p:animScale>
                                    <p:animScale>
                                      <p:cBhvr>
                                        <p:cTn id="78" dur="166" decel="50000">
                                          <p:stCondLst>
                                            <p:cond delay="1834"/>
                                          </p:stCondLst>
                                        </p:cTn>
                                        <p:tgtEl>
                                          <p:spTgt spid="2"/>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9">
                                            <p:txEl>
                                              <p:pRg st="9" end="9"/>
                                            </p:txEl>
                                          </p:spTgt>
                                        </p:tgtEl>
                                        <p:attrNameLst>
                                          <p:attrName>style.visibility</p:attrName>
                                        </p:attrNameLst>
                                      </p:cBhvr>
                                      <p:to>
                                        <p:strVal val="visible"/>
                                      </p:to>
                                    </p:set>
                                    <p:anim calcmode="lin" valueType="num">
                                      <p:cBhvr additive="base">
                                        <p:cTn id="8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9">
                                            <p:txEl>
                                              <p:pRg st="9" end="9"/>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9">
                                            <p:txEl>
                                              <p:pRg st="10" end="10"/>
                                            </p:txEl>
                                          </p:spTgt>
                                        </p:tgtEl>
                                        <p:attrNameLst>
                                          <p:attrName>style.visibility</p:attrName>
                                        </p:attrNameLst>
                                      </p:cBhvr>
                                      <p:to>
                                        <p:strVal val="visible"/>
                                      </p:to>
                                    </p:set>
                                    <p:anim calcmode="lin" valueType="num">
                                      <p:cBhvr additive="base">
                                        <p:cTn id="8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9">
                                            <p:txEl>
                                              <p:pRg st="11" end="11"/>
                                            </p:txEl>
                                          </p:spTgt>
                                        </p:tgtEl>
                                        <p:attrNameLst>
                                          <p:attrName>style.visibility</p:attrName>
                                        </p:attrNameLst>
                                      </p:cBhvr>
                                      <p:to>
                                        <p:strVal val="visible"/>
                                      </p:to>
                                    </p:set>
                                    <p:anim calcmode="lin" valueType="num">
                                      <p:cBhvr additive="base">
                                        <p:cTn id="9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 name="Rectangle 3">
            <a:extLst>
              <a:ext uri="{FF2B5EF4-FFF2-40B4-BE49-F238E27FC236}">
                <a16:creationId xmlns:a16="http://schemas.microsoft.com/office/drawing/2014/main" id="{3B486758-3A17-4968-929E-6791F4591A25}"/>
              </a:ext>
            </a:extLst>
          </p:cNvPr>
          <p:cNvSpPr txBox="1">
            <a:spLocks noChangeArrowheads="1"/>
          </p:cNvSpPr>
          <p:nvPr/>
        </p:nvSpPr>
        <p:spPr bwMode="auto">
          <a:xfrm>
            <a:off x="-1" y="294283"/>
            <a:ext cx="9144001" cy="81915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A50021"/>
                </a:solidFill>
                <a:effectLst/>
                <a:uLnTx/>
                <a:uFillTx/>
                <a:latin typeface="Arial"/>
                <a:ea typeface="+mj-ea"/>
                <a:cs typeface="+mj-cs"/>
              </a:rPr>
              <a:t>Strong Emotions Demand Distractions</a:t>
            </a:r>
          </a:p>
        </p:txBody>
      </p:sp>
      <p:pic>
        <p:nvPicPr>
          <p:cNvPr id="3" name="Picture 2">
            <a:extLst>
              <a:ext uri="{FF2B5EF4-FFF2-40B4-BE49-F238E27FC236}">
                <a16:creationId xmlns:a16="http://schemas.microsoft.com/office/drawing/2014/main" id="{C870E0CF-4B6F-474B-A12A-13C32FE2E2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5403" y="792715"/>
            <a:ext cx="7043180" cy="3819514"/>
          </a:xfrm>
          <a:prstGeom prst="rect">
            <a:avLst/>
          </a:prstGeom>
        </p:spPr>
      </p:pic>
      <p:sp>
        <p:nvSpPr>
          <p:cNvPr id="5" name="TextBox 4">
            <a:extLst>
              <a:ext uri="{FF2B5EF4-FFF2-40B4-BE49-F238E27FC236}">
                <a16:creationId xmlns:a16="http://schemas.microsoft.com/office/drawing/2014/main" id="{C8F16D8A-FF85-4C6E-A8FF-D3AAA7FC8B57}"/>
              </a:ext>
            </a:extLst>
          </p:cNvPr>
          <p:cNvSpPr txBox="1"/>
          <p:nvPr/>
        </p:nvSpPr>
        <p:spPr>
          <a:xfrm>
            <a:off x="4630161" y="4837113"/>
            <a:ext cx="3424050"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hlinkClick r:id="rId4" tooltip="http://www.pngall.com/bucket-png"/>
              </a:rPr>
              <a:t>This Photo</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hlinkClick r:id="rId5" tooltip="https://creativecommons.org/licenses/by-nc/3.0/"/>
              </a:rPr>
              <a:t>CC BY-NC</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TextBox 5">
            <a:extLst>
              <a:ext uri="{FF2B5EF4-FFF2-40B4-BE49-F238E27FC236}">
                <a16:creationId xmlns:a16="http://schemas.microsoft.com/office/drawing/2014/main" id="{FBE0BA11-91B6-414F-B1BC-388E03F59811}"/>
              </a:ext>
            </a:extLst>
          </p:cNvPr>
          <p:cNvSpPr txBox="1"/>
          <p:nvPr/>
        </p:nvSpPr>
        <p:spPr>
          <a:xfrm>
            <a:off x="5871308" y="2330751"/>
            <a:ext cx="18034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Healthy Distractions</a:t>
            </a:r>
          </a:p>
        </p:txBody>
      </p:sp>
      <p:sp>
        <p:nvSpPr>
          <p:cNvPr id="7" name="TextBox 6">
            <a:extLst>
              <a:ext uri="{FF2B5EF4-FFF2-40B4-BE49-F238E27FC236}">
                <a16:creationId xmlns:a16="http://schemas.microsoft.com/office/drawing/2014/main" id="{ECB75A66-AE56-437B-957E-E7D027E04FAA}"/>
              </a:ext>
            </a:extLst>
          </p:cNvPr>
          <p:cNvSpPr txBox="1"/>
          <p:nvPr/>
        </p:nvSpPr>
        <p:spPr>
          <a:xfrm>
            <a:off x="3620483" y="2342474"/>
            <a:ext cx="18034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Wastes of Time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 Escapes</a:t>
            </a:r>
          </a:p>
        </p:txBody>
      </p:sp>
      <p:sp>
        <p:nvSpPr>
          <p:cNvPr id="8" name="TextBox 7">
            <a:extLst>
              <a:ext uri="{FF2B5EF4-FFF2-40B4-BE49-F238E27FC236}">
                <a16:creationId xmlns:a16="http://schemas.microsoft.com/office/drawing/2014/main" id="{30425786-272E-4579-A73E-0E58D4F2AB99}"/>
              </a:ext>
            </a:extLst>
          </p:cNvPr>
          <p:cNvSpPr txBox="1"/>
          <p:nvPr/>
        </p:nvSpPr>
        <p:spPr>
          <a:xfrm>
            <a:off x="1356424" y="2330751"/>
            <a:ext cx="18034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Unhealthy Distractions</a:t>
            </a:r>
          </a:p>
        </p:txBody>
      </p:sp>
      <p:sp>
        <p:nvSpPr>
          <p:cNvPr id="13" name="TextBox 12">
            <a:extLst>
              <a:ext uri="{FF2B5EF4-FFF2-40B4-BE49-F238E27FC236}">
                <a16:creationId xmlns:a16="http://schemas.microsoft.com/office/drawing/2014/main" id="{154774CE-AD6E-4E17-873A-9F2D47DBFF92}"/>
              </a:ext>
            </a:extLst>
          </p:cNvPr>
          <p:cNvSpPr txBox="1"/>
          <p:nvPr/>
        </p:nvSpPr>
        <p:spPr>
          <a:xfrm>
            <a:off x="1585978" y="1092889"/>
            <a:ext cx="1391682" cy="132343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D12232"/>
                </a:solidFill>
                <a:effectLst/>
                <a:uLnTx/>
                <a:uFillTx/>
                <a:latin typeface="Arial" panose="020B0604020202020204" pitchFamily="34" charset="0"/>
                <a:ea typeface="MS PGothic" panose="020B0600070205080204" pitchFamily="34" charset="-128"/>
                <a:cs typeface="+mn-cs"/>
              </a:rPr>
              <a:t>Tantrums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D12232"/>
                </a:solidFill>
                <a:effectLst/>
                <a:uLnTx/>
                <a:uFillTx/>
                <a:latin typeface="Arial" panose="020B0604020202020204" pitchFamily="34" charset="0"/>
                <a:ea typeface="MS PGothic" panose="020B0600070205080204" pitchFamily="34" charset="-128"/>
                <a:cs typeface="+mn-cs"/>
              </a:rPr>
              <a:t>Fighting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D12232"/>
                </a:solidFill>
                <a:effectLst/>
                <a:uLnTx/>
                <a:uFillTx/>
                <a:latin typeface="Arial" panose="020B0604020202020204" pitchFamily="34" charset="0"/>
                <a:ea typeface="MS PGothic" panose="020B0600070205080204" pitchFamily="34" charset="-128"/>
                <a:cs typeface="+mn-cs"/>
              </a:rPr>
              <a:t>Smoking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D12232"/>
                </a:solidFill>
                <a:effectLst/>
                <a:uLnTx/>
                <a:uFillTx/>
                <a:latin typeface="Arial" panose="020B0604020202020204" pitchFamily="34" charset="0"/>
                <a:ea typeface="MS PGothic" panose="020B0600070205080204" pitchFamily="34" charset="-128"/>
                <a:cs typeface="+mn-cs"/>
              </a:rPr>
              <a:t>Alcohol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D12232"/>
                </a:solidFill>
                <a:effectLst/>
                <a:uLnTx/>
                <a:uFillTx/>
                <a:latin typeface="Arial" panose="020B0604020202020204" pitchFamily="34" charset="0"/>
                <a:ea typeface="MS PGothic" panose="020B0600070205080204" pitchFamily="34" charset="-128"/>
                <a:cs typeface="+mn-cs"/>
              </a:rPr>
              <a:t>Promiscuity</a:t>
            </a:r>
          </a:p>
        </p:txBody>
      </p:sp>
      <p:sp>
        <p:nvSpPr>
          <p:cNvPr id="15" name="TextBox 14">
            <a:extLst>
              <a:ext uri="{FF2B5EF4-FFF2-40B4-BE49-F238E27FC236}">
                <a16:creationId xmlns:a16="http://schemas.microsoft.com/office/drawing/2014/main" id="{C9CD81C5-610D-4D08-B8C1-BC9B8E6FDBE7}"/>
              </a:ext>
            </a:extLst>
          </p:cNvPr>
          <p:cNvSpPr txBox="1"/>
          <p:nvPr/>
        </p:nvSpPr>
        <p:spPr>
          <a:xfrm>
            <a:off x="3753551" y="1092889"/>
            <a:ext cx="1498388" cy="132343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7BF00">
                    <a:lumMod val="50000"/>
                  </a:srgbClr>
                </a:solidFill>
                <a:effectLst/>
                <a:uLnTx/>
                <a:uFillTx/>
                <a:latin typeface="Arial" panose="020B0604020202020204" pitchFamily="34" charset="0"/>
                <a:ea typeface="MS PGothic" panose="020B0600070205080204" pitchFamily="34" charset="-128"/>
                <a:cs typeface="+mn-cs"/>
              </a:rPr>
              <a:t>TV</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7BF00">
                    <a:lumMod val="50000"/>
                  </a:srgbClr>
                </a:solidFill>
                <a:effectLst/>
                <a:uLnTx/>
                <a:uFillTx/>
                <a:latin typeface="Arial" panose="020B0604020202020204" pitchFamily="34" charset="0"/>
                <a:ea typeface="MS PGothic" panose="020B0600070205080204" pitchFamily="34" charset="-128"/>
                <a:cs typeface="+mn-cs"/>
              </a:rPr>
              <a:t>Movies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7BF00">
                    <a:lumMod val="50000"/>
                  </a:srgbClr>
                </a:solidFill>
                <a:effectLst/>
                <a:uLnTx/>
                <a:uFillTx/>
                <a:latin typeface="Arial" panose="020B0604020202020204" pitchFamily="34" charset="0"/>
                <a:ea typeface="MS PGothic" panose="020B0600070205080204" pitchFamily="34" charset="-128"/>
                <a:cs typeface="+mn-cs"/>
              </a:rPr>
              <a:t>YouTube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7BF00">
                    <a:lumMod val="50000"/>
                  </a:srgbClr>
                </a:solidFill>
                <a:effectLst/>
                <a:uLnTx/>
                <a:uFillTx/>
                <a:latin typeface="Arial" panose="020B0604020202020204" pitchFamily="34" charset="0"/>
                <a:ea typeface="MS PGothic" panose="020B0600070205080204" pitchFamily="34" charset="-128"/>
                <a:cs typeface="+mn-cs"/>
              </a:rPr>
              <a:t>Social Media</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7BF00">
                    <a:lumMod val="50000"/>
                  </a:srgbClr>
                </a:solidFill>
                <a:effectLst/>
                <a:uLnTx/>
                <a:uFillTx/>
                <a:latin typeface="Arial" panose="020B0604020202020204" pitchFamily="34" charset="0"/>
                <a:ea typeface="MS PGothic" panose="020B0600070205080204" pitchFamily="34" charset="-128"/>
                <a:cs typeface="+mn-cs"/>
              </a:rPr>
              <a:t>Video Games</a:t>
            </a:r>
          </a:p>
        </p:txBody>
      </p:sp>
      <p:sp>
        <p:nvSpPr>
          <p:cNvPr id="17" name="TextBox 16">
            <a:extLst>
              <a:ext uri="{FF2B5EF4-FFF2-40B4-BE49-F238E27FC236}">
                <a16:creationId xmlns:a16="http://schemas.microsoft.com/office/drawing/2014/main" id="{5F0294B8-C104-41CE-990E-6BBDDB2A9576}"/>
              </a:ext>
            </a:extLst>
          </p:cNvPr>
          <p:cNvSpPr txBox="1"/>
          <p:nvPr/>
        </p:nvSpPr>
        <p:spPr>
          <a:xfrm>
            <a:off x="6064191" y="1081167"/>
            <a:ext cx="1391682" cy="132343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 Play</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Art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Sports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Music</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PASSIONS!</a:t>
            </a:r>
          </a:p>
        </p:txBody>
      </p:sp>
      <p:sp>
        <p:nvSpPr>
          <p:cNvPr id="18" name="TextBox 17">
            <a:extLst>
              <a:ext uri="{FF2B5EF4-FFF2-40B4-BE49-F238E27FC236}">
                <a16:creationId xmlns:a16="http://schemas.microsoft.com/office/drawing/2014/main" id="{C5E6337E-5F7B-4B98-974B-575839C9166C}"/>
              </a:ext>
            </a:extLst>
          </p:cNvPr>
          <p:cNvSpPr txBox="1"/>
          <p:nvPr/>
        </p:nvSpPr>
        <p:spPr>
          <a:xfrm>
            <a:off x="-1" y="4325815"/>
            <a:ext cx="9144001"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b="1" dirty="0">
                <a:solidFill>
                  <a:prstClr val="black"/>
                </a:solidFill>
              </a:rPr>
              <a:t>SSNRs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help kids learn to channel their emotional energy into constructive outlets!</a:t>
            </a:r>
          </a:p>
        </p:txBody>
      </p:sp>
      <p:sp>
        <p:nvSpPr>
          <p:cNvPr id="14" name="TextBox 13">
            <a:extLst>
              <a:ext uri="{FF2B5EF4-FFF2-40B4-BE49-F238E27FC236}">
                <a16:creationId xmlns:a16="http://schemas.microsoft.com/office/drawing/2014/main" id="{F9C312B0-C86A-4DEF-B19B-45D26FB95A33}"/>
              </a:ext>
            </a:extLst>
          </p:cNvPr>
          <p:cNvSpPr txBox="1"/>
          <p:nvPr/>
        </p:nvSpPr>
        <p:spPr>
          <a:xfrm>
            <a:off x="1356424" y="3109943"/>
            <a:ext cx="18034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(behavioral allostasis)</a:t>
            </a:r>
          </a:p>
        </p:txBody>
      </p:sp>
      <p:sp>
        <p:nvSpPr>
          <p:cNvPr id="19" name="TextBox 18">
            <a:extLst>
              <a:ext uri="{FF2B5EF4-FFF2-40B4-BE49-F238E27FC236}">
                <a16:creationId xmlns:a16="http://schemas.microsoft.com/office/drawing/2014/main" id="{3D75E743-A541-40F7-B47A-EB8FA0DE749C}"/>
              </a:ext>
            </a:extLst>
          </p:cNvPr>
          <p:cNvSpPr txBox="1"/>
          <p:nvPr/>
        </p:nvSpPr>
        <p:spPr>
          <a:xfrm>
            <a:off x="3618975" y="3109944"/>
            <a:ext cx="18034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(passive enter-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S PGothic" panose="020B0600070205080204" pitchFamily="34" charset="-128"/>
                <a:cs typeface="+mn-cs"/>
              </a:rPr>
              <a:t>tainment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a:t>
            </a:r>
          </a:p>
        </p:txBody>
      </p:sp>
      <p:sp>
        <p:nvSpPr>
          <p:cNvPr id="20" name="TextBox 19">
            <a:extLst>
              <a:ext uri="{FF2B5EF4-FFF2-40B4-BE49-F238E27FC236}">
                <a16:creationId xmlns:a16="http://schemas.microsoft.com/office/drawing/2014/main" id="{2FE24055-AD59-4DB9-972B-853222CA1C69}"/>
              </a:ext>
            </a:extLst>
          </p:cNvPr>
          <p:cNvSpPr txBox="1"/>
          <p:nvPr/>
        </p:nvSpPr>
        <p:spPr>
          <a:xfrm>
            <a:off x="5834638" y="3109944"/>
            <a:ext cx="18034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(building resilience)</a:t>
            </a:r>
          </a:p>
        </p:txBody>
      </p:sp>
    </p:spTree>
    <p:extLst>
      <p:ext uri="{BB962C8B-B14F-4D97-AF65-F5344CB8AC3E}">
        <p14:creationId xmlns:p14="http://schemas.microsoft.com/office/powerpoint/2010/main" val="3326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anim calcmode="lin" valueType="num">
                                      <p:cBhvr>
                                        <p:cTn id="38" dur="2000" fill="hold"/>
                                        <p:tgtEl>
                                          <p:spTgt spid="18"/>
                                        </p:tgtEl>
                                        <p:attrNameLst>
                                          <p:attrName>ppt_w</p:attrName>
                                        </p:attrNameLst>
                                      </p:cBhvr>
                                      <p:tavLst>
                                        <p:tav tm="0" fmla="#ppt_w*sin(2.5*pi*$)">
                                          <p:val>
                                            <p:fltVal val="0"/>
                                          </p:val>
                                        </p:tav>
                                        <p:tav tm="100000">
                                          <p:val>
                                            <p:fltVal val="1"/>
                                          </p:val>
                                        </p:tav>
                                      </p:tavLst>
                                    </p:anim>
                                    <p:anim calcmode="lin" valueType="num">
                                      <p:cBhvr>
                                        <p:cTn id="3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14"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a:extLst>
              <a:ext uri="{FF2B5EF4-FFF2-40B4-BE49-F238E27FC236}">
                <a16:creationId xmlns:a16="http://schemas.microsoft.com/office/drawing/2014/main" id="{233C650D-AD27-4848-B99E-4A892F5138F8}"/>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dirty="0">
                <a:solidFill>
                  <a:srgbClr val="A50021"/>
                </a:solidFill>
                <a:effectLst>
                  <a:outerShdw blurRad="38100" dist="38100" dir="2700000" algn="tl">
                    <a:srgbClr val="FFFFFF"/>
                  </a:outerShdw>
                </a:effectLst>
              </a:rPr>
              <a:t>HOW: A Public Health Approach</a:t>
            </a:r>
            <a:endParaRPr lang="en-US" dirty="0">
              <a:solidFill>
                <a:srgbClr val="A50021"/>
              </a:solidFill>
            </a:endParaRPr>
          </a:p>
        </p:txBody>
      </p:sp>
      <p:pic>
        <p:nvPicPr>
          <p:cNvPr id="4" name="Picture 3">
            <a:extLst>
              <a:ext uri="{FF2B5EF4-FFF2-40B4-BE49-F238E27FC236}">
                <a16:creationId xmlns:a16="http://schemas.microsoft.com/office/drawing/2014/main" id="{D09ECDC5-8C0A-4A29-B0F6-4589205F1C5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29599" y="515822"/>
            <a:ext cx="914396" cy="608465"/>
          </a:xfrm>
          <a:prstGeom prst="rect">
            <a:avLst/>
          </a:prstGeom>
        </p:spPr>
      </p:pic>
      <p:sp>
        <p:nvSpPr>
          <p:cNvPr id="5" name="Rectangle 2">
            <a:extLst>
              <a:ext uri="{FF2B5EF4-FFF2-40B4-BE49-F238E27FC236}">
                <a16:creationId xmlns:a16="http://schemas.microsoft.com/office/drawing/2014/main" id="{26D1B79D-CB93-4D08-85F9-391E67E8B0F9}"/>
              </a:ext>
            </a:extLst>
          </p:cNvPr>
          <p:cNvSpPr txBox="1">
            <a:spLocks noChangeArrowheads="1"/>
          </p:cNvSpPr>
          <p:nvPr/>
        </p:nvSpPr>
        <p:spPr bwMode="auto">
          <a:xfrm>
            <a:off x="364881" y="568528"/>
            <a:ext cx="8087457" cy="311251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342900" lvl="1" indent="-342900" defTabSz="914400">
              <a:buFont typeface="Arial" panose="020B0604020202020204" pitchFamily="34" charset="0"/>
              <a:buChar char="•"/>
              <a:defRPr/>
            </a:pPr>
            <a:r>
              <a:rPr kumimoji="0" lang="en-US" sz="2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Relational</a:t>
            </a:r>
            <a:r>
              <a:rPr kumimoji="0" lang="en-US" sz="2400" b="0" i="0" u="none" strike="noStrike" kern="0" cap="none" spc="0" normalizeH="0" noProof="0" dirty="0">
                <a:ln>
                  <a:noFill/>
                </a:ln>
                <a:solidFill>
                  <a:prstClr val="black"/>
                </a:solidFill>
                <a:effectLst/>
                <a:uLnTx/>
                <a:uFillTx/>
                <a:latin typeface="Arial"/>
                <a:ea typeface="MS PGothic" panose="020B0600070205080204" pitchFamily="34" charset="-128"/>
                <a:cs typeface="+mn-cs"/>
              </a:rPr>
              <a:t> Health is a </a:t>
            </a:r>
            <a:r>
              <a:rPr kumimoji="0" lang="en-US" sz="2400" b="1" i="0" u="none" strike="noStrike" kern="0" cap="none" spc="0" normalizeH="0" noProof="0" dirty="0">
                <a:ln>
                  <a:noFill/>
                </a:ln>
                <a:solidFill>
                  <a:schemeClr val="accent3"/>
                </a:solidFill>
                <a:effectLst/>
                <a:uLnTx/>
                <a:uFillTx/>
                <a:latin typeface="Arial"/>
                <a:ea typeface="MS PGothic" panose="020B0600070205080204" pitchFamily="34" charset="-128"/>
                <a:cs typeface="+mn-cs"/>
              </a:rPr>
              <a:t>paradigm shift </a:t>
            </a:r>
            <a:r>
              <a:rPr kumimoji="0" lang="en-US" sz="2400" b="0" i="0" u="none" strike="noStrike" kern="0" cap="none" spc="0" normalizeH="0" noProof="0" dirty="0">
                <a:ln>
                  <a:noFill/>
                </a:ln>
                <a:solidFill>
                  <a:prstClr val="black"/>
                </a:solidFill>
                <a:effectLst/>
                <a:uLnTx/>
                <a:uFillTx/>
                <a:latin typeface="Arial"/>
                <a:ea typeface="MS PGothic" panose="020B0600070205080204" pitchFamily="34" charset="-128"/>
                <a:cs typeface="+mn-cs"/>
              </a:rPr>
              <a:t>with the potential to transform</a:t>
            </a:r>
            <a:r>
              <a:rPr kumimoji="0" lang="en-US" sz="2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training, funding,</a:t>
            </a:r>
            <a:r>
              <a:rPr kumimoji="0" lang="en-US" sz="2400" b="0" i="0" u="none" strike="noStrike" kern="0" cap="none" spc="0" normalizeH="0" noProof="0" dirty="0">
                <a:ln>
                  <a:noFill/>
                </a:ln>
                <a:solidFill>
                  <a:prstClr val="black"/>
                </a:solidFill>
                <a:effectLst/>
                <a:uLnTx/>
                <a:uFillTx/>
                <a:latin typeface="Arial"/>
                <a:ea typeface="MS PGothic" panose="020B0600070205080204" pitchFamily="34" charset="-128"/>
                <a:cs typeface="+mn-cs"/>
              </a:rPr>
              <a:t> </a:t>
            </a:r>
            <a:r>
              <a:rPr kumimoji="0" lang="en-US" sz="2400" i="0" u="none" strike="noStrike" kern="0" cap="none" spc="0" normalizeH="0" noProof="0" dirty="0">
                <a:ln>
                  <a:noFill/>
                </a:ln>
                <a:effectLst/>
                <a:uLnTx/>
                <a:uFillTx/>
                <a:latin typeface="Arial"/>
                <a:ea typeface="MS PGothic" panose="020B0600070205080204" pitchFamily="34" charset="-128"/>
                <a:cs typeface="+mn-cs"/>
              </a:rPr>
              <a:t>practice</a:t>
            </a:r>
            <a:r>
              <a:rPr kumimoji="0" lang="en-US" sz="2400" b="0" i="0" u="none" strike="noStrike" kern="0" cap="none" spc="0" normalizeH="0" noProof="0" dirty="0">
                <a:ln>
                  <a:noFill/>
                </a:ln>
                <a:solidFill>
                  <a:prstClr val="black"/>
                </a:solidFill>
                <a:effectLst/>
                <a:uLnTx/>
                <a:uFillTx/>
                <a:latin typeface="Arial"/>
                <a:ea typeface="MS PGothic" panose="020B0600070205080204" pitchFamily="34" charset="-128"/>
                <a:cs typeface="+mn-cs"/>
              </a:rPr>
              <a:t>, research, </a:t>
            </a:r>
            <a:r>
              <a:rPr kumimoji="0" lang="en-US" sz="2400" b="1" i="0" u="none" strike="noStrike" kern="0" cap="none" spc="0" normalizeH="0" noProof="0" dirty="0">
                <a:ln>
                  <a:noFill/>
                </a:ln>
                <a:solidFill>
                  <a:schemeClr val="accent3"/>
                </a:solidFill>
                <a:effectLst/>
                <a:uLnTx/>
                <a:uFillTx/>
                <a:latin typeface="Arial"/>
                <a:ea typeface="MS PGothic" panose="020B0600070205080204" pitchFamily="34" charset="-128"/>
                <a:cs typeface="+mn-cs"/>
              </a:rPr>
              <a:t>advocacy and policy</a:t>
            </a:r>
          </a:p>
          <a:p>
            <a:pPr marL="0" lvl="1" indent="0" defTabSz="914400">
              <a:buNone/>
              <a:defRPr/>
            </a:pPr>
            <a:endParaRPr kumimoji="0" lang="en-US" sz="12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342900" lvl="1" indent="-342900" defTabSz="914400">
              <a:buFont typeface="Arial" panose="020B0604020202020204" pitchFamily="34" charset="0"/>
              <a:buChar char="•"/>
              <a:defRPr/>
            </a:pPr>
            <a:r>
              <a:rPr lang="en-US" sz="2400" kern="0" dirty="0">
                <a:solidFill>
                  <a:prstClr val="black"/>
                </a:solidFill>
                <a:effectLst/>
                <a:latin typeface="Arial"/>
              </a:rPr>
              <a:t>Operationalizing or implementing Relational Health will require </a:t>
            </a:r>
            <a:r>
              <a:rPr lang="en-US" sz="2400" b="1" kern="0" dirty="0">
                <a:solidFill>
                  <a:schemeClr val="accent3"/>
                </a:solidFill>
                <a:effectLst/>
                <a:latin typeface="Arial"/>
              </a:rPr>
              <a:t>layered efforts </a:t>
            </a:r>
            <a:r>
              <a:rPr lang="en-US" sz="2400" kern="0" dirty="0">
                <a:solidFill>
                  <a:prstClr val="black"/>
                </a:solidFill>
                <a:effectLst/>
                <a:latin typeface="Arial"/>
              </a:rPr>
              <a:t>(vertical integration) </a:t>
            </a:r>
            <a:r>
              <a:rPr lang="en-US" sz="2400" b="1" kern="0" dirty="0">
                <a:solidFill>
                  <a:schemeClr val="accent3"/>
                </a:solidFill>
                <a:effectLst/>
                <a:latin typeface="Arial"/>
              </a:rPr>
              <a:t>across all the sectors</a:t>
            </a:r>
            <a:r>
              <a:rPr lang="en-US" sz="2400" kern="0" dirty="0">
                <a:solidFill>
                  <a:prstClr val="black"/>
                </a:solidFill>
                <a:effectLst/>
                <a:latin typeface="Arial"/>
              </a:rPr>
              <a:t> that interface with children and families (horizontal integration)</a:t>
            </a:r>
            <a:endParaRPr lang="en-US" sz="2000" b="1" kern="0" dirty="0">
              <a:solidFill>
                <a:schemeClr val="accent3"/>
              </a:solidFill>
              <a:effectLst/>
              <a:latin typeface="Arial"/>
            </a:endParaRPr>
          </a:p>
        </p:txBody>
      </p:sp>
      <p:sp>
        <p:nvSpPr>
          <p:cNvPr id="6" name="Rectangle 15">
            <a:extLst>
              <a:ext uri="{FF2B5EF4-FFF2-40B4-BE49-F238E27FC236}">
                <a16:creationId xmlns:a16="http://schemas.microsoft.com/office/drawing/2014/main" id="{8CCB05D6-3D5B-489A-AAD5-2D7CC97F55A4}"/>
              </a:ext>
            </a:extLst>
          </p:cNvPr>
          <p:cNvSpPr txBox="1">
            <a:spLocks noChangeArrowheads="1"/>
          </p:cNvSpPr>
          <p:nvPr/>
        </p:nvSpPr>
        <p:spPr bwMode="auto">
          <a:xfrm>
            <a:off x="-6079" y="3811970"/>
            <a:ext cx="9144000" cy="84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fontScale="92500" lnSpcReduction="10000"/>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b="0" dirty="0"/>
              <a:t>What would an integrated public health approach to</a:t>
            </a:r>
          </a:p>
          <a:p>
            <a:pPr algn="ctr" defTabSz="457142" fontAlgn="auto">
              <a:spcBef>
                <a:spcPts val="0"/>
              </a:spcBef>
              <a:spcAft>
                <a:spcPts val="0"/>
              </a:spcAft>
              <a:defRPr/>
            </a:pPr>
            <a:r>
              <a:rPr lang="en-US" dirty="0">
                <a:solidFill>
                  <a:schemeClr val="accent3"/>
                </a:solidFill>
              </a:rPr>
              <a:t>prevent toxic stress / promote relational health </a:t>
            </a:r>
            <a:r>
              <a:rPr lang="en-US" b="0" dirty="0"/>
              <a:t>look like?</a:t>
            </a:r>
          </a:p>
        </p:txBody>
      </p:sp>
    </p:spTree>
    <p:extLst>
      <p:ext uri="{BB962C8B-B14F-4D97-AF65-F5344CB8AC3E}">
        <p14:creationId xmlns:p14="http://schemas.microsoft.com/office/powerpoint/2010/main" val="277111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2F6BBD-AC58-C8FA-938C-B2E2054B1E15}"/>
              </a:ext>
            </a:extLst>
          </p:cNvPr>
          <p:cNvGrpSpPr/>
          <p:nvPr/>
        </p:nvGrpSpPr>
        <p:grpSpPr>
          <a:xfrm>
            <a:off x="228601" y="266891"/>
            <a:ext cx="8686802" cy="4524315"/>
            <a:chOff x="304800" y="617118"/>
            <a:chExt cx="11582403" cy="6032419"/>
          </a:xfrm>
        </p:grpSpPr>
        <p:sp>
          <p:nvSpPr>
            <p:cNvPr id="3" name="TextBox 2">
              <a:extLst>
                <a:ext uri="{FF2B5EF4-FFF2-40B4-BE49-F238E27FC236}">
                  <a16:creationId xmlns:a16="http://schemas.microsoft.com/office/drawing/2014/main" id="{985065DE-39F3-1BB0-D2C2-502E046140EB}"/>
                </a:ext>
              </a:extLst>
            </p:cNvPr>
            <p:cNvSpPr txBox="1"/>
            <p:nvPr/>
          </p:nvSpPr>
          <p:spPr>
            <a:xfrm>
              <a:off x="583383" y="617118"/>
              <a:ext cx="11303820" cy="6032419"/>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Public Health                 Types of                     Population Being  	                    Primary                                 Examples Regarding</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Level                      Prevention                          Served                                Objectives                      	            Lead P</a:t>
              </a:r>
              <a:r>
                <a:rPr kumimoji="0" lang="en-US" sz="1200" b="1" i="0" u="sng" strike="noStrike" kern="1200" cap="none" spc="0" normalizeH="0" baseline="0" noProof="0" dirty="0" err="1">
                  <a:ln>
                    <a:noFill/>
                  </a:ln>
                  <a:solidFill>
                    <a:prstClr val="black"/>
                  </a:solidFill>
                  <a:effectLst/>
                  <a:uLnTx/>
                  <a:uFillTx/>
                  <a:latin typeface="Calibri"/>
                  <a:ea typeface="MS PGothic" panose="020B0600070205080204" pitchFamily="34" charset="-128"/>
                  <a:cs typeface="+mn-cs"/>
                </a:rPr>
                <a:t>oisoning</a:t>
              </a:r>
              <a:endPar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Tertiary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Indicated Treatments</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Treat disease and	         Chelation therapy</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for those with defined            prevent progression</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symptoms and diagnoses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Secondary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Targeted Interventions</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Identify risks  	     Screen for lead based on</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for those at higher risk              and early disease	   risks and abate if possible</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Primary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Universal Preventions</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r>
                <a:rPr kumimoji="0" lang="en-US" sz="1200" b="1" i="0" u="none" strike="noStrike" kern="1200" cap="none" spc="0" normalizeH="0" baseline="0" noProof="0" dirty="0" err="1">
                  <a:ln>
                    <a:noFill/>
                  </a:ln>
                  <a:solidFill>
                    <a:prstClr val="black"/>
                  </a:solidFill>
                  <a:effectLst/>
                  <a:uLnTx/>
                  <a:uFillTx/>
                  <a:latin typeface="Calibri"/>
                  <a:ea typeface="MS PGothic" panose="020B0600070205080204" pitchFamily="34" charset="-128"/>
                  <a:cs typeface="+mn-cs"/>
                </a:rPr>
                <a:t>Pr</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event disease	    Remove lead from products</a:t>
              </a:r>
              <a:endPar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for everyone                    and </a:t>
              </a:r>
              <a:r>
                <a:rPr kumimoji="0" lang="en-US" sz="1200" b="1" i="0" u="none" strike="noStrike" kern="1200" cap="none" spc="0" normalizeH="0" baseline="0" noProof="0" dirty="0" err="1">
                  <a:ln>
                    <a:noFill/>
                  </a:ln>
                  <a:solidFill>
                    <a:prstClr val="black"/>
                  </a:solidFill>
                  <a:effectLst/>
                  <a:uLnTx/>
                  <a:uFillTx/>
                  <a:latin typeface="Calibri"/>
                  <a:ea typeface="MS PGothic" panose="020B0600070205080204" pitchFamily="34" charset="-128"/>
                  <a:cs typeface="+mn-cs"/>
                </a:rPr>
                <a:t>promot</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e wellness	        like gasoline and paint</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p:txBody>
        </p:sp>
        <p:sp>
          <p:nvSpPr>
            <p:cNvPr id="4" name="Isosceles Triangle 3">
              <a:extLst>
                <a:ext uri="{FF2B5EF4-FFF2-40B4-BE49-F238E27FC236}">
                  <a16:creationId xmlns:a16="http://schemas.microsoft.com/office/drawing/2014/main" id="{B74D3305-A1C5-4D66-8B29-B06880E50EE2}"/>
                </a:ext>
              </a:extLst>
            </p:cNvPr>
            <p:cNvSpPr/>
            <p:nvPr/>
          </p:nvSpPr>
          <p:spPr>
            <a:xfrm>
              <a:off x="304800" y="1295400"/>
              <a:ext cx="2438400" cy="53340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cxnSp>
          <p:nvCxnSpPr>
            <p:cNvPr id="5" name="Straight Connector 4">
              <a:extLst>
                <a:ext uri="{FF2B5EF4-FFF2-40B4-BE49-F238E27FC236}">
                  <a16:creationId xmlns:a16="http://schemas.microsoft.com/office/drawing/2014/main" id="{8B5A8912-854D-85E9-362B-31D62B4D8E77}"/>
                </a:ext>
              </a:extLst>
            </p:cNvPr>
            <p:cNvCxnSpPr/>
            <p:nvPr/>
          </p:nvCxnSpPr>
          <p:spPr>
            <a:xfrm>
              <a:off x="688256" y="5029200"/>
              <a:ext cx="1687872" cy="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9CE9CE6-04E4-D30D-34D3-4E1CAB9CF85B}"/>
                </a:ext>
              </a:extLst>
            </p:cNvPr>
            <p:cNvCxnSpPr/>
            <p:nvPr/>
          </p:nvCxnSpPr>
          <p:spPr>
            <a:xfrm>
              <a:off x="1055328" y="3276600"/>
              <a:ext cx="914400" cy="0"/>
            </a:xfrm>
            <a:prstGeom prst="line">
              <a:avLst/>
            </a:prstGeom>
            <a:ln w="28575">
              <a:no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86B7C83-E806-EF56-1FA5-475A26A49D19}"/>
                </a:ext>
              </a:extLst>
            </p:cNvPr>
            <p:cNvSpPr txBox="1"/>
            <p:nvPr/>
          </p:nvSpPr>
          <p:spPr>
            <a:xfrm>
              <a:off x="1257156" y="1983660"/>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3</a:t>
              </a:r>
            </a:p>
          </p:txBody>
        </p:sp>
        <p:sp>
          <p:nvSpPr>
            <p:cNvPr id="8" name="TextBox 7">
              <a:extLst>
                <a:ext uri="{FF2B5EF4-FFF2-40B4-BE49-F238E27FC236}">
                  <a16:creationId xmlns:a16="http://schemas.microsoft.com/office/drawing/2014/main" id="{A1C44D46-581C-12D8-7601-DB26180F4256}"/>
                </a:ext>
              </a:extLst>
            </p:cNvPr>
            <p:cNvSpPr txBox="1"/>
            <p:nvPr/>
          </p:nvSpPr>
          <p:spPr>
            <a:xfrm>
              <a:off x="1248957" y="3628071"/>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2</a:t>
              </a:r>
            </a:p>
          </p:txBody>
        </p:sp>
        <p:sp>
          <p:nvSpPr>
            <p:cNvPr id="9" name="TextBox 8">
              <a:extLst>
                <a:ext uri="{FF2B5EF4-FFF2-40B4-BE49-F238E27FC236}">
                  <a16:creationId xmlns:a16="http://schemas.microsoft.com/office/drawing/2014/main" id="{BB44D92F-FC66-686F-9685-6BD78CE2CE7F}"/>
                </a:ext>
              </a:extLst>
            </p:cNvPr>
            <p:cNvSpPr txBox="1"/>
            <p:nvPr/>
          </p:nvSpPr>
          <p:spPr>
            <a:xfrm>
              <a:off x="1271372" y="5424864"/>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1</a:t>
              </a:r>
            </a:p>
          </p:txBody>
        </p:sp>
      </p:grpSp>
      <p:sp>
        <p:nvSpPr>
          <p:cNvPr id="10" name="Isosceles Triangle 9">
            <a:extLst>
              <a:ext uri="{FF2B5EF4-FFF2-40B4-BE49-F238E27FC236}">
                <a16:creationId xmlns:a16="http://schemas.microsoft.com/office/drawing/2014/main" id="{385F159D-B487-27EA-AA09-CC7C654FDB0E}"/>
              </a:ext>
            </a:extLst>
          </p:cNvPr>
          <p:cNvSpPr/>
          <p:nvPr/>
        </p:nvSpPr>
        <p:spPr>
          <a:xfrm>
            <a:off x="239486" y="928002"/>
            <a:ext cx="1828800" cy="40005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sp>
        <p:nvSpPr>
          <p:cNvPr id="11" name="TextBox 10">
            <a:extLst>
              <a:ext uri="{FF2B5EF4-FFF2-40B4-BE49-F238E27FC236}">
                <a16:creationId xmlns:a16="http://schemas.microsoft.com/office/drawing/2014/main" id="{8FBF055D-0089-3C6B-FB26-159D0C8F5746}"/>
              </a:ext>
            </a:extLst>
          </p:cNvPr>
          <p:cNvSpPr txBox="1"/>
          <p:nvPr/>
        </p:nvSpPr>
        <p:spPr>
          <a:xfrm>
            <a:off x="382584" y="1822064"/>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Get Well</a:t>
            </a:r>
          </a:p>
        </p:txBody>
      </p:sp>
      <p:sp>
        <p:nvSpPr>
          <p:cNvPr id="12" name="TextBox 11">
            <a:extLst>
              <a:ext uri="{FF2B5EF4-FFF2-40B4-BE49-F238E27FC236}">
                <a16:creationId xmlns:a16="http://schemas.microsoft.com/office/drawing/2014/main" id="{34DB2F09-AB16-12C4-58AE-093BC05FD119}"/>
              </a:ext>
            </a:extLst>
          </p:cNvPr>
          <p:cNvSpPr txBox="1"/>
          <p:nvPr/>
        </p:nvSpPr>
        <p:spPr>
          <a:xfrm>
            <a:off x="371699" y="3038493"/>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Stay Well</a:t>
            </a:r>
          </a:p>
        </p:txBody>
      </p:sp>
      <p:sp>
        <p:nvSpPr>
          <p:cNvPr id="13" name="TextBox 12">
            <a:extLst>
              <a:ext uri="{FF2B5EF4-FFF2-40B4-BE49-F238E27FC236}">
                <a16:creationId xmlns:a16="http://schemas.microsoft.com/office/drawing/2014/main" id="{8FD14395-485E-4F2E-EF5B-8C5A6278186C}"/>
              </a:ext>
            </a:extLst>
          </p:cNvPr>
          <p:cNvSpPr txBox="1"/>
          <p:nvPr/>
        </p:nvSpPr>
        <p:spPr>
          <a:xfrm>
            <a:off x="408045" y="4375992"/>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Be Well</a:t>
            </a:r>
          </a:p>
        </p:txBody>
      </p:sp>
      <p:sp>
        <p:nvSpPr>
          <p:cNvPr id="14" name="Rectangle 13">
            <a:extLst>
              <a:ext uri="{FF2B5EF4-FFF2-40B4-BE49-F238E27FC236}">
                <a16:creationId xmlns:a16="http://schemas.microsoft.com/office/drawing/2014/main" id="{0F1F45BB-C48B-1865-D4C9-5616FE30A26D}"/>
              </a:ext>
            </a:extLst>
          </p:cNvPr>
          <p:cNvSpPr/>
          <p:nvPr/>
        </p:nvSpPr>
        <p:spPr bwMode="auto">
          <a:xfrm>
            <a:off x="3141785" y="3872701"/>
            <a:ext cx="5564677" cy="723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15" name="Rectangle 14">
            <a:extLst>
              <a:ext uri="{FF2B5EF4-FFF2-40B4-BE49-F238E27FC236}">
                <a16:creationId xmlns:a16="http://schemas.microsoft.com/office/drawing/2014/main" id="{C8388DF7-DC7B-00B3-2C4A-75E76F5B24C0}"/>
              </a:ext>
            </a:extLst>
          </p:cNvPr>
          <p:cNvSpPr/>
          <p:nvPr/>
        </p:nvSpPr>
        <p:spPr bwMode="auto">
          <a:xfrm>
            <a:off x="2919046" y="2571750"/>
            <a:ext cx="5564677" cy="723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16" name="Rectangle 15">
            <a:extLst>
              <a:ext uri="{FF2B5EF4-FFF2-40B4-BE49-F238E27FC236}">
                <a16:creationId xmlns:a16="http://schemas.microsoft.com/office/drawing/2014/main" id="{73EA240A-EEE8-547F-AD43-836F74AF42AD}"/>
              </a:ext>
            </a:extLst>
          </p:cNvPr>
          <p:cNvSpPr/>
          <p:nvPr/>
        </p:nvSpPr>
        <p:spPr bwMode="auto">
          <a:xfrm>
            <a:off x="3196739" y="1419138"/>
            <a:ext cx="5564677" cy="723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17" name="TextBox 16">
            <a:extLst>
              <a:ext uri="{FF2B5EF4-FFF2-40B4-BE49-F238E27FC236}">
                <a16:creationId xmlns:a16="http://schemas.microsoft.com/office/drawing/2014/main" id="{938D5399-FEB4-3DF0-0BA7-9C4759D1CC20}"/>
              </a:ext>
            </a:extLst>
          </p:cNvPr>
          <p:cNvSpPr txBox="1"/>
          <p:nvPr/>
        </p:nvSpPr>
        <p:spPr>
          <a:xfrm>
            <a:off x="1845549" y="4548909"/>
            <a:ext cx="707571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Black" panose="020B0A04020102020204" pitchFamily="34" charset="0"/>
                <a:ea typeface="MS PGothic" panose="020B0600070205080204" pitchFamily="34" charset="-128"/>
                <a:cs typeface="+mn-cs"/>
              </a:rPr>
              <a:t>ALL LEVELS ARE </a:t>
            </a:r>
            <a:r>
              <a:rPr kumimoji="0" lang="en-US" sz="1600" b="0" i="0" u="sng"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NECESSARY</a:t>
            </a:r>
            <a:r>
              <a:rPr kumimoji="0" lang="en-US" sz="16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 </a:t>
            </a:r>
            <a:r>
              <a:rPr kumimoji="0" lang="en-US" sz="1600" b="0" i="0" u="none" strike="noStrike" kern="1200" cap="none" spc="0" normalizeH="0" baseline="0" noProof="0" dirty="0">
                <a:ln>
                  <a:noFill/>
                </a:ln>
                <a:solidFill>
                  <a:srgbClr val="000000"/>
                </a:solidFill>
                <a:effectLst/>
                <a:uLnTx/>
                <a:uFillTx/>
                <a:latin typeface="Arial Black" panose="020B0A04020102020204" pitchFamily="34" charset="0"/>
                <a:ea typeface="MS PGothic" panose="020B0600070205080204" pitchFamily="34" charset="-128"/>
                <a:cs typeface="+mn-cs"/>
              </a:rPr>
              <a:t>… NONE ARE </a:t>
            </a:r>
            <a:r>
              <a:rPr kumimoji="0" lang="en-US" sz="1600" b="0" i="0" u="sng"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SUFFICIENT</a:t>
            </a:r>
            <a:r>
              <a:rPr kumimoji="0" lang="en-US" sz="16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a:t>
            </a:r>
          </a:p>
        </p:txBody>
      </p:sp>
    </p:spTree>
    <p:extLst>
      <p:ext uri="{BB962C8B-B14F-4D97-AF65-F5344CB8AC3E}">
        <p14:creationId xmlns:p14="http://schemas.microsoft.com/office/powerpoint/2010/main" val="42686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80">
                                          <p:stCondLst>
                                            <p:cond delay="0"/>
                                          </p:stCondLst>
                                        </p:cTn>
                                        <p:tgtEl>
                                          <p:spTgt spid="17"/>
                                        </p:tgtEl>
                                      </p:cBhvr>
                                    </p:animEffect>
                                    <p:anim calcmode="lin" valueType="num">
                                      <p:cBhvr>
                                        <p:cTn id="4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8" dur="26">
                                          <p:stCondLst>
                                            <p:cond delay="650"/>
                                          </p:stCondLst>
                                        </p:cTn>
                                        <p:tgtEl>
                                          <p:spTgt spid="17"/>
                                        </p:tgtEl>
                                      </p:cBhvr>
                                      <p:to x="100000" y="60000"/>
                                    </p:animScale>
                                    <p:animScale>
                                      <p:cBhvr>
                                        <p:cTn id="49" dur="166" decel="50000">
                                          <p:stCondLst>
                                            <p:cond delay="676"/>
                                          </p:stCondLst>
                                        </p:cTn>
                                        <p:tgtEl>
                                          <p:spTgt spid="17"/>
                                        </p:tgtEl>
                                      </p:cBhvr>
                                      <p:to x="100000" y="100000"/>
                                    </p:animScale>
                                    <p:animScale>
                                      <p:cBhvr>
                                        <p:cTn id="50" dur="26">
                                          <p:stCondLst>
                                            <p:cond delay="1312"/>
                                          </p:stCondLst>
                                        </p:cTn>
                                        <p:tgtEl>
                                          <p:spTgt spid="17"/>
                                        </p:tgtEl>
                                      </p:cBhvr>
                                      <p:to x="100000" y="80000"/>
                                    </p:animScale>
                                    <p:animScale>
                                      <p:cBhvr>
                                        <p:cTn id="51" dur="166" decel="50000">
                                          <p:stCondLst>
                                            <p:cond delay="1338"/>
                                          </p:stCondLst>
                                        </p:cTn>
                                        <p:tgtEl>
                                          <p:spTgt spid="17"/>
                                        </p:tgtEl>
                                      </p:cBhvr>
                                      <p:to x="100000" y="100000"/>
                                    </p:animScale>
                                    <p:animScale>
                                      <p:cBhvr>
                                        <p:cTn id="52" dur="26">
                                          <p:stCondLst>
                                            <p:cond delay="1642"/>
                                          </p:stCondLst>
                                        </p:cTn>
                                        <p:tgtEl>
                                          <p:spTgt spid="17"/>
                                        </p:tgtEl>
                                      </p:cBhvr>
                                      <p:to x="100000" y="90000"/>
                                    </p:animScale>
                                    <p:animScale>
                                      <p:cBhvr>
                                        <p:cTn id="53" dur="166" decel="50000">
                                          <p:stCondLst>
                                            <p:cond delay="1668"/>
                                          </p:stCondLst>
                                        </p:cTn>
                                        <p:tgtEl>
                                          <p:spTgt spid="17"/>
                                        </p:tgtEl>
                                      </p:cBhvr>
                                      <p:to x="100000" y="100000"/>
                                    </p:animScale>
                                    <p:animScale>
                                      <p:cBhvr>
                                        <p:cTn id="54" dur="26">
                                          <p:stCondLst>
                                            <p:cond delay="1808"/>
                                          </p:stCondLst>
                                        </p:cTn>
                                        <p:tgtEl>
                                          <p:spTgt spid="17"/>
                                        </p:tgtEl>
                                      </p:cBhvr>
                                      <p:to x="100000" y="95000"/>
                                    </p:animScale>
                                    <p:animScale>
                                      <p:cBhvr>
                                        <p:cTn id="55"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914E2B0-579C-F102-AC6D-AFAAB6F0F073}"/>
              </a:ext>
            </a:extLst>
          </p:cNvPr>
          <p:cNvGrpSpPr/>
          <p:nvPr/>
        </p:nvGrpSpPr>
        <p:grpSpPr>
          <a:xfrm>
            <a:off x="228601" y="266891"/>
            <a:ext cx="8686802" cy="4524315"/>
            <a:chOff x="304800" y="617118"/>
            <a:chExt cx="11582403" cy="6032419"/>
          </a:xfrm>
        </p:grpSpPr>
        <p:sp>
          <p:nvSpPr>
            <p:cNvPr id="3" name="TextBox 2">
              <a:extLst>
                <a:ext uri="{FF2B5EF4-FFF2-40B4-BE49-F238E27FC236}">
                  <a16:creationId xmlns:a16="http://schemas.microsoft.com/office/drawing/2014/main" id="{7DCB920C-A328-4EED-B4EE-BAB333889681}"/>
                </a:ext>
              </a:extLst>
            </p:cNvPr>
            <p:cNvSpPr txBox="1"/>
            <p:nvPr/>
          </p:nvSpPr>
          <p:spPr>
            <a:xfrm>
              <a:off x="583383" y="617118"/>
              <a:ext cx="11303820" cy="6032419"/>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Public Health                 Types of                     Approaches to   	                                                                Approaches to</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Level                      Prevention                     Toxic Stress                            Examples                            Relational Health            Briefly</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Tertiary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Indicated Treatments</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ABC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Repair</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strained</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for toxic stress related                    PCIT                                 or compromised</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symptoms and diagnoses                 CPP                                    relationships</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(e.g., anxiety, PTSD)                     TF-CBT</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Secondary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Targeted Interventions</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Parent/Child Adversity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Identify / Address</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for those at higher risk	 </a:t>
              </a:r>
              <a:r>
                <a:rPr kumimoji="0" lang="en-US" sz="1200" b="1" i="0" u="none" strike="noStrike" kern="1200" cap="none" spc="0" normalizeH="0" baseline="0" noProof="0" dirty="0" err="1">
                  <a:ln>
                    <a:noFill/>
                  </a:ln>
                  <a:solidFill>
                    <a:prstClr val="black"/>
                  </a:solidFill>
                  <a:effectLst/>
                  <a:uLnTx/>
                  <a:uFillTx/>
                  <a:latin typeface="Calibri"/>
                  <a:ea typeface="MS PGothic" panose="020B0600070205080204" pitchFamily="34" charset="-128"/>
                  <a:cs typeface="+mn-cs"/>
                </a:rPr>
                <a:t>SDoH</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potential barriers</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of toxic stress responses              Biomarkers	                            to SSNRs</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Primary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Universal Preventions</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Positive Parenting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Promote</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SSNRs</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for ALL kids &amp; families                   Play / </a:t>
              </a:r>
              <a:r>
                <a:rPr kumimoji="0" lang="en-US" sz="1200" b="1" i="0" u="none" strike="noStrike" kern="1200" cap="none" spc="0" normalizeH="0" baseline="0" noProof="0" dirty="0">
                  <a:ln>
                    <a:noFill/>
                  </a:ln>
                  <a:solidFill>
                    <a:srgbClr val="990000"/>
                  </a:solidFill>
                  <a:effectLst/>
                  <a:uLnTx/>
                  <a:uFillTx/>
                  <a:latin typeface="Calibri"/>
                  <a:ea typeface="MS PGothic" panose="020B0600070205080204" pitchFamily="34" charset="-128"/>
                  <a:cs typeface="+mn-cs"/>
                </a:rPr>
                <a:t>ROR</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by building 2-Gen</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Consistent Messaging              relational skills</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p:txBody>
        </p:sp>
        <p:sp>
          <p:nvSpPr>
            <p:cNvPr id="4" name="Isosceles Triangle 3">
              <a:extLst>
                <a:ext uri="{FF2B5EF4-FFF2-40B4-BE49-F238E27FC236}">
                  <a16:creationId xmlns:a16="http://schemas.microsoft.com/office/drawing/2014/main" id="{9F7A2D69-0CAB-FA6F-55FC-1DA54047C509}"/>
                </a:ext>
              </a:extLst>
            </p:cNvPr>
            <p:cNvSpPr/>
            <p:nvPr/>
          </p:nvSpPr>
          <p:spPr>
            <a:xfrm>
              <a:off x="304800" y="1295400"/>
              <a:ext cx="2438400" cy="53340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cxnSp>
          <p:nvCxnSpPr>
            <p:cNvPr id="5" name="Straight Connector 4">
              <a:extLst>
                <a:ext uri="{FF2B5EF4-FFF2-40B4-BE49-F238E27FC236}">
                  <a16:creationId xmlns:a16="http://schemas.microsoft.com/office/drawing/2014/main" id="{C52B1E56-C6C9-2E62-CC5B-675232522665}"/>
                </a:ext>
              </a:extLst>
            </p:cNvPr>
            <p:cNvCxnSpPr/>
            <p:nvPr/>
          </p:nvCxnSpPr>
          <p:spPr>
            <a:xfrm>
              <a:off x="688256" y="5029200"/>
              <a:ext cx="1687872" cy="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3D53D-6D34-748B-8F97-FC3AAA956BE0}"/>
                </a:ext>
              </a:extLst>
            </p:cNvPr>
            <p:cNvCxnSpPr/>
            <p:nvPr/>
          </p:nvCxnSpPr>
          <p:spPr>
            <a:xfrm>
              <a:off x="1055328" y="3276600"/>
              <a:ext cx="914400" cy="0"/>
            </a:xfrm>
            <a:prstGeom prst="line">
              <a:avLst/>
            </a:prstGeom>
            <a:ln w="28575">
              <a:no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6E401A2-C27F-4C96-A671-3BB35AF1F828}"/>
                </a:ext>
              </a:extLst>
            </p:cNvPr>
            <p:cNvSpPr txBox="1"/>
            <p:nvPr/>
          </p:nvSpPr>
          <p:spPr>
            <a:xfrm>
              <a:off x="1257156" y="1983660"/>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3</a:t>
              </a:r>
            </a:p>
          </p:txBody>
        </p:sp>
        <p:sp>
          <p:nvSpPr>
            <p:cNvPr id="8" name="TextBox 7">
              <a:extLst>
                <a:ext uri="{FF2B5EF4-FFF2-40B4-BE49-F238E27FC236}">
                  <a16:creationId xmlns:a16="http://schemas.microsoft.com/office/drawing/2014/main" id="{D8642ECB-28F3-E8C5-E2E9-E6D54B080D36}"/>
                </a:ext>
              </a:extLst>
            </p:cNvPr>
            <p:cNvSpPr txBox="1"/>
            <p:nvPr/>
          </p:nvSpPr>
          <p:spPr>
            <a:xfrm>
              <a:off x="1248957" y="3628071"/>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2</a:t>
              </a:r>
            </a:p>
          </p:txBody>
        </p:sp>
        <p:sp>
          <p:nvSpPr>
            <p:cNvPr id="9" name="TextBox 8">
              <a:extLst>
                <a:ext uri="{FF2B5EF4-FFF2-40B4-BE49-F238E27FC236}">
                  <a16:creationId xmlns:a16="http://schemas.microsoft.com/office/drawing/2014/main" id="{281CA9D4-FB0F-3010-FF06-742BF26E6EFE}"/>
                </a:ext>
              </a:extLst>
            </p:cNvPr>
            <p:cNvSpPr txBox="1"/>
            <p:nvPr/>
          </p:nvSpPr>
          <p:spPr>
            <a:xfrm>
              <a:off x="1271372" y="5424864"/>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1</a:t>
              </a:r>
            </a:p>
          </p:txBody>
        </p:sp>
      </p:grpSp>
      <p:sp>
        <p:nvSpPr>
          <p:cNvPr id="10" name="TextBox 9">
            <a:extLst>
              <a:ext uri="{FF2B5EF4-FFF2-40B4-BE49-F238E27FC236}">
                <a16:creationId xmlns:a16="http://schemas.microsoft.com/office/drawing/2014/main" id="{7FF57F97-CEBF-13C5-F0FE-CBFCA1EA2328}"/>
              </a:ext>
            </a:extLst>
          </p:cNvPr>
          <p:cNvSpPr txBox="1"/>
          <p:nvPr/>
        </p:nvSpPr>
        <p:spPr>
          <a:xfrm>
            <a:off x="0" y="4916333"/>
            <a:ext cx="914400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Slide adapted from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Thinking Developmentally: Nurturing Wellness in Childhood to Promote Lifelong Health</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Garner and Saul, 2018.  Used with permission.  </a:t>
            </a:r>
          </a:p>
        </p:txBody>
      </p:sp>
      <p:sp>
        <p:nvSpPr>
          <p:cNvPr id="11" name="Isosceles Triangle 10">
            <a:extLst>
              <a:ext uri="{FF2B5EF4-FFF2-40B4-BE49-F238E27FC236}">
                <a16:creationId xmlns:a16="http://schemas.microsoft.com/office/drawing/2014/main" id="{3516BFF2-3811-BF13-389A-23516B44530D}"/>
              </a:ext>
            </a:extLst>
          </p:cNvPr>
          <p:cNvSpPr/>
          <p:nvPr/>
        </p:nvSpPr>
        <p:spPr>
          <a:xfrm>
            <a:off x="239486" y="928002"/>
            <a:ext cx="1828800" cy="40005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sp>
        <p:nvSpPr>
          <p:cNvPr id="12" name="TextBox 11">
            <a:extLst>
              <a:ext uri="{FF2B5EF4-FFF2-40B4-BE49-F238E27FC236}">
                <a16:creationId xmlns:a16="http://schemas.microsoft.com/office/drawing/2014/main" id="{C6725939-1ABC-CA71-0DBC-2DB9AF381B19}"/>
              </a:ext>
            </a:extLst>
          </p:cNvPr>
          <p:cNvSpPr txBox="1"/>
          <p:nvPr/>
        </p:nvSpPr>
        <p:spPr>
          <a:xfrm>
            <a:off x="382584" y="1822064"/>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Get Well</a:t>
            </a:r>
          </a:p>
        </p:txBody>
      </p:sp>
      <p:sp>
        <p:nvSpPr>
          <p:cNvPr id="13" name="TextBox 12">
            <a:extLst>
              <a:ext uri="{FF2B5EF4-FFF2-40B4-BE49-F238E27FC236}">
                <a16:creationId xmlns:a16="http://schemas.microsoft.com/office/drawing/2014/main" id="{C2A9FB79-AC3D-87C2-580C-0693B44E4588}"/>
              </a:ext>
            </a:extLst>
          </p:cNvPr>
          <p:cNvSpPr txBox="1"/>
          <p:nvPr/>
        </p:nvSpPr>
        <p:spPr>
          <a:xfrm>
            <a:off x="371699" y="3038493"/>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Stay Well</a:t>
            </a:r>
          </a:p>
        </p:txBody>
      </p:sp>
      <p:sp>
        <p:nvSpPr>
          <p:cNvPr id="14" name="TextBox 13">
            <a:extLst>
              <a:ext uri="{FF2B5EF4-FFF2-40B4-BE49-F238E27FC236}">
                <a16:creationId xmlns:a16="http://schemas.microsoft.com/office/drawing/2014/main" id="{70CCE7DD-B3E6-4F3F-6AA8-4B3FC7406C1C}"/>
              </a:ext>
            </a:extLst>
          </p:cNvPr>
          <p:cNvSpPr txBox="1"/>
          <p:nvPr/>
        </p:nvSpPr>
        <p:spPr>
          <a:xfrm>
            <a:off x="408045" y="4375992"/>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Be Well</a:t>
            </a:r>
          </a:p>
        </p:txBody>
      </p:sp>
      <p:sp>
        <p:nvSpPr>
          <p:cNvPr id="15" name="Rectangle 14">
            <a:extLst>
              <a:ext uri="{FF2B5EF4-FFF2-40B4-BE49-F238E27FC236}">
                <a16:creationId xmlns:a16="http://schemas.microsoft.com/office/drawing/2014/main" id="{176082C3-AA1F-B21C-8A5A-28367B310924}"/>
              </a:ext>
            </a:extLst>
          </p:cNvPr>
          <p:cNvSpPr/>
          <p:nvPr/>
        </p:nvSpPr>
        <p:spPr>
          <a:xfrm>
            <a:off x="6722664" y="740606"/>
            <a:ext cx="1284760" cy="4283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
        <p:nvSpPr>
          <p:cNvPr id="16" name="Rectangle 15">
            <a:extLst>
              <a:ext uri="{FF2B5EF4-FFF2-40B4-BE49-F238E27FC236}">
                <a16:creationId xmlns:a16="http://schemas.microsoft.com/office/drawing/2014/main" id="{3F823D56-EE6D-CEDE-0DE6-BD8FEA5FD505}"/>
              </a:ext>
            </a:extLst>
          </p:cNvPr>
          <p:cNvSpPr/>
          <p:nvPr/>
        </p:nvSpPr>
        <p:spPr bwMode="auto">
          <a:xfrm>
            <a:off x="2160730" y="1324623"/>
            <a:ext cx="4425653" cy="9697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8" charset="0"/>
              <a:ea typeface="MS PGothic" panose="020B0600070205080204" pitchFamily="34" charset="-128"/>
              <a:cs typeface="+mn-cs"/>
            </a:endParaRPr>
          </a:p>
        </p:txBody>
      </p:sp>
      <p:sp>
        <p:nvSpPr>
          <p:cNvPr id="17" name="Rectangle 16">
            <a:extLst>
              <a:ext uri="{FF2B5EF4-FFF2-40B4-BE49-F238E27FC236}">
                <a16:creationId xmlns:a16="http://schemas.microsoft.com/office/drawing/2014/main" id="{627D93D8-141E-DFE1-7252-C360B80BFFF0}"/>
              </a:ext>
            </a:extLst>
          </p:cNvPr>
          <p:cNvSpPr/>
          <p:nvPr/>
        </p:nvSpPr>
        <p:spPr bwMode="auto">
          <a:xfrm>
            <a:off x="2160730" y="2349530"/>
            <a:ext cx="4425653" cy="9697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18" name="Rectangle 17">
            <a:extLst>
              <a:ext uri="{FF2B5EF4-FFF2-40B4-BE49-F238E27FC236}">
                <a16:creationId xmlns:a16="http://schemas.microsoft.com/office/drawing/2014/main" id="{E3C2B97C-D5A8-5F5D-B45D-0AB083F086F4}"/>
              </a:ext>
            </a:extLst>
          </p:cNvPr>
          <p:cNvSpPr/>
          <p:nvPr/>
        </p:nvSpPr>
        <p:spPr bwMode="auto">
          <a:xfrm>
            <a:off x="2159955" y="3588043"/>
            <a:ext cx="4425653" cy="9697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19" name="TextBox 18">
            <a:extLst>
              <a:ext uri="{FF2B5EF4-FFF2-40B4-BE49-F238E27FC236}">
                <a16:creationId xmlns:a16="http://schemas.microsoft.com/office/drawing/2014/main" id="{EAEFF41F-BEB4-C139-B83C-E76204889E4B}"/>
              </a:ext>
            </a:extLst>
          </p:cNvPr>
          <p:cNvSpPr txBox="1"/>
          <p:nvPr/>
        </p:nvSpPr>
        <p:spPr>
          <a:xfrm>
            <a:off x="8223897" y="1505544"/>
            <a:ext cx="6648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TIC</a:t>
            </a:r>
          </a:p>
        </p:txBody>
      </p:sp>
      <p:sp>
        <p:nvSpPr>
          <p:cNvPr id="20" name="TextBox 19">
            <a:extLst>
              <a:ext uri="{FF2B5EF4-FFF2-40B4-BE49-F238E27FC236}">
                <a16:creationId xmlns:a16="http://schemas.microsoft.com/office/drawing/2014/main" id="{06DF618C-7813-4F02-8577-6F86663DF5B1}"/>
              </a:ext>
            </a:extLst>
          </p:cNvPr>
          <p:cNvSpPr txBox="1"/>
          <p:nvPr/>
        </p:nvSpPr>
        <p:spPr>
          <a:xfrm>
            <a:off x="8100642" y="2642677"/>
            <a:ext cx="1031631"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A50021"/>
                </a:solidFill>
                <a:effectLst/>
                <a:uLnTx/>
                <a:uFillTx/>
                <a:latin typeface="Arial Black" panose="020B0A04020102020204" pitchFamily="34" charset="0"/>
                <a:ea typeface="MS PGothic" panose="020B0600070205080204" pitchFamily="34" charset="-128"/>
                <a:cs typeface="+mn-cs"/>
              </a:rPr>
              <a:t>SDoH</a:t>
            </a:r>
            <a:endPar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ACEs</a:t>
            </a:r>
          </a:p>
        </p:txBody>
      </p:sp>
      <p:sp>
        <p:nvSpPr>
          <p:cNvPr id="21" name="TextBox 20">
            <a:extLst>
              <a:ext uri="{FF2B5EF4-FFF2-40B4-BE49-F238E27FC236}">
                <a16:creationId xmlns:a16="http://schemas.microsoft.com/office/drawing/2014/main" id="{13A677F2-CAB6-0795-BE6C-E0D2AA220A5B}"/>
              </a:ext>
            </a:extLst>
          </p:cNvPr>
          <p:cNvSpPr txBox="1"/>
          <p:nvPr/>
        </p:nvSpPr>
        <p:spPr>
          <a:xfrm>
            <a:off x="8223898" y="4072896"/>
            <a:ext cx="6648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RH</a:t>
            </a:r>
          </a:p>
        </p:txBody>
      </p:sp>
      <p:sp>
        <p:nvSpPr>
          <p:cNvPr id="22" name="Rectangle 21">
            <a:extLst>
              <a:ext uri="{FF2B5EF4-FFF2-40B4-BE49-F238E27FC236}">
                <a16:creationId xmlns:a16="http://schemas.microsoft.com/office/drawing/2014/main" id="{03B454A0-BBEC-269B-16A2-25BD4D69ED15}"/>
              </a:ext>
            </a:extLst>
          </p:cNvPr>
          <p:cNvSpPr/>
          <p:nvPr/>
        </p:nvSpPr>
        <p:spPr>
          <a:xfrm>
            <a:off x="8007424" y="352294"/>
            <a:ext cx="1043852" cy="4207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
        <p:nvSpPr>
          <p:cNvPr id="23" name="Rectangle 15">
            <a:extLst>
              <a:ext uri="{FF2B5EF4-FFF2-40B4-BE49-F238E27FC236}">
                <a16:creationId xmlns:a16="http://schemas.microsoft.com/office/drawing/2014/main" id="{9BFC5013-7B0A-E844-4BFC-123B07CEAC1C}"/>
              </a:ext>
            </a:extLst>
          </p:cNvPr>
          <p:cNvSpPr txBox="1">
            <a:spLocks noChangeArrowheads="1"/>
          </p:cNvSpPr>
          <p:nvPr/>
        </p:nvSpPr>
        <p:spPr bwMode="auto">
          <a:xfrm>
            <a:off x="0" y="36194"/>
            <a:ext cx="9144000" cy="33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fontScale="67500" lnSpcReduction="20000"/>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marL="0" marR="0" lvl="0" indent="0" algn="ctr" defTabSz="45714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Arial"/>
              </a:rPr>
              <a:t>A Layered Public Health Approach to Relational Health is the Objective!</a:t>
            </a:r>
          </a:p>
        </p:txBody>
      </p:sp>
      <p:sp>
        <p:nvSpPr>
          <p:cNvPr id="24" name="TextBox 23">
            <a:extLst>
              <a:ext uri="{FF2B5EF4-FFF2-40B4-BE49-F238E27FC236}">
                <a16:creationId xmlns:a16="http://schemas.microsoft.com/office/drawing/2014/main" id="{7F34AD34-D9D9-456B-23C0-261A59DE2C06}"/>
              </a:ext>
            </a:extLst>
          </p:cNvPr>
          <p:cNvSpPr txBox="1"/>
          <p:nvPr/>
        </p:nvSpPr>
        <p:spPr>
          <a:xfrm>
            <a:off x="2068286" y="4490294"/>
            <a:ext cx="707571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Black" panose="020B0A04020102020204" pitchFamily="34" charset="0"/>
                <a:ea typeface="MS PGothic" panose="020B0600070205080204" pitchFamily="34" charset="-128"/>
                <a:cs typeface="+mn-cs"/>
              </a:rPr>
              <a:t>A Public Health Approach to </a:t>
            </a:r>
            <a:r>
              <a:rPr kumimoji="0" lang="en-US" sz="1400" b="0" i="0" u="sng"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Prevent</a:t>
            </a:r>
            <a:r>
              <a:rPr kumimoji="0" lang="en-US" sz="14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 Toxic Stress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IS</a:t>
            </a:r>
            <a:r>
              <a:rPr kumimoji="0" lang="en-US" sz="1400" b="0" i="1" u="none" strike="noStrike" kern="1200" cap="none" spc="0" normalizeH="0" baseline="0" noProof="0" dirty="0">
                <a:ln>
                  <a:noFill/>
                </a:ln>
                <a:solidFill>
                  <a:srgbClr val="000000"/>
                </a:solidFill>
                <a:effectLst/>
                <a:uLnTx/>
                <a:uFillTx/>
                <a:latin typeface="Arial Black" panose="020B0A04020102020204" pitchFamily="34" charset="0"/>
                <a:ea typeface="MS PGothic" panose="020B0600070205080204" pitchFamily="34" charset="-128"/>
                <a:cs typeface="+mn-cs"/>
              </a:rPr>
              <a:t> </a:t>
            </a:r>
            <a:r>
              <a:rPr kumimoji="0" lang="en-US" sz="1400" b="0" i="0" u="none" strike="noStrike" kern="1200" cap="none" spc="0" normalizeH="0" baseline="0" noProof="0" dirty="0">
                <a:ln>
                  <a:noFill/>
                </a:ln>
                <a:solidFill>
                  <a:srgbClr val="000000"/>
                </a:solidFill>
                <a:effectLst/>
                <a:uLnTx/>
                <a:uFillTx/>
                <a:latin typeface="Arial Black" panose="020B0A04020102020204" pitchFamily="34" charset="0"/>
                <a:ea typeface="MS PGothic" panose="020B0600070205080204" pitchFamily="34" charset="-128"/>
                <a:cs typeface="+mn-cs"/>
              </a:rPr>
              <a:t>a Public Health Approach to </a:t>
            </a:r>
            <a:r>
              <a:rPr kumimoji="0" lang="en-US" sz="1400" b="0" i="0" u="sng"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Promote</a:t>
            </a:r>
            <a:r>
              <a:rPr kumimoji="0" lang="en-US" sz="14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 Relational Health!</a:t>
            </a:r>
          </a:p>
        </p:txBody>
      </p:sp>
    </p:spTree>
    <p:extLst>
      <p:ext uri="{BB962C8B-B14F-4D97-AF65-F5344CB8AC3E}">
        <p14:creationId xmlns:p14="http://schemas.microsoft.com/office/powerpoint/2010/main" val="29321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xit" presetSubtype="2" fill="hold" grpId="0" nodeType="clickEffect">
                                  <p:stCondLst>
                                    <p:cond delay="0"/>
                                  </p:stCondLst>
                                  <p:childTnLst>
                                    <p:anim calcmode="lin" valueType="num">
                                      <p:cBhvr additive="base">
                                        <p:cTn id="39" dur="500"/>
                                        <p:tgtEl>
                                          <p:spTgt spid="15"/>
                                        </p:tgtEl>
                                        <p:attrNameLst>
                                          <p:attrName>ppt_x</p:attrName>
                                        </p:attrNameLst>
                                      </p:cBhvr>
                                      <p:tavLst>
                                        <p:tav tm="0">
                                          <p:val>
                                            <p:strVal val="ppt_x"/>
                                          </p:val>
                                        </p:tav>
                                        <p:tav tm="100000">
                                          <p:val>
                                            <p:strVal val="1+ppt_w/2"/>
                                          </p:val>
                                        </p:tav>
                                      </p:tavLst>
                                    </p:anim>
                                    <p:anim calcmode="lin" valueType="num">
                                      <p:cBhvr additive="base">
                                        <p:cTn id="40" dur="500"/>
                                        <p:tgtEl>
                                          <p:spTgt spid="15"/>
                                        </p:tgtEl>
                                        <p:attrNameLst>
                                          <p:attrName>ppt_y</p:attrName>
                                        </p:attrNameLst>
                                      </p:cBhvr>
                                      <p:tavLst>
                                        <p:tav tm="0">
                                          <p:val>
                                            <p:strVal val="ppt_y"/>
                                          </p:val>
                                        </p:tav>
                                        <p:tav tm="100000">
                                          <p:val>
                                            <p:strVal val="ppt_y"/>
                                          </p:val>
                                        </p:tav>
                                      </p:tavLst>
                                    </p:anim>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80">
                                          <p:stCondLst>
                                            <p:cond delay="0"/>
                                          </p:stCondLst>
                                        </p:cTn>
                                        <p:tgtEl>
                                          <p:spTgt spid="24"/>
                                        </p:tgtEl>
                                      </p:cBhvr>
                                    </p:animEffect>
                                    <p:anim calcmode="lin" valueType="num">
                                      <p:cBhvr>
                                        <p:cTn id="4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2" dur="26">
                                          <p:stCondLst>
                                            <p:cond delay="650"/>
                                          </p:stCondLst>
                                        </p:cTn>
                                        <p:tgtEl>
                                          <p:spTgt spid="24"/>
                                        </p:tgtEl>
                                      </p:cBhvr>
                                      <p:to x="100000" y="60000"/>
                                    </p:animScale>
                                    <p:animScale>
                                      <p:cBhvr>
                                        <p:cTn id="53" dur="166" decel="50000">
                                          <p:stCondLst>
                                            <p:cond delay="676"/>
                                          </p:stCondLst>
                                        </p:cTn>
                                        <p:tgtEl>
                                          <p:spTgt spid="24"/>
                                        </p:tgtEl>
                                      </p:cBhvr>
                                      <p:to x="100000" y="100000"/>
                                    </p:animScale>
                                    <p:animScale>
                                      <p:cBhvr>
                                        <p:cTn id="54" dur="26">
                                          <p:stCondLst>
                                            <p:cond delay="1312"/>
                                          </p:stCondLst>
                                        </p:cTn>
                                        <p:tgtEl>
                                          <p:spTgt spid="24"/>
                                        </p:tgtEl>
                                      </p:cBhvr>
                                      <p:to x="100000" y="80000"/>
                                    </p:animScale>
                                    <p:animScale>
                                      <p:cBhvr>
                                        <p:cTn id="55" dur="166" decel="50000">
                                          <p:stCondLst>
                                            <p:cond delay="1338"/>
                                          </p:stCondLst>
                                        </p:cTn>
                                        <p:tgtEl>
                                          <p:spTgt spid="24"/>
                                        </p:tgtEl>
                                      </p:cBhvr>
                                      <p:to x="100000" y="100000"/>
                                    </p:animScale>
                                    <p:animScale>
                                      <p:cBhvr>
                                        <p:cTn id="56" dur="26">
                                          <p:stCondLst>
                                            <p:cond delay="1642"/>
                                          </p:stCondLst>
                                        </p:cTn>
                                        <p:tgtEl>
                                          <p:spTgt spid="24"/>
                                        </p:tgtEl>
                                      </p:cBhvr>
                                      <p:to x="100000" y="90000"/>
                                    </p:animScale>
                                    <p:animScale>
                                      <p:cBhvr>
                                        <p:cTn id="57" dur="166" decel="50000">
                                          <p:stCondLst>
                                            <p:cond delay="1668"/>
                                          </p:stCondLst>
                                        </p:cTn>
                                        <p:tgtEl>
                                          <p:spTgt spid="24"/>
                                        </p:tgtEl>
                                      </p:cBhvr>
                                      <p:to x="100000" y="100000"/>
                                    </p:animScale>
                                    <p:animScale>
                                      <p:cBhvr>
                                        <p:cTn id="58" dur="26">
                                          <p:stCondLst>
                                            <p:cond delay="1808"/>
                                          </p:stCondLst>
                                        </p:cTn>
                                        <p:tgtEl>
                                          <p:spTgt spid="24"/>
                                        </p:tgtEl>
                                      </p:cBhvr>
                                      <p:to x="100000" y="95000"/>
                                    </p:animScale>
                                    <p:animScale>
                                      <p:cBhvr>
                                        <p:cTn id="59" dur="166" decel="50000">
                                          <p:stCondLst>
                                            <p:cond delay="1834"/>
                                          </p:stCondLst>
                                        </p:cTn>
                                        <p:tgtEl>
                                          <p:spTgt spid="24"/>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 presetClass="exit" presetSubtype="2" fill="hold" grpId="0" nodeType="clickEffect">
                                  <p:stCondLst>
                                    <p:cond delay="0"/>
                                  </p:stCondLst>
                                  <p:childTnLst>
                                    <p:anim calcmode="lin" valueType="num">
                                      <p:cBhvr additive="base">
                                        <p:cTn id="63" dur="500"/>
                                        <p:tgtEl>
                                          <p:spTgt spid="22"/>
                                        </p:tgtEl>
                                        <p:attrNameLst>
                                          <p:attrName>ppt_x</p:attrName>
                                        </p:attrNameLst>
                                      </p:cBhvr>
                                      <p:tavLst>
                                        <p:tav tm="0">
                                          <p:val>
                                            <p:strVal val="ppt_x"/>
                                          </p:val>
                                        </p:tav>
                                        <p:tav tm="100000">
                                          <p:val>
                                            <p:strVal val="1+ppt_w/2"/>
                                          </p:val>
                                        </p:tav>
                                      </p:tavLst>
                                    </p:anim>
                                    <p:anim calcmode="lin" valueType="num">
                                      <p:cBhvr additive="base">
                                        <p:cTn id="64" dur="500"/>
                                        <p:tgtEl>
                                          <p:spTgt spid="22"/>
                                        </p:tgtEl>
                                        <p:attrNameLst>
                                          <p:attrName>ppt_y</p:attrName>
                                        </p:attrNameLst>
                                      </p:cBhvr>
                                      <p:tavLst>
                                        <p:tav tm="0">
                                          <p:val>
                                            <p:strVal val="ppt_y"/>
                                          </p:val>
                                        </p:tav>
                                        <p:tav tm="100000">
                                          <p:val>
                                            <p:strVal val="ppt_y"/>
                                          </p:val>
                                        </p:tav>
                                      </p:tavLst>
                                    </p:anim>
                                    <p:set>
                                      <p:cBhvr>
                                        <p:cTn id="65" dur="1" fill="hold">
                                          <p:stCondLst>
                                            <p:cond delay="499"/>
                                          </p:stCondLst>
                                        </p:cTn>
                                        <p:tgtEl>
                                          <p:spTgt spid="2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anim calcmode="lin" valueType="num">
                                      <p:cBhvr>
                                        <p:cTn id="71" dur="2000" fill="hold"/>
                                        <p:tgtEl>
                                          <p:spTgt spid="23"/>
                                        </p:tgtEl>
                                        <p:attrNameLst>
                                          <p:attrName>ppt_w</p:attrName>
                                        </p:attrNameLst>
                                      </p:cBhvr>
                                      <p:tavLst>
                                        <p:tav tm="0" fmla="#ppt_w*sin(2.5*pi*$)">
                                          <p:val>
                                            <p:fltVal val="0"/>
                                          </p:val>
                                        </p:tav>
                                        <p:tav tm="100000">
                                          <p:val>
                                            <p:fltVal val="1"/>
                                          </p:val>
                                        </p:tav>
                                      </p:tavLst>
                                    </p:anim>
                                    <p:anim calcmode="lin" valueType="num">
                                      <p:cBhvr>
                                        <p:cTn id="72"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P spid="17" grpId="0" animBg="1"/>
      <p:bldP spid="18" grpId="0" animBg="1"/>
      <p:bldP spid="22" grpId="0" animBg="1"/>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Rectangle 3">
            <a:extLst>
              <a:ext uri="{FF2B5EF4-FFF2-40B4-BE49-F238E27FC236}">
                <a16:creationId xmlns:a16="http://schemas.microsoft.com/office/drawing/2014/main" id="{C92D768F-1CD6-4100-B97C-08D7C4A9D059}"/>
              </a:ext>
            </a:extLst>
          </p:cNvPr>
          <p:cNvSpPr>
            <a:spLocks noGrp="1" noChangeArrowheads="1"/>
          </p:cNvSpPr>
          <p:nvPr>
            <p:ph idx="1"/>
          </p:nvPr>
        </p:nvSpPr>
        <p:spPr>
          <a:xfrm>
            <a:off x="211017" y="1315765"/>
            <a:ext cx="8356600" cy="3319301"/>
          </a:xfrm>
        </p:spPr>
        <p:txBody>
          <a:bodyPr>
            <a:noAutofit/>
          </a:bodyPr>
          <a:lstStyle/>
          <a:p>
            <a:pPr>
              <a:defRPr/>
            </a:pPr>
            <a:r>
              <a:rPr lang="en-US" sz="2800" dirty="0"/>
              <a:t>Define </a:t>
            </a:r>
            <a:r>
              <a:rPr lang="en-US" sz="2800" b="1" dirty="0">
                <a:solidFill>
                  <a:srgbClr val="A50021"/>
                </a:solidFill>
              </a:rPr>
              <a:t>toxic stress </a:t>
            </a:r>
            <a:r>
              <a:rPr lang="en-US" sz="2800" dirty="0"/>
              <a:t>and describe how it helps to elucidate “</a:t>
            </a:r>
            <a:r>
              <a:rPr lang="en-US" sz="2800" b="1" dirty="0">
                <a:solidFill>
                  <a:srgbClr val="A50021"/>
                </a:solidFill>
              </a:rPr>
              <a:t>the problem</a:t>
            </a:r>
            <a:r>
              <a:rPr lang="en-US" sz="2800" dirty="0">
                <a:solidFill>
                  <a:srgbClr val="A50021"/>
                </a:solidFill>
                <a:effectLst>
                  <a:outerShdw blurRad="38100" dist="38100" dir="2700000" algn="tl">
                    <a:srgbClr val="000000"/>
                  </a:outerShdw>
                </a:effectLst>
              </a:rPr>
              <a:t>.</a:t>
            </a:r>
            <a:r>
              <a:rPr lang="en-US" sz="2800" dirty="0"/>
              <a:t>”</a:t>
            </a:r>
          </a:p>
          <a:p>
            <a:pPr>
              <a:defRPr/>
            </a:pPr>
            <a:r>
              <a:rPr lang="en-US" sz="2800" dirty="0"/>
              <a:t>Define </a:t>
            </a:r>
            <a:r>
              <a:rPr lang="en-US" sz="2800" b="1" dirty="0">
                <a:solidFill>
                  <a:srgbClr val="A50021"/>
                </a:solidFill>
              </a:rPr>
              <a:t>relational health</a:t>
            </a:r>
            <a:r>
              <a:rPr lang="en-US" sz="2800" b="1" dirty="0"/>
              <a:t> </a:t>
            </a:r>
            <a:r>
              <a:rPr lang="en-US" sz="2800" dirty="0"/>
              <a:t>and describe how it helps to elucidate “</a:t>
            </a:r>
            <a:r>
              <a:rPr lang="en-US" sz="2800" b="1" dirty="0">
                <a:solidFill>
                  <a:srgbClr val="A50021"/>
                </a:solidFill>
              </a:rPr>
              <a:t>the solution</a:t>
            </a:r>
            <a:r>
              <a:rPr lang="en-US" sz="2800" dirty="0">
                <a:solidFill>
                  <a:srgbClr val="A50021"/>
                </a:solidFill>
                <a:effectLst>
                  <a:outerShdw blurRad="38100" dist="38100" dir="2700000" algn="tl">
                    <a:srgbClr val="000000"/>
                  </a:outerShdw>
                </a:effectLst>
              </a:rPr>
              <a:t>.</a:t>
            </a:r>
            <a:r>
              <a:rPr lang="en-US" sz="2800" dirty="0"/>
              <a:t>”</a:t>
            </a:r>
            <a:endParaRPr lang="en-US" sz="2800" dirty="0">
              <a:solidFill>
                <a:srgbClr val="A50021"/>
              </a:solidFill>
              <a:effectLst>
                <a:outerShdw blurRad="38100" dist="38100" dir="2700000" algn="tl">
                  <a:srgbClr val="000000"/>
                </a:outerShdw>
              </a:effectLst>
            </a:endParaRPr>
          </a:p>
          <a:p>
            <a:pPr>
              <a:defRPr/>
            </a:pPr>
            <a:r>
              <a:rPr lang="en-US" sz="2800" dirty="0"/>
              <a:t>Describe </a:t>
            </a:r>
            <a:r>
              <a:rPr lang="en-US" sz="2800" b="1" dirty="0">
                <a:solidFill>
                  <a:schemeClr val="accent3"/>
                </a:solidFill>
              </a:rPr>
              <a:t>3</a:t>
            </a:r>
            <a:r>
              <a:rPr lang="en-US" sz="2800" dirty="0"/>
              <a:t> different “</a:t>
            </a:r>
            <a:r>
              <a:rPr lang="en-US" sz="2800" b="1" dirty="0">
                <a:solidFill>
                  <a:schemeClr val="accent3"/>
                </a:solidFill>
              </a:rPr>
              <a:t>lenses</a:t>
            </a:r>
            <a:r>
              <a:rPr lang="en-US" sz="2800" dirty="0"/>
              <a:t>” that inform efforts to</a:t>
            </a:r>
            <a:r>
              <a:rPr lang="en-US" sz="2800" b="1" dirty="0">
                <a:solidFill>
                  <a:srgbClr val="A50021"/>
                </a:solidFill>
              </a:rPr>
              <a:t> operationalize </a:t>
            </a:r>
            <a:r>
              <a:rPr lang="en-US" sz="2800" dirty="0"/>
              <a:t>relational health.</a:t>
            </a:r>
          </a:p>
        </p:txBody>
      </p:sp>
      <p:sp>
        <p:nvSpPr>
          <p:cNvPr id="8" name="Rectangle 2">
            <a:extLst>
              <a:ext uri="{FF2B5EF4-FFF2-40B4-BE49-F238E27FC236}">
                <a16:creationId xmlns:a16="http://schemas.microsoft.com/office/drawing/2014/main" id="{0C7D34C8-C7FF-47F9-AE83-6087D4215176}"/>
              </a:ext>
            </a:extLst>
          </p:cNvPr>
          <p:cNvSpPr>
            <a:spLocks noGrp="1" noChangeArrowheads="1"/>
          </p:cNvSpPr>
          <p:nvPr>
            <p:ph type="title"/>
          </p:nvPr>
        </p:nvSpPr>
        <p:spPr>
          <a:xfrm>
            <a:off x="457200" y="585788"/>
            <a:ext cx="8229600" cy="749300"/>
          </a:xfrm>
        </p:spPr>
        <p:txBody>
          <a:bodyPr>
            <a:normAutofit/>
          </a:bodyPr>
          <a:lstStyle/>
          <a:p>
            <a:pPr algn="ctr" eaLnBrk="1" hangingPunct="1">
              <a:defRPr/>
            </a:pPr>
            <a:r>
              <a:rPr lang="en-US" sz="3600" dirty="0">
                <a:solidFill>
                  <a:srgbClr val="A50021"/>
                </a:solidFill>
              </a:rPr>
              <a:t>Learning Objectives</a:t>
            </a:r>
            <a:endParaRPr lang="en-US" sz="3600" dirty="0"/>
          </a:p>
        </p:txBody>
      </p:sp>
      <p:sp>
        <p:nvSpPr>
          <p:cNvPr id="2" name="TextBox 1">
            <a:extLst>
              <a:ext uri="{FF2B5EF4-FFF2-40B4-BE49-F238E27FC236}">
                <a16:creationId xmlns:a16="http://schemas.microsoft.com/office/drawing/2014/main" id="{2333AD7F-8ED0-4D27-9EC7-25E71BD5CE95}"/>
              </a:ext>
            </a:extLst>
          </p:cNvPr>
          <p:cNvSpPr txBox="1"/>
          <p:nvPr/>
        </p:nvSpPr>
        <p:spPr>
          <a:xfrm>
            <a:off x="6352820" y="2878663"/>
            <a:ext cx="2638778" cy="584775"/>
          </a:xfrm>
          <a:prstGeom prst="rect">
            <a:avLst/>
          </a:prstGeom>
          <a:noFill/>
        </p:spPr>
        <p:txBody>
          <a:bodyPr wrap="square" rtlCol="0">
            <a:spAutoFit/>
          </a:bodyPr>
          <a:lstStyle/>
          <a:p>
            <a:pPr algn="ctr"/>
            <a:r>
              <a:rPr lang="en-US" sz="3200" b="1" i="1" u="sng" dirty="0"/>
              <a:t>The “WHY!”</a:t>
            </a:r>
          </a:p>
        </p:txBody>
      </p:sp>
      <p:sp>
        <p:nvSpPr>
          <p:cNvPr id="7" name="TextBox 6">
            <a:extLst>
              <a:ext uri="{FF2B5EF4-FFF2-40B4-BE49-F238E27FC236}">
                <a16:creationId xmlns:a16="http://schemas.microsoft.com/office/drawing/2014/main" id="{08DC84C7-E4C9-4703-A238-433972B3D8D9}"/>
              </a:ext>
            </a:extLst>
          </p:cNvPr>
          <p:cNvSpPr txBox="1"/>
          <p:nvPr/>
        </p:nvSpPr>
        <p:spPr>
          <a:xfrm>
            <a:off x="6361290" y="3991490"/>
            <a:ext cx="2638778" cy="584775"/>
          </a:xfrm>
          <a:prstGeom prst="rect">
            <a:avLst/>
          </a:prstGeom>
          <a:noFill/>
        </p:spPr>
        <p:txBody>
          <a:bodyPr wrap="square" rtlCol="0">
            <a:spAutoFit/>
          </a:bodyPr>
          <a:lstStyle/>
          <a:p>
            <a:pPr algn="ctr"/>
            <a:r>
              <a:rPr lang="en-US" sz="3200" b="1" i="1" u="sng" dirty="0"/>
              <a:t>The “HOW!”</a:t>
            </a:r>
          </a:p>
        </p:txBody>
      </p:sp>
      <p:sp>
        <p:nvSpPr>
          <p:cNvPr id="9" name="TextBox 8">
            <a:extLst>
              <a:ext uri="{FF2B5EF4-FFF2-40B4-BE49-F238E27FC236}">
                <a16:creationId xmlns:a16="http://schemas.microsoft.com/office/drawing/2014/main" id="{C2314282-EB01-4E87-B005-16BEECA1DBE2}"/>
              </a:ext>
            </a:extLst>
          </p:cNvPr>
          <p:cNvSpPr txBox="1"/>
          <p:nvPr/>
        </p:nvSpPr>
        <p:spPr>
          <a:xfrm>
            <a:off x="6163297" y="1755411"/>
            <a:ext cx="2791180" cy="584775"/>
          </a:xfrm>
          <a:prstGeom prst="rect">
            <a:avLst/>
          </a:prstGeom>
          <a:noFill/>
        </p:spPr>
        <p:txBody>
          <a:bodyPr wrap="square" rtlCol="0">
            <a:spAutoFit/>
          </a:bodyPr>
          <a:lstStyle/>
          <a:p>
            <a:pPr algn="ctr"/>
            <a:r>
              <a:rPr lang="en-US" sz="3200" b="1" i="1" u="sng" dirty="0"/>
              <a:t>The “WHAT!”</a:t>
            </a:r>
          </a:p>
        </p:txBody>
      </p:sp>
    </p:spTree>
    <p:extLst>
      <p:ext uri="{BB962C8B-B14F-4D97-AF65-F5344CB8AC3E}">
        <p14:creationId xmlns:p14="http://schemas.microsoft.com/office/powerpoint/2010/main" val="55567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80">
                                          <p:stCondLst>
                                            <p:cond delay="0"/>
                                          </p:stCondLst>
                                        </p:cTn>
                                        <p:tgtEl>
                                          <p:spTgt spid="2"/>
                                        </p:tgtEl>
                                      </p:cBhvr>
                                    </p:animEffect>
                                    <p:anim calcmode="lin" valueType="num">
                                      <p:cBhvr>
                                        <p:cTn id="3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gtEl>
                                      </p:cBhvr>
                                      <p:to x="100000" y="60000"/>
                                    </p:animScale>
                                    <p:animScale>
                                      <p:cBhvr>
                                        <p:cTn id="40" dur="166" decel="50000">
                                          <p:stCondLst>
                                            <p:cond delay="676"/>
                                          </p:stCondLst>
                                        </p:cTn>
                                        <p:tgtEl>
                                          <p:spTgt spid="2"/>
                                        </p:tgtEl>
                                      </p:cBhvr>
                                      <p:to x="100000" y="100000"/>
                                    </p:animScale>
                                    <p:animScale>
                                      <p:cBhvr>
                                        <p:cTn id="41" dur="26">
                                          <p:stCondLst>
                                            <p:cond delay="1312"/>
                                          </p:stCondLst>
                                        </p:cTn>
                                        <p:tgtEl>
                                          <p:spTgt spid="2"/>
                                        </p:tgtEl>
                                      </p:cBhvr>
                                      <p:to x="100000" y="80000"/>
                                    </p:animScale>
                                    <p:animScale>
                                      <p:cBhvr>
                                        <p:cTn id="42" dur="166" decel="50000">
                                          <p:stCondLst>
                                            <p:cond delay="1338"/>
                                          </p:stCondLst>
                                        </p:cTn>
                                        <p:tgtEl>
                                          <p:spTgt spid="2"/>
                                        </p:tgtEl>
                                      </p:cBhvr>
                                      <p:to x="100000" y="100000"/>
                                    </p:animScale>
                                    <p:animScale>
                                      <p:cBhvr>
                                        <p:cTn id="43" dur="26">
                                          <p:stCondLst>
                                            <p:cond delay="1642"/>
                                          </p:stCondLst>
                                        </p:cTn>
                                        <p:tgtEl>
                                          <p:spTgt spid="2"/>
                                        </p:tgtEl>
                                      </p:cBhvr>
                                      <p:to x="100000" y="90000"/>
                                    </p:animScale>
                                    <p:animScale>
                                      <p:cBhvr>
                                        <p:cTn id="44" dur="166" decel="50000">
                                          <p:stCondLst>
                                            <p:cond delay="1668"/>
                                          </p:stCondLst>
                                        </p:cTn>
                                        <p:tgtEl>
                                          <p:spTgt spid="2"/>
                                        </p:tgtEl>
                                      </p:cBhvr>
                                      <p:to x="100000" y="100000"/>
                                    </p:animScale>
                                    <p:animScale>
                                      <p:cBhvr>
                                        <p:cTn id="45" dur="26">
                                          <p:stCondLst>
                                            <p:cond delay="1808"/>
                                          </p:stCondLst>
                                        </p:cTn>
                                        <p:tgtEl>
                                          <p:spTgt spid="2"/>
                                        </p:tgtEl>
                                      </p:cBhvr>
                                      <p:to x="100000" y="95000"/>
                                    </p:animScale>
                                    <p:animScale>
                                      <p:cBhvr>
                                        <p:cTn id="46" dur="166" decel="50000">
                                          <p:stCondLst>
                                            <p:cond delay="1834"/>
                                          </p:stCondLst>
                                        </p:cTn>
                                        <p:tgtEl>
                                          <p:spTgt spid="2"/>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80">
                                          <p:stCondLst>
                                            <p:cond delay="0"/>
                                          </p:stCondLst>
                                        </p:cTn>
                                        <p:tgtEl>
                                          <p:spTgt spid="9"/>
                                        </p:tgtEl>
                                      </p:cBhvr>
                                    </p:animEffect>
                                    <p:anim calcmode="lin" valueType="num">
                                      <p:cBhvr>
                                        <p:cTn id="5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5" dur="26">
                                          <p:stCondLst>
                                            <p:cond delay="650"/>
                                          </p:stCondLst>
                                        </p:cTn>
                                        <p:tgtEl>
                                          <p:spTgt spid="9"/>
                                        </p:tgtEl>
                                      </p:cBhvr>
                                      <p:to x="100000" y="60000"/>
                                    </p:animScale>
                                    <p:animScale>
                                      <p:cBhvr>
                                        <p:cTn id="56" dur="166" decel="50000">
                                          <p:stCondLst>
                                            <p:cond delay="676"/>
                                          </p:stCondLst>
                                        </p:cTn>
                                        <p:tgtEl>
                                          <p:spTgt spid="9"/>
                                        </p:tgtEl>
                                      </p:cBhvr>
                                      <p:to x="100000" y="100000"/>
                                    </p:animScale>
                                    <p:animScale>
                                      <p:cBhvr>
                                        <p:cTn id="57" dur="26">
                                          <p:stCondLst>
                                            <p:cond delay="1312"/>
                                          </p:stCondLst>
                                        </p:cTn>
                                        <p:tgtEl>
                                          <p:spTgt spid="9"/>
                                        </p:tgtEl>
                                      </p:cBhvr>
                                      <p:to x="100000" y="80000"/>
                                    </p:animScale>
                                    <p:animScale>
                                      <p:cBhvr>
                                        <p:cTn id="58" dur="166" decel="50000">
                                          <p:stCondLst>
                                            <p:cond delay="1338"/>
                                          </p:stCondLst>
                                        </p:cTn>
                                        <p:tgtEl>
                                          <p:spTgt spid="9"/>
                                        </p:tgtEl>
                                      </p:cBhvr>
                                      <p:to x="100000" y="100000"/>
                                    </p:animScale>
                                    <p:animScale>
                                      <p:cBhvr>
                                        <p:cTn id="59" dur="26">
                                          <p:stCondLst>
                                            <p:cond delay="1642"/>
                                          </p:stCondLst>
                                        </p:cTn>
                                        <p:tgtEl>
                                          <p:spTgt spid="9"/>
                                        </p:tgtEl>
                                      </p:cBhvr>
                                      <p:to x="100000" y="90000"/>
                                    </p:animScale>
                                    <p:animScale>
                                      <p:cBhvr>
                                        <p:cTn id="60" dur="166" decel="50000">
                                          <p:stCondLst>
                                            <p:cond delay="1668"/>
                                          </p:stCondLst>
                                        </p:cTn>
                                        <p:tgtEl>
                                          <p:spTgt spid="9"/>
                                        </p:tgtEl>
                                      </p:cBhvr>
                                      <p:to x="100000" y="100000"/>
                                    </p:animScale>
                                    <p:animScale>
                                      <p:cBhvr>
                                        <p:cTn id="61" dur="26">
                                          <p:stCondLst>
                                            <p:cond delay="1808"/>
                                          </p:stCondLst>
                                        </p:cTn>
                                        <p:tgtEl>
                                          <p:spTgt spid="9"/>
                                        </p:tgtEl>
                                      </p:cBhvr>
                                      <p:to x="100000" y="95000"/>
                                    </p:animScale>
                                    <p:animScale>
                                      <p:cBhvr>
                                        <p:cTn id="6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132BBC-232D-C599-BBF9-FE03D2AFD410}"/>
              </a:ext>
            </a:extLst>
          </p:cNvPr>
          <p:cNvGrpSpPr/>
          <p:nvPr/>
        </p:nvGrpSpPr>
        <p:grpSpPr>
          <a:xfrm>
            <a:off x="228601" y="266891"/>
            <a:ext cx="8774722" cy="4524315"/>
            <a:chOff x="304800" y="617118"/>
            <a:chExt cx="11699630" cy="6032419"/>
          </a:xfrm>
        </p:grpSpPr>
        <p:sp>
          <p:nvSpPr>
            <p:cNvPr id="3" name="TextBox 2">
              <a:extLst>
                <a:ext uri="{FF2B5EF4-FFF2-40B4-BE49-F238E27FC236}">
                  <a16:creationId xmlns:a16="http://schemas.microsoft.com/office/drawing/2014/main" id="{46EF8E89-5EB3-7848-E15D-7C285A681C48}"/>
                </a:ext>
              </a:extLst>
            </p:cNvPr>
            <p:cNvSpPr txBox="1"/>
            <p:nvPr/>
          </p:nvSpPr>
          <p:spPr>
            <a:xfrm>
              <a:off x="583383" y="617118"/>
              <a:ext cx="11421047" cy="6032419"/>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Public Health                 Types of                    Approaches to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Level                      Prevention              Relational Health                 Why this isn’t working (the pyramid is upside down):</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4611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Tertiary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Repair</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strained	                 Although there are evidence-based interventions to repair</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or compromised	          Relational Health, they are expensive, labor- and time-</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relationships	          intensive, and </a:t>
              </a:r>
              <a:r>
                <a:rPr kumimoji="0" lang="en-US" sz="1200" b="1" i="0" u="none" strike="noStrike" kern="1200" cap="none" spc="0" normalizeH="0" baseline="0" noProof="0" dirty="0" err="1">
                  <a:ln>
                    <a:noFill/>
                  </a:ln>
                  <a:solidFill>
                    <a:prstClr val="black"/>
                  </a:solidFill>
                  <a:effectLst/>
                  <a:uLnTx/>
                  <a:uFillTx/>
                  <a:latin typeface="Calibri"/>
                  <a:ea typeface="MS PGothic" panose="020B0600070205080204" pitchFamily="34" charset="-128"/>
                  <a:cs typeface="+mn-cs"/>
                </a:rPr>
                <a:t>har</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d to access due to limited providers.</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(ABC, CPP, PCIT, TF-CBT)            Demand already outstrips supply, and demand is increasing.</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Secondary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Identify / Address</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Although there is a growing movement to identify /address</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potential barriers                these important barriers to Relational Health, systems are</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to SSNRs                           not incentivized to do so, and there are not enough</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r>
                <a:rPr kumimoji="0" lang="en-US" sz="1200" b="1" i="0" u="none" strike="noStrike" kern="1200" cap="none" spc="0" normalizeH="0" baseline="0" noProof="0" dirty="0" err="1">
                  <a:ln>
                    <a:noFill/>
                  </a:ln>
                  <a:solidFill>
                    <a:prstClr val="black"/>
                  </a:solidFill>
                  <a:effectLst/>
                  <a:uLnTx/>
                  <a:uFillTx/>
                  <a:latin typeface="Calibri"/>
                  <a:ea typeface="MS PGothic" panose="020B0600070205080204" pitchFamily="34" charset="-128"/>
                  <a:cs typeface="+mn-cs"/>
                </a:rPr>
                <a:t>SDoH</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 ACEs, ↓ PCEs)         community resources available to address these barriers.</a:t>
              </a: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Primary                  </a:t>
              </a:r>
              <a:r>
                <a:rPr kumimoji="0" lang="en-US" sz="1200" b="1" i="0" u="sng"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Promote</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SSNRs                   Supporting families and their communities is the foundation,</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by building 2-Gen	         but that is not a priority in our society. It also runs counter to</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relational skills                   the current financial incentives in healthcare, which prioritize</a:t>
              </a:r>
            </a:p>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(PPP, play, </a:t>
              </a:r>
              <a:r>
                <a:rPr kumimoji="0" lang="en-US" sz="1200" b="1" i="0" u="none" strike="noStrike" kern="1200" cap="none" spc="0" normalizeH="0" baseline="0" noProof="0" dirty="0">
                  <a:ln>
                    <a:noFill/>
                  </a:ln>
                  <a:effectLst/>
                  <a:uLnTx/>
                  <a:uFillTx/>
                  <a:latin typeface="Calibri"/>
                  <a:ea typeface="MS PGothic" panose="020B0600070205080204" pitchFamily="34" charset="-128"/>
                  <a:cs typeface="+mn-cs"/>
                </a:rPr>
                <a:t>ROR</a:t>
              </a:r>
              <a:r>
                <a:rPr kumimoji="0" lang="en-US" sz="12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VIP)               procedures over relationships, and quantity over quality.</a:t>
              </a:r>
            </a:p>
          </p:txBody>
        </p:sp>
        <p:sp>
          <p:nvSpPr>
            <p:cNvPr id="4" name="Isosceles Triangle 3">
              <a:extLst>
                <a:ext uri="{FF2B5EF4-FFF2-40B4-BE49-F238E27FC236}">
                  <a16:creationId xmlns:a16="http://schemas.microsoft.com/office/drawing/2014/main" id="{87D93ECC-E24D-29EE-E02B-3D29A55D6444}"/>
                </a:ext>
              </a:extLst>
            </p:cNvPr>
            <p:cNvSpPr/>
            <p:nvPr/>
          </p:nvSpPr>
          <p:spPr>
            <a:xfrm>
              <a:off x="304800" y="1295400"/>
              <a:ext cx="2438400" cy="533400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cxnSp>
          <p:nvCxnSpPr>
            <p:cNvPr id="5" name="Straight Connector 4">
              <a:extLst>
                <a:ext uri="{FF2B5EF4-FFF2-40B4-BE49-F238E27FC236}">
                  <a16:creationId xmlns:a16="http://schemas.microsoft.com/office/drawing/2014/main" id="{BBA5DE1F-A46B-0052-B29C-7661D2DD2338}"/>
                </a:ext>
              </a:extLst>
            </p:cNvPr>
            <p:cNvCxnSpPr/>
            <p:nvPr/>
          </p:nvCxnSpPr>
          <p:spPr>
            <a:xfrm>
              <a:off x="688256" y="5029200"/>
              <a:ext cx="1687872" cy="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353747-49BC-0A83-8A83-51D2307AF854}"/>
                </a:ext>
              </a:extLst>
            </p:cNvPr>
            <p:cNvCxnSpPr/>
            <p:nvPr/>
          </p:nvCxnSpPr>
          <p:spPr>
            <a:xfrm>
              <a:off x="1055328" y="3276600"/>
              <a:ext cx="914400" cy="0"/>
            </a:xfrm>
            <a:prstGeom prst="line">
              <a:avLst/>
            </a:prstGeom>
            <a:ln w="28575">
              <a:no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715093-FA64-00E6-3E97-3A02669AFA46}"/>
                </a:ext>
              </a:extLst>
            </p:cNvPr>
            <p:cNvSpPr txBox="1"/>
            <p:nvPr/>
          </p:nvSpPr>
          <p:spPr>
            <a:xfrm>
              <a:off x="1257156" y="1983660"/>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3</a:t>
              </a:r>
            </a:p>
          </p:txBody>
        </p:sp>
        <p:sp>
          <p:nvSpPr>
            <p:cNvPr id="8" name="TextBox 7">
              <a:extLst>
                <a:ext uri="{FF2B5EF4-FFF2-40B4-BE49-F238E27FC236}">
                  <a16:creationId xmlns:a16="http://schemas.microsoft.com/office/drawing/2014/main" id="{129C8831-7353-6E36-2981-67A658E79C3A}"/>
                </a:ext>
              </a:extLst>
            </p:cNvPr>
            <p:cNvSpPr txBox="1"/>
            <p:nvPr/>
          </p:nvSpPr>
          <p:spPr>
            <a:xfrm>
              <a:off x="1248957" y="3628071"/>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2</a:t>
              </a:r>
            </a:p>
          </p:txBody>
        </p:sp>
        <p:sp>
          <p:nvSpPr>
            <p:cNvPr id="9" name="TextBox 8">
              <a:extLst>
                <a:ext uri="{FF2B5EF4-FFF2-40B4-BE49-F238E27FC236}">
                  <a16:creationId xmlns:a16="http://schemas.microsoft.com/office/drawing/2014/main" id="{DDCCF7D0-C9B7-6C19-C02E-1AC031E25E1E}"/>
                </a:ext>
              </a:extLst>
            </p:cNvPr>
            <p:cNvSpPr txBox="1"/>
            <p:nvPr/>
          </p:nvSpPr>
          <p:spPr>
            <a:xfrm>
              <a:off x="1271372" y="5424864"/>
              <a:ext cx="648928" cy="964367"/>
            </a:xfrm>
            <a:prstGeom prst="rect">
              <a:avLst/>
            </a:prstGeom>
            <a:noFill/>
            <a:ln>
              <a:noFill/>
            </a:ln>
          </p:spPr>
          <p:txBody>
            <a:bodyPr wrap="square" rtlCol="0">
              <a:spAutoFit/>
            </a:bodyPr>
            <a:lstStyle/>
            <a:p>
              <a:pPr marL="0" marR="0" lvl="0" indent="0" algn="l" defTabSz="685732"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1</a:t>
              </a:r>
            </a:p>
          </p:txBody>
        </p:sp>
      </p:grpSp>
      <p:sp>
        <p:nvSpPr>
          <p:cNvPr id="10" name="TextBox 9">
            <a:extLst>
              <a:ext uri="{FF2B5EF4-FFF2-40B4-BE49-F238E27FC236}">
                <a16:creationId xmlns:a16="http://schemas.microsoft.com/office/drawing/2014/main" id="{616B9DA0-C2B0-4426-39C9-DCDA9E4A90C1}"/>
              </a:ext>
            </a:extLst>
          </p:cNvPr>
          <p:cNvSpPr txBox="1"/>
          <p:nvPr/>
        </p:nvSpPr>
        <p:spPr>
          <a:xfrm>
            <a:off x="0" y="4916333"/>
            <a:ext cx="914400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Slide adapted from </a:t>
            </a:r>
            <a:r>
              <a:rPr kumimoji="0" lang="en-US" sz="1000" b="0" i="1"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Thinking Developmentally: Nurturing Wellness in Childhood to Promote Lifelong Health</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Garner and Saul, 2018.  Used with permission.  </a:t>
            </a:r>
          </a:p>
        </p:txBody>
      </p:sp>
      <p:sp>
        <p:nvSpPr>
          <p:cNvPr id="11" name="Isosceles Triangle 10">
            <a:extLst>
              <a:ext uri="{FF2B5EF4-FFF2-40B4-BE49-F238E27FC236}">
                <a16:creationId xmlns:a16="http://schemas.microsoft.com/office/drawing/2014/main" id="{44A78444-B063-B4FB-0FB9-DA76BB9E67D5}"/>
              </a:ext>
            </a:extLst>
          </p:cNvPr>
          <p:cNvSpPr/>
          <p:nvPr/>
        </p:nvSpPr>
        <p:spPr>
          <a:xfrm flipV="1">
            <a:off x="273353" y="928002"/>
            <a:ext cx="1828800" cy="40005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sp>
        <p:nvSpPr>
          <p:cNvPr id="12" name="TextBox 11">
            <a:extLst>
              <a:ext uri="{FF2B5EF4-FFF2-40B4-BE49-F238E27FC236}">
                <a16:creationId xmlns:a16="http://schemas.microsoft.com/office/drawing/2014/main" id="{B268BC18-EF46-14C6-5265-2678250504E3}"/>
              </a:ext>
            </a:extLst>
          </p:cNvPr>
          <p:cNvSpPr txBox="1"/>
          <p:nvPr/>
        </p:nvSpPr>
        <p:spPr>
          <a:xfrm>
            <a:off x="382584" y="1822064"/>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Get Well</a:t>
            </a:r>
          </a:p>
        </p:txBody>
      </p:sp>
      <p:sp>
        <p:nvSpPr>
          <p:cNvPr id="13" name="TextBox 12">
            <a:extLst>
              <a:ext uri="{FF2B5EF4-FFF2-40B4-BE49-F238E27FC236}">
                <a16:creationId xmlns:a16="http://schemas.microsoft.com/office/drawing/2014/main" id="{D2FD43DB-8BD7-5448-C6C4-5E5E0A7FECE5}"/>
              </a:ext>
            </a:extLst>
          </p:cNvPr>
          <p:cNvSpPr txBox="1"/>
          <p:nvPr/>
        </p:nvSpPr>
        <p:spPr>
          <a:xfrm>
            <a:off x="371699" y="3038493"/>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Stay Well</a:t>
            </a:r>
          </a:p>
        </p:txBody>
      </p:sp>
      <p:sp>
        <p:nvSpPr>
          <p:cNvPr id="14" name="TextBox 13">
            <a:extLst>
              <a:ext uri="{FF2B5EF4-FFF2-40B4-BE49-F238E27FC236}">
                <a16:creationId xmlns:a16="http://schemas.microsoft.com/office/drawing/2014/main" id="{60700D9F-9ACC-2DBB-F747-D4908C4ABBEE}"/>
              </a:ext>
            </a:extLst>
          </p:cNvPr>
          <p:cNvSpPr txBox="1"/>
          <p:nvPr/>
        </p:nvSpPr>
        <p:spPr>
          <a:xfrm>
            <a:off x="408045" y="4375992"/>
            <a:ext cx="154261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A50021"/>
                </a:solidFill>
                <a:effectLst/>
                <a:uLnTx/>
                <a:uFillTx/>
                <a:latin typeface="Arial Black" panose="020B0A04020102020204" pitchFamily="34" charset="0"/>
                <a:ea typeface="MS PGothic" panose="020B0600070205080204" pitchFamily="34" charset="-128"/>
                <a:cs typeface="+mn-cs"/>
              </a:rPr>
              <a:t>Be Well</a:t>
            </a:r>
          </a:p>
        </p:txBody>
      </p:sp>
      <p:sp>
        <p:nvSpPr>
          <p:cNvPr id="15" name="Isosceles Triangle 14">
            <a:extLst>
              <a:ext uri="{FF2B5EF4-FFF2-40B4-BE49-F238E27FC236}">
                <a16:creationId xmlns:a16="http://schemas.microsoft.com/office/drawing/2014/main" id="{B3DCE2CA-E277-0716-746B-016404BE9AFC}"/>
              </a:ext>
            </a:extLst>
          </p:cNvPr>
          <p:cNvSpPr/>
          <p:nvPr/>
        </p:nvSpPr>
        <p:spPr>
          <a:xfrm>
            <a:off x="251209" y="928002"/>
            <a:ext cx="1828800" cy="40005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aramond"/>
              <a:ea typeface="+mn-ea"/>
              <a:cs typeface="+mn-cs"/>
            </a:endParaRPr>
          </a:p>
        </p:txBody>
      </p:sp>
      <p:sp>
        <p:nvSpPr>
          <p:cNvPr id="18" name="Rectangle 17">
            <a:extLst>
              <a:ext uri="{FF2B5EF4-FFF2-40B4-BE49-F238E27FC236}">
                <a16:creationId xmlns:a16="http://schemas.microsoft.com/office/drawing/2014/main" id="{A9038790-D1A9-36A5-537F-25686D6C40DF}"/>
              </a:ext>
            </a:extLst>
          </p:cNvPr>
          <p:cNvSpPr/>
          <p:nvPr/>
        </p:nvSpPr>
        <p:spPr bwMode="auto">
          <a:xfrm>
            <a:off x="4681192" y="3941214"/>
            <a:ext cx="4425653" cy="9697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8" charset="0"/>
              <a:ea typeface="MS PGothic" panose="020B0600070205080204" pitchFamily="34" charset="-128"/>
              <a:cs typeface="+mn-cs"/>
            </a:endParaRPr>
          </a:p>
        </p:txBody>
      </p:sp>
      <p:sp>
        <p:nvSpPr>
          <p:cNvPr id="19" name="Rectangle 18">
            <a:extLst>
              <a:ext uri="{FF2B5EF4-FFF2-40B4-BE49-F238E27FC236}">
                <a16:creationId xmlns:a16="http://schemas.microsoft.com/office/drawing/2014/main" id="{77D116F0-787D-6C85-700B-BCB3E1B0AF09}"/>
              </a:ext>
            </a:extLst>
          </p:cNvPr>
          <p:cNvSpPr/>
          <p:nvPr/>
        </p:nvSpPr>
        <p:spPr bwMode="auto">
          <a:xfrm>
            <a:off x="4700732" y="1305426"/>
            <a:ext cx="4425653" cy="9697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8" charset="0"/>
              <a:ea typeface="MS PGothic" panose="020B0600070205080204" pitchFamily="34" charset="-128"/>
              <a:cs typeface="+mn-cs"/>
            </a:endParaRPr>
          </a:p>
        </p:txBody>
      </p:sp>
      <p:sp>
        <p:nvSpPr>
          <p:cNvPr id="20" name="Rectangle 19">
            <a:extLst>
              <a:ext uri="{FF2B5EF4-FFF2-40B4-BE49-F238E27FC236}">
                <a16:creationId xmlns:a16="http://schemas.microsoft.com/office/drawing/2014/main" id="{703A21AA-42CD-8F92-2BDE-9C8C49164D99}"/>
              </a:ext>
            </a:extLst>
          </p:cNvPr>
          <p:cNvSpPr/>
          <p:nvPr/>
        </p:nvSpPr>
        <p:spPr bwMode="auto">
          <a:xfrm>
            <a:off x="4692918" y="2606248"/>
            <a:ext cx="4425653" cy="9697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8" charset="0"/>
              <a:ea typeface="MS PGothic" panose="020B0600070205080204" pitchFamily="34" charset="-128"/>
              <a:cs typeface="+mn-cs"/>
            </a:endParaRPr>
          </a:p>
        </p:txBody>
      </p:sp>
    </p:spTree>
    <p:extLst>
      <p:ext uri="{BB962C8B-B14F-4D97-AF65-F5344CB8AC3E}">
        <p14:creationId xmlns:p14="http://schemas.microsoft.com/office/powerpoint/2010/main" val="286647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E52DDB0-E594-4DF4-AD81-8A3932D808EB}"/>
              </a:ext>
            </a:extLst>
          </p:cNvPr>
          <p:cNvSpPr/>
          <p:nvPr/>
        </p:nvSpPr>
        <p:spPr>
          <a:xfrm>
            <a:off x="3896591" y="1984668"/>
            <a:ext cx="1371600" cy="13612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35B1AFBD-07B4-49AC-9ADD-7574D882AF79}"/>
              </a:ext>
            </a:extLst>
          </p:cNvPr>
          <p:cNvSpPr/>
          <p:nvPr/>
        </p:nvSpPr>
        <p:spPr>
          <a:xfrm>
            <a:off x="3553691" y="1652158"/>
            <a:ext cx="2067791" cy="20615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6BE3DAD3-7992-4610-A88C-1D803EF9A62D}"/>
              </a:ext>
            </a:extLst>
          </p:cNvPr>
          <p:cNvSpPr/>
          <p:nvPr/>
        </p:nvSpPr>
        <p:spPr>
          <a:xfrm>
            <a:off x="3221182" y="1313399"/>
            <a:ext cx="2736965" cy="27286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5340917-F0F7-4632-AE80-9804E1D637FD}"/>
              </a:ext>
            </a:extLst>
          </p:cNvPr>
          <p:cNvSpPr/>
          <p:nvPr/>
        </p:nvSpPr>
        <p:spPr>
          <a:xfrm>
            <a:off x="2885586" y="966358"/>
            <a:ext cx="3429002" cy="34186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8E0229E-BB3C-46EA-B04F-BB5CE81F3A1A}"/>
              </a:ext>
            </a:extLst>
          </p:cNvPr>
          <p:cNvSpPr/>
          <p:nvPr/>
        </p:nvSpPr>
        <p:spPr>
          <a:xfrm>
            <a:off x="2515588" y="602676"/>
            <a:ext cx="4134594" cy="41220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ADC0B741-A199-4079-B357-AA2EAFCC73EF}"/>
              </a:ext>
            </a:extLst>
          </p:cNvPr>
          <p:cNvSpPr/>
          <p:nvPr/>
        </p:nvSpPr>
        <p:spPr>
          <a:xfrm>
            <a:off x="2192482" y="275862"/>
            <a:ext cx="4821382" cy="48067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69F853F-CEEF-4285-9FFB-44676C5262E8}"/>
              </a:ext>
            </a:extLst>
          </p:cNvPr>
          <p:cNvSpPr txBox="1"/>
          <p:nvPr/>
        </p:nvSpPr>
        <p:spPr>
          <a:xfrm>
            <a:off x="4187532" y="1984667"/>
            <a:ext cx="800100"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Dyadic</a:t>
            </a:r>
          </a:p>
        </p:txBody>
      </p:sp>
      <p:sp>
        <p:nvSpPr>
          <p:cNvPr id="26" name="TextBox 25">
            <a:extLst>
              <a:ext uri="{FF2B5EF4-FFF2-40B4-BE49-F238E27FC236}">
                <a16:creationId xmlns:a16="http://schemas.microsoft.com/office/drawing/2014/main" id="{E7289694-7140-4425-A2F6-5296B5A7BC99}"/>
              </a:ext>
            </a:extLst>
          </p:cNvPr>
          <p:cNvSpPr txBox="1"/>
          <p:nvPr/>
        </p:nvSpPr>
        <p:spPr>
          <a:xfrm>
            <a:off x="4200037" y="1679914"/>
            <a:ext cx="800100"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Familial</a:t>
            </a:r>
          </a:p>
        </p:txBody>
      </p:sp>
      <p:sp>
        <p:nvSpPr>
          <p:cNvPr id="27" name="TextBox 26">
            <a:extLst>
              <a:ext uri="{FF2B5EF4-FFF2-40B4-BE49-F238E27FC236}">
                <a16:creationId xmlns:a16="http://schemas.microsoft.com/office/drawing/2014/main" id="{58A832CC-F70A-48A8-B9C7-63AC8FBD4C54}"/>
              </a:ext>
            </a:extLst>
          </p:cNvPr>
          <p:cNvSpPr txBox="1"/>
          <p:nvPr/>
        </p:nvSpPr>
        <p:spPr>
          <a:xfrm>
            <a:off x="3938155" y="1386370"/>
            <a:ext cx="133003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Neighborhood</a:t>
            </a:r>
          </a:p>
        </p:txBody>
      </p:sp>
      <p:sp>
        <p:nvSpPr>
          <p:cNvPr id="28" name="TextBox 27">
            <a:extLst>
              <a:ext uri="{FF2B5EF4-FFF2-40B4-BE49-F238E27FC236}">
                <a16:creationId xmlns:a16="http://schemas.microsoft.com/office/drawing/2014/main" id="{43CDB0D1-4B07-4000-B0C7-D2D4B767EA97}"/>
              </a:ext>
            </a:extLst>
          </p:cNvPr>
          <p:cNvSpPr txBox="1"/>
          <p:nvPr/>
        </p:nvSpPr>
        <p:spPr>
          <a:xfrm>
            <a:off x="3992218" y="1010194"/>
            <a:ext cx="121573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Employment</a:t>
            </a:r>
          </a:p>
        </p:txBody>
      </p:sp>
      <p:sp>
        <p:nvSpPr>
          <p:cNvPr id="29" name="TextBox 28">
            <a:extLst>
              <a:ext uri="{FF2B5EF4-FFF2-40B4-BE49-F238E27FC236}">
                <a16:creationId xmlns:a16="http://schemas.microsoft.com/office/drawing/2014/main" id="{F62BCC08-FF18-439A-8F87-CF0879FAD880}"/>
              </a:ext>
            </a:extLst>
          </p:cNvPr>
          <p:cNvSpPr txBox="1"/>
          <p:nvPr/>
        </p:nvSpPr>
        <p:spPr>
          <a:xfrm>
            <a:off x="4145975" y="673766"/>
            <a:ext cx="878032"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Strangers</a:t>
            </a:r>
          </a:p>
        </p:txBody>
      </p:sp>
      <p:sp>
        <p:nvSpPr>
          <p:cNvPr id="30" name="TextBox 29">
            <a:extLst>
              <a:ext uri="{FF2B5EF4-FFF2-40B4-BE49-F238E27FC236}">
                <a16:creationId xmlns:a16="http://schemas.microsoft.com/office/drawing/2014/main" id="{F6AB3403-A59B-4C76-84AE-438C0B06B37B}"/>
              </a:ext>
            </a:extLst>
          </p:cNvPr>
          <p:cNvSpPr txBox="1"/>
          <p:nvPr/>
        </p:nvSpPr>
        <p:spPr>
          <a:xfrm>
            <a:off x="4171950" y="303530"/>
            <a:ext cx="800100"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Society</a:t>
            </a:r>
          </a:p>
        </p:txBody>
      </p:sp>
      <p:sp>
        <p:nvSpPr>
          <p:cNvPr id="31" name="TextBox 30">
            <a:extLst>
              <a:ext uri="{FF2B5EF4-FFF2-40B4-BE49-F238E27FC236}">
                <a16:creationId xmlns:a16="http://schemas.microsoft.com/office/drawing/2014/main" id="{280BE0E0-D677-457B-AF79-21680279050E}"/>
              </a:ext>
            </a:extLst>
          </p:cNvPr>
          <p:cNvSpPr txBox="1"/>
          <p:nvPr/>
        </p:nvSpPr>
        <p:spPr>
          <a:xfrm rot="16200000">
            <a:off x="3685725" y="2467118"/>
            <a:ext cx="824691"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No</a:t>
            </a: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survival mode</a:t>
            </a:r>
          </a:p>
        </p:txBody>
      </p:sp>
      <p:sp>
        <p:nvSpPr>
          <p:cNvPr id="33" name="TextBox 32">
            <a:extLst>
              <a:ext uri="{FF2B5EF4-FFF2-40B4-BE49-F238E27FC236}">
                <a16:creationId xmlns:a16="http://schemas.microsoft.com/office/drawing/2014/main" id="{41A0ACB5-8B07-4B91-82E0-875203544B65}"/>
              </a:ext>
            </a:extLst>
          </p:cNvPr>
          <p:cNvSpPr txBox="1"/>
          <p:nvPr/>
        </p:nvSpPr>
        <p:spPr>
          <a:xfrm rot="5400000">
            <a:off x="4527397" y="2456031"/>
            <a:ext cx="1039091"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Yes</a:t>
            </a: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relational mode</a:t>
            </a:r>
          </a:p>
        </p:txBody>
      </p:sp>
      <p:sp>
        <p:nvSpPr>
          <p:cNvPr id="34" name="TextBox 33">
            <a:extLst>
              <a:ext uri="{FF2B5EF4-FFF2-40B4-BE49-F238E27FC236}">
                <a16:creationId xmlns:a16="http://schemas.microsoft.com/office/drawing/2014/main" id="{424D622D-393C-4FCF-BABA-C1C364660B97}"/>
              </a:ext>
            </a:extLst>
          </p:cNvPr>
          <p:cNvSpPr txBox="1"/>
          <p:nvPr/>
        </p:nvSpPr>
        <p:spPr>
          <a:xfrm rot="16200000">
            <a:off x="3192819" y="2479707"/>
            <a:ext cx="1145105"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Relational trauma due to IPV / MI / SA</a:t>
            </a:r>
          </a:p>
        </p:txBody>
      </p:sp>
      <p:sp>
        <p:nvSpPr>
          <p:cNvPr id="35" name="TextBox 34">
            <a:extLst>
              <a:ext uri="{FF2B5EF4-FFF2-40B4-BE49-F238E27FC236}">
                <a16:creationId xmlns:a16="http://schemas.microsoft.com/office/drawing/2014/main" id="{F050D576-C5DE-4104-8235-EF33A6C78953}"/>
              </a:ext>
            </a:extLst>
          </p:cNvPr>
          <p:cNvSpPr txBox="1"/>
          <p:nvPr/>
        </p:nvSpPr>
        <p:spPr>
          <a:xfrm rot="5400000">
            <a:off x="4896199" y="2462740"/>
            <a:ext cx="1024544"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Family resilience and connection</a:t>
            </a:r>
          </a:p>
        </p:txBody>
      </p:sp>
      <p:sp>
        <p:nvSpPr>
          <p:cNvPr id="36" name="TextBox 35">
            <a:extLst>
              <a:ext uri="{FF2B5EF4-FFF2-40B4-BE49-F238E27FC236}">
                <a16:creationId xmlns:a16="http://schemas.microsoft.com/office/drawing/2014/main" id="{4B1BED85-F37E-48B9-912C-BF8D14BB506B}"/>
              </a:ext>
            </a:extLst>
          </p:cNvPr>
          <p:cNvSpPr txBox="1"/>
          <p:nvPr/>
        </p:nvSpPr>
        <p:spPr>
          <a:xfrm rot="16200000">
            <a:off x="2768605" y="2495495"/>
            <a:ext cx="1310400"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Unstable housing / neighborhood violence</a:t>
            </a:r>
          </a:p>
        </p:txBody>
      </p:sp>
      <p:sp>
        <p:nvSpPr>
          <p:cNvPr id="37" name="TextBox 36">
            <a:extLst>
              <a:ext uri="{FF2B5EF4-FFF2-40B4-BE49-F238E27FC236}">
                <a16:creationId xmlns:a16="http://schemas.microsoft.com/office/drawing/2014/main" id="{2A814401-E3F2-4CDA-BDE1-75A42810793F}"/>
              </a:ext>
            </a:extLst>
          </p:cNvPr>
          <p:cNvSpPr txBox="1"/>
          <p:nvPr/>
        </p:nvSpPr>
        <p:spPr>
          <a:xfrm rot="5400000">
            <a:off x="5151230" y="2457129"/>
            <a:ext cx="1219933"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Safe places to live, connect and play</a:t>
            </a:r>
          </a:p>
        </p:txBody>
      </p:sp>
      <p:sp>
        <p:nvSpPr>
          <p:cNvPr id="38" name="TextBox 37">
            <a:extLst>
              <a:ext uri="{FF2B5EF4-FFF2-40B4-BE49-F238E27FC236}">
                <a16:creationId xmlns:a16="http://schemas.microsoft.com/office/drawing/2014/main" id="{2ADBAD19-70F0-4F63-B6AC-AA74E1FB04E4}"/>
              </a:ext>
            </a:extLst>
          </p:cNvPr>
          <p:cNvSpPr txBox="1"/>
          <p:nvPr/>
        </p:nvSpPr>
        <p:spPr>
          <a:xfrm rot="16200000">
            <a:off x="2469148" y="2507297"/>
            <a:ext cx="1219933"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Discrimination / unemployment</a:t>
            </a:r>
          </a:p>
        </p:txBody>
      </p:sp>
      <p:sp>
        <p:nvSpPr>
          <p:cNvPr id="39" name="TextBox 38">
            <a:extLst>
              <a:ext uri="{FF2B5EF4-FFF2-40B4-BE49-F238E27FC236}">
                <a16:creationId xmlns:a16="http://schemas.microsoft.com/office/drawing/2014/main" id="{B4C29BEA-37C3-4941-94A1-18AE655EC4F5}"/>
              </a:ext>
            </a:extLst>
          </p:cNvPr>
          <p:cNvSpPr txBox="1"/>
          <p:nvPr/>
        </p:nvSpPr>
        <p:spPr>
          <a:xfrm rot="5400000">
            <a:off x="5498537" y="2440883"/>
            <a:ext cx="1263240"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Opportunities for growth / livable wages</a:t>
            </a:r>
          </a:p>
        </p:txBody>
      </p:sp>
      <p:sp>
        <p:nvSpPr>
          <p:cNvPr id="40" name="TextBox 39">
            <a:extLst>
              <a:ext uri="{FF2B5EF4-FFF2-40B4-BE49-F238E27FC236}">
                <a16:creationId xmlns:a16="http://schemas.microsoft.com/office/drawing/2014/main" id="{81D20181-0C2B-45B6-B521-3B576CB0C58B}"/>
              </a:ext>
            </a:extLst>
          </p:cNvPr>
          <p:cNvSpPr txBox="1"/>
          <p:nvPr/>
        </p:nvSpPr>
        <p:spPr>
          <a:xfrm rot="16200000">
            <a:off x="2136017" y="2565857"/>
            <a:ext cx="1219933"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Micro-aggressions</a:t>
            </a:r>
          </a:p>
        </p:txBody>
      </p:sp>
      <p:sp>
        <p:nvSpPr>
          <p:cNvPr id="41" name="TextBox 40">
            <a:extLst>
              <a:ext uri="{FF2B5EF4-FFF2-40B4-BE49-F238E27FC236}">
                <a16:creationId xmlns:a16="http://schemas.microsoft.com/office/drawing/2014/main" id="{91CF3280-2191-412E-A559-0229BCB0783C}"/>
              </a:ext>
            </a:extLst>
          </p:cNvPr>
          <p:cNvSpPr txBox="1"/>
          <p:nvPr/>
        </p:nvSpPr>
        <p:spPr>
          <a:xfrm rot="5400000">
            <a:off x="5849376" y="2503135"/>
            <a:ext cx="1219933"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Kindness</a:t>
            </a:r>
          </a:p>
        </p:txBody>
      </p:sp>
      <p:sp>
        <p:nvSpPr>
          <p:cNvPr id="42" name="TextBox 41">
            <a:extLst>
              <a:ext uri="{FF2B5EF4-FFF2-40B4-BE49-F238E27FC236}">
                <a16:creationId xmlns:a16="http://schemas.microsoft.com/office/drawing/2014/main" id="{6550B491-9650-4A3B-A785-319EA6BCD036}"/>
              </a:ext>
            </a:extLst>
          </p:cNvPr>
          <p:cNvSpPr txBox="1"/>
          <p:nvPr/>
        </p:nvSpPr>
        <p:spPr>
          <a:xfrm rot="16200000">
            <a:off x="1851926" y="2493390"/>
            <a:ext cx="1042314"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Social isolation / structural racism</a:t>
            </a:r>
          </a:p>
        </p:txBody>
      </p:sp>
      <p:sp>
        <p:nvSpPr>
          <p:cNvPr id="43" name="TextBox 42">
            <a:extLst>
              <a:ext uri="{FF2B5EF4-FFF2-40B4-BE49-F238E27FC236}">
                <a16:creationId xmlns:a16="http://schemas.microsoft.com/office/drawing/2014/main" id="{3C1B2929-95D3-464F-9D01-2AEE914F900E}"/>
              </a:ext>
            </a:extLst>
          </p:cNvPr>
          <p:cNvSpPr txBox="1"/>
          <p:nvPr/>
        </p:nvSpPr>
        <p:spPr>
          <a:xfrm rot="5400000">
            <a:off x="6286893" y="2402141"/>
            <a:ext cx="1074460"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Social inclusion / diversity is valued</a:t>
            </a:r>
          </a:p>
        </p:txBody>
      </p:sp>
      <p:sp>
        <p:nvSpPr>
          <p:cNvPr id="44" name="TextBox 43">
            <a:extLst>
              <a:ext uri="{FF2B5EF4-FFF2-40B4-BE49-F238E27FC236}">
                <a16:creationId xmlns:a16="http://schemas.microsoft.com/office/drawing/2014/main" id="{5F68CBB3-602E-47A1-B43E-223E425CBA73}"/>
              </a:ext>
            </a:extLst>
          </p:cNvPr>
          <p:cNvSpPr txBox="1"/>
          <p:nvPr/>
        </p:nvSpPr>
        <p:spPr>
          <a:xfrm rot="16200000">
            <a:off x="708392" y="2493303"/>
            <a:ext cx="2346631"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Hinders Relational Health</a:t>
            </a:r>
          </a:p>
        </p:txBody>
      </p:sp>
      <p:sp>
        <p:nvSpPr>
          <p:cNvPr id="45" name="TextBox 44">
            <a:extLst>
              <a:ext uri="{FF2B5EF4-FFF2-40B4-BE49-F238E27FC236}">
                <a16:creationId xmlns:a16="http://schemas.microsoft.com/office/drawing/2014/main" id="{DF86345D-C32A-4DE3-A335-6D0611BE80E5}"/>
              </a:ext>
            </a:extLst>
          </p:cNvPr>
          <p:cNvSpPr txBox="1"/>
          <p:nvPr/>
        </p:nvSpPr>
        <p:spPr>
          <a:xfrm rot="5400000">
            <a:off x="6086075" y="2476597"/>
            <a:ext cx="2380046" cy="3231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Promotes Relational Health</a:t>
            </a:r>
          </a:p>
        </p:txBody>
      </p:sp>
      <p:pic>
        <p:nvPicPr>
          <p:cNvPr id="47" name="Graphic 46" descr="Man changing baby">
            <a:extLst>
              <a:ext uri="{FF2B5EF4-FFF2-40B4-BE49-F238E27FC236}">
                <a16:creationId xmlns:a16="http://schemas.microsoft.com/office/drawing/2014/main" id="{F4D5C21D-CCE3-4491-A5F8-3682777DE0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9883" y="2208068"/>
            <a:ext cx="685800" cy="685800"/>
          </a:xfrm>
          <a:prstGeom prst="rect">
            <a:avLst/>
          </a:prstGeom>
        </p:spPr>
      </p:pic>
      <p:sp>
        <p:nvSpPr>
          <p:cNvPr id="50" name="TextBox 49">
            <a:extLst>
              <a:ext uri="{FF2B5EF4-FFF2-40B4-BE49-F238E27FC236}">
                <a16:creationId xmlns:a16="http://schemas.microsoft.com/office/drawing/2014/main" id="{BBE253BE-F8AE-4582-83ED-83D17CDC1C0E}"/>
              </a:ext>
            </a:extLst>
          </p:cNvPr>
          <p:cNvSpPr txBox="1"/>
          <p:nvPr/>
        </p:nvSpPr>
        <p:spPr>
          <a:xfrm>
            <a:off x="4123010" y="2832770"/>
            <a:ext cx="989751"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Both feel safe, connected, supported?</a:t>
            </a:r>
          </a:p>
        </p:txBody>
      </p:sp>
      <p:sp>
        <p:nvSpPr>
          <p:cNvPr id="52" name="TextBox 51">
            <a:extLst>
              <a:ext uri="{FF2B5EF4-FFF2-40B4-BE49-F238E27FC236}">
                <a16:creationId xmlns:a16="http://schemas.microsoft.com/office/drawing/2014/main" id="{ED15D231-686D-450F-8F09-02485AD987B1}"/>
              </a:ext>
            </a:extLst>
          </p:cNvPr>
          <p:cNvSpPr txBox="1"/>
          <p:nvPr/>
        </p:nvSpPr>
        <p:spPr>
          <a:xfrm>
            <a:off x="0" y="-1973"/>
            <a:ext cx="3094892" cy="12003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Early Relational Health is Essentially Dyadic, But it is …</a:t>
            </a:r>
          </a:p>
        </p:txBody>
      </p:sp>
      <p:sp>
        <p:nvSpPr>
          <p:cNvPr id="2" name="TextBox 1">
            <a:extLst>
              <a:ext uri="{FF2B5EF4-FFF2-40B4-BE49-F238E27FC236}">
                <a16:creationId xmlns:a16="http://schemas.microsoft.com/office/drawing/2014/main" id="{9E974D9F-5C0F-4A1F-A828-9B5BB9FE72CA}"/>
              </a:ext>
            </a:extLst>
          </p:cNvPr>
          <p:cNvSpPr txBox="1"/>
          <p:nvPr/>
        </p:nvSpPr>
        <p:spPr>
          <a:xfrm>
            <a:off x="116163" y="4130802"/>
            <a:ext cx="2348735" cy="92333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b="1" noProof="0" dirty="0">
                <a:solidFill>
                  <a:srgbClr val="C00000"/>
                </a:solidFill>
                <a:latin typeface="Calibri" panose="020F0502020204030204"/>
              </a:rPr>
              <a:t>Early relational health will influence the other spheres as well!</a:t>
            </a:r>
            <a:endParaRPr kumimoji="0" lang="en-US" sz="1800" b="1" i="0" u="none" strike="noStrike" kern="1200" cap="none" spc="0" normalizeH="0" baseline="0" noProof="0" dirty="0">
              <a:ln>
                <a:noFill/>
              </a:ln>
              <a:solidFill>
                <a:srgbClr val="C00000"/>
              </a:solidFill>
              <a:effectLst/>
              <a:uLnTx/>
              <a:uFillTx/>
              <a:latin typeface="Calibri" panose="020F0502020204030204"/>
              <a:ea typeface="MS PGothic" panose="020B0600070205080204" pitchFamily="34" charset="-128"/>
              <a:cs typeface="+mn-cs"/>
            </a:endParaRPr>
          </a:p>
        </p:txBody>
      </p:sp>
      <p:sp>
        <p:nvSpPr>
          <p:cNvPr id="3" name="Arrow: Down 2">
            <a:extLst>
              <a:ext uri="{FF2B5EF4-FFF2-40B4-BE49-F238E27FC236}">
                <a16:creationId xmlns:a16="http://schemas.microsoft.com/office/drawing/2014/main" id="{656DFCEC-F554-4BBB-840F-7B9D9F16B41B}"/>
              </a:ext>
            </a:extLst>
          </p:cNvPr>
          <p:cNvSpPr/>
          <p:nvPr/>
        </p:nvSpPr>
        <p:spPr>
          <a:xfrm rot="10800000">
            <a:off x="4532353" y="3362122"/>
            <a:ext cx="146755" cy="32316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rrow: Down 45">
            <a:extLst>
              <a:ext uri="{FF2B5EF4-FFF2-40B4-BE49-F238E27FC236}">
                <a16:creationId xmlns:a16="http://schemas.microsoft.com/office/drawing/2014/main" id="{0A25AD32-755A-42EC-B537-137987E88911}"/>
              </a:ext>
            </a:extLst>
          </p:cNvPr>
          <p:cNvSpPr/>
          <p:nvPr/>
        </p:nvSpPr>
        <p:spPr>
          <a:xfrm rot="10800000">
            <a:off x="4490182" y="3362121"/>
            <a:ext cx="217577" cy="67884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rrow: Down 47">
            <a:extLst>
              <a:ext uri="{FF2B5EF4-FFF2-40B4-BE49-F238E27FC236}">
                <a16:creationId xmlns:a16="http://schemas.microsoft.com/office/drawing/2014/main" id="{02B38413-A716-486F-A32B-A6EEA6E02E4E}"/>
              </a:ext>
            </a:extLst>
          </p:cNvPr>
          <p:cNvSpPr/>
          <p:nvPr/>
        </p:nvSpPr>
        <p:spPr>
          <a:xfrm rot="10800000">
            <a:off x="4489949" y="3362122"/>
            <a:ext cx="220225" cy="10015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Arrow: Down 50">
            <a:extLst>
              <a:ext uri="{FF2B5EF4-FFF2-40B4-BE49-F238E27FC236}">
                <a16:creationId xmlns:a16="http://schemas.microsoft.com/office/drawing/2014/main" id="{0B6A8141-0EDD-4DE7-9445-F715E0150D51}"/>
              </a:ext>
            </a:extLst>
          </p:cNvPr>
          <p:cNvSpPr/>
          <p:nvPr/>
        </p:nvSpPr>
        <p:spPr>
          <a:xfrm rot="10800000">
            <a:off x="4489948" y="3362122"/>
            <a:ext cx="227246" cy="133561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Arrow: Down 52">
            <a:extLst>
              <a:ext uri="{FF2B5EF4-FFF2-40B4-BE49-F238E27FC236}">
                <a16:creationId xmlns:a16="http://schemas.microsoft.com/office/drawing/2014/main" id="{1A83D6B3-DB14-48B9-8545-5C15FBB984A3}"/>
              </a:ext>
            </a:extLst>
          </p:cNvPr>
          <p:cNvSpPr/>
          <p:nvPr/>
        </p:nvSpPr>
        <p:spPr>
          <a:xfrm rot="10800000">
            <a:off x="4459505" y="3338676"/>
            <a:ext cx="308378" cy="17141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Arrow: Down 53">
            <a:extLst>
              <a:ext uri="{FF2B5EF4-FFF2-40B4-BE49-F238E27FC236}">
                <a16:creationId xmlns:a16="http://schemas.microsoft.com/office/drawing/2014/main" id="{229D8D3F-9E7D-4711-BF12-1D51A31C56D4}"/>
              </a:ext>
            </a:extLst>
          </p:cNvPr>
          <p:cNvSpPr/>
          <p:nvPr/>
        </p:nvSpPr>
        <p:spPr>
          <a:xfrm>
            <a:off x="4459946" y="3456460"/>
            <a:ext cx="308378" cy="168026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570C5DEA-4571-4AFF-A647-8F8499CB49EC}"/>
              </a:ext>
            </a:extLst>
          </p:cNvPr>
          <p:cNvSpPr txBox="1"/>
          <p:nvPr/>
        </p:nvSpPr>
        <p:spPr>
          <a:xfrm>
            <a:off x="6724329" y="4111678"/>
            <a:ext cx="2314147" cy="92333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S PGothic" panose="020B0600070205080204" pitchFamily="34" charset="-128"/>
                <a:cs typeface="+mn-cs"/>
              </a:rPr>
              <a:t>Horizontal integration is necessary across all family serving sectors!</a:t>
            </a:r>
          </a:p>
        </p:txBody>
      </p:sp>
      <p:sp>
        <p:nvSpPr>
          <p:cNvPr id="4" name="TextBox 3">
            <a:extLst>
              <a:ext uri="{FF2B5EF4-FFF2-40B4-BE49-F238E27FC236}">
                <a16:creationId xmlns:a16="http://schemas.microsoft.com/office/drawing/2014/main" id="{E6E731BC-E800-45BE-BE23-64813205B26E}"/>
              </a:ext>
            </a:extLst>
          </p:cNvPr>
          <p:cNvSpPr txBox="1"/>
          <p:nvPr/>
        </p:nvSpPr>
        <p:spPr>
          <a:xfrm>
            <a:off x="6101065" y="0"/>
            <a:ext cx="2950877" cy="120032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 Strongly Influenced by Many Other Relationships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17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p:cTn id="95" dur="500" fill="hold"/>
                                        <p:tgtEl>
                                          <p:spTgt spid="56"/>
                                        </p:tgtEl>
                                        <p:attrNameLst>
                                          <p:attrName>ppt_w</p:attrName>
                                        </p:attrNameLst>
                                      </p:cBhvr>
                                      <p:tavLst>
                                        <p:tav tm="0">
                                          <p:val>
                                            <p:fltVal val="0"/>
                                          </p:val>
                                        </p:tav>
                                        <p:tav tm="100000">
                                          <p:val>
                                            <p:strVal val="#ppt_w"/>
                                          </p:val>
                                        </p:tav>
                                      </p:tavLst>
                                    </p:anim>
                                    <p:anim calcmode="lin" valueType="num">
                                      <p:cBhvr>
                                        <p:cTn id="96" dur="500" fill="hold"/>
                                        <p:tgtEl>
                                          <p:spTgt spid="56"/>
                                        </p:tgtEl>
                                        <p:attrNameLst>
                                          <p:attrName>ppt_h</p:attrName>
                                        </p:attrNameLst>
                                      </p:cBhvr>
                                      <p:tavLst>
                                        <p:tav tm="0">
                                          <p:val>
                                            <p:fltVal val="0"/>
                                          </p:val>
                                        </p:tav>
                                        <p:tav tm="100000">
                                          <p:val>
                                            <p:strVal val="#ppt_h"/>
                                          </p:val>
                                        </p:tav>
                                      </p:tavLst>
                                    </p:anim>
                                    <p:animEffect transition="in" filter="fade">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p:cTn id="102" dur="500" fill="hold"/>
                                        <p:tgtEl>
                                          <p:spTgt spid="2"/>
                                        </p:tgtEl>
                                        <p:attrNameLst>
                                          <p:attrName>ppt_w</p:attrName>
                                        </p:attrNameLst>
                                      </p:cBhvr>
                                      <p:tavLst>
                                        <p:tav tm="0">
                                          <p:val>
                                            <p:fltVal val="0"/>
                                          </p:val>
                                        </p:tav>
                                        <p:tav tm="100000">
                                          <p:val>
                                            <p:strVal val="#ppt_w"/>
                                          </p:val>
                                        </p:tav>
                                      </p:tavLst>
                                    </p:anim>
                                    <p:anim calcmode="lin" valueType="num">
                                      <p:cBhvr>
                                        <p:cTn id="103" dur="500" fill="hold"/>
                                        <p:tgtEl>
                                          <p:spTgt spid="2"/>
                                        </p:tgtEl>
                                        <p:attrNameLst>
                                          <p:attrName>ppt_h</p:attrName>
                                        </p:attrNameLst>
                                      </p:cBhvr>
                                      <p:tavLst>
                                        <p:tav tm="0">
                                          <p:val>
                                            <p:fltVal val="0"/>
                                          </p:val>
                                        </p:tav>
                                        <p:tav tm="100000">
                                          <p:val>
                                            <p:strVal val="#ppt_h"/>
                                          </p:val>
                                        </p:tav>
                                      </p:tavLst>
                                    </p:anim>
                                    <p:animEffect transition="in" filter="fade">
                                      <p:cBhvr>
                                        <p:cTn id="104" dur="500"/>
                                        <p:tgtEl>
                                          <p:spTgt spid="2"/>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p:cTn id="107" dur="1000" fill="hold"/>
                                        <p:tgtEl>
                                          <p:spTgt spid="54"/>
                                        </p:tgtEl>
                                        <p:attrNameLst>
                                          <p:attrName>ppt_w</p:attrName>
                                        </p:attrNameLst>
                                      </p:cBhvr>
                                      <p:tavLst>
                                        <p:tav tm="0">
                                          <p:val>
                                            <p:fltVal val="0"/>
                                          </p:val>
                                        </p:tav>
                                        <p:tav tm="100000">
                                          <p:val>
                                            <p:strVal val="#ppt_w"/>
                                          </p:val>
                                        </p:tav>
                                      </p:tavLst>
                                    </p:anim>
                                    <p:anim calcmode="lin" valueType="num">
                                      <p:cBhvr>
                                        <p:cTn id="108" dur="1000" fill="hold"/>
                                        <p:tgtEl>
                                          <p:spTgt spid="54"/>
                                        </p:tgtEl>
                                        <p:attrNameLst>
                                          <p:attrName>ppt_h</p:attrName>
                                        </p:attrNameLst>
                                      </p:cBhvr>
                                      <p:tavLst>
                                        <p:tav tm="0">
                                          <p:val>
                                            <p:fltVal val="0"/>
                                          </p:val>
                                        </p:tav>
                                        <p:tav tm="100000">
                                          <p:val>
                                            <p:strVal val="#ppt_h"/>
                                          </p:val>
                                        </p:tav>
                                      </p:tavLst>
                                    </p:anim>
                                    <p:anim calcmode="lin" valueType="num">
                                      <p:cBhvr>
                                        <p:cTn id="109" dur="1000" fill="hold"/>
                                        <p:tgtEl>
                                          <p:spTgt spid="54"/>
                                        </p:tgtEl>
                                        <p:attrNameLst>
                                          <p:attrName>style.rotation</p:attrName>
                                        </p:attrNameLst>
                                      </p:cBhvr>
                                      <p:tavLst>
                                        <p:tav tm="0">
                                          <p:val>
                                            <p:fltVal val="90"/>
                                          </p:val>
                                        </p:tav>
                                        <p:tav tm="100000">
                                          <p:val>
                                            <p:fltVal val="0"/>
                                          </p:val>
                                        </p:tav>
                                      </p:tavLst>
                                    </p:anim>
                                    <p:animEffect transition="in" filter="fade">
                                      <p:cBhvr>
                                        <p:cTn id="11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6" grpId="0"/>
      <p:bldP spid="27" grpId="0"/>
      <p:bldP spid="28" grpId="0"/>
      <p:bldP spid="29" grpId="0"/>
      <p:bldP spid="30" grpId="0"/>
      <p:bldP spid="34" grpId="0"/>
      <p:bldP spid="35" grpId="0"/>
      <p:bldP spid="36" grpId="0"/>
      <p:bldP spid="37" grpId="0"/>
      <p:bldP spid="38" grpId="0"/>
      <p:bldP spid="39" grpId="0"/>
      <p:bldP spid="40" grpId="0"/>
      <p:bldP spid="41" grpId="0"/>
      <p:bldP spid="42" grpId="0"/>
      <p:bldP spid="43" grpId="0"/>
      <p:bldP spid="2" grpId="0"/>
      <p:bldP spid="3" grpId="0" animBg="1"/>
      <p:bldP spid="46" grpId="0" animBg="1"/>
      <p:bldP spid="48" grpId="0" animBg="1"/>
      <p:bldP spid="51" grpId="0" animBg="1"/>
      <p:bldP spid="53" grpId="0" animBg="1"/>
      <p:bldP spid="54" grpId="0" animBg="1"/>
      <p:bldP spid="56"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D3643894-D69E-4C94-9677-71F7215167D7}"/>
              </a:ext>
            </a:extLst>
          </p:cNvPr>
          <p:cNvSpPr txBox="1">
            <a:spLocks noChangeArrowheads="1"/>
          </p:cNvSpPr>
          <p:nvPr/>
        </p:nvSpPr>
        <p:spPr bwMode="auto">
          <a:xfrm>
            <a:off x="0" y="23884"/>
            <a:ext cx="9144000" cy="386427"/>
          </a:xfrm>
          <a:prstGeom prst="rect">
            <a:avLst/>
          </a:prstGeom>
          <a:noFill/>
          <a:ln w="9525">
            <a:noFill/>
            <a:miter lim="800000"/>
            <a:headEnd/>
            <a:tailEnd/>
          </a:ln>
          <a:effectLst/>
        </p:spPr>
        <p:txBody>
          <a:bodyPr vert="horz" wrap="square" lIns="91434" tIns="45717" rIns="91434" bIns="45717"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A50021"/>
                </a:solidFill>
                <a:effectLst/>
                <a:uLnTx/>
                <a:uFillTx/>
                <a:latin typeface="Arial"/>
                <a:ea typeface="+mj-ea"/>
                <a:cs typeface="Arial" panose="020B0604020202020204" pitchFamily="34" charset="0"/>
              </a:rPr>
              <a:t>UNDERLYING </a:t>
            </a:r>
            <a:r>
              <a:rPr lang="en-US" sz="2000" kern="0" dirty="0">
                <a:solidFill>
                  <a:srgbClr val="A50021"/>
                </a:solidFill>
                <a:effectLst/>
                <a:latin typeface="Arial"/>
                <a:cs typeface="Arial" panose="020B0604020202020204" pitchFamily="34" charset="0"/>
              </a:rPr>
              <a:t>MISCONCEPTION</a:t>
            </a:r>
            <a:r>
              <a:rPr kumimoji="0" lang="en-US" sz="2000" b="1" i="0" u="none" strike="noStrike" kern="0" cap="none" spc="0" normalizeH="0" baseline="0" noProof="0" dirty="0">
                <a:ln>
                  <a:noFill/>
                </a:ln>
                <a:solidFill>
                  <a:srgbClr val="A50021"/>
                </a:solidFill>
                <a:effectLst/>
                <a:uLnTx/>
                <a:uFillTx/>
                <a:latin typeface="Arial"/>
                <a:ea typeface="+mj-ea"/>
                <a:cs typeface="Arial" panose="020B0604020202020204" pitchFamily="34" charset="0"/>
              </a:rPr>
              <a:t>S (ARCHETYPES DISPELLED)</a:t>
            </a:r>
            <a:endParaRPr kumimoji="0" lang="en-US" sz="2000" b="1" i="0" u="none" strike="noStrike" kern="0" cap="none" spc="0" normalizeH="0" baseline="0" noProof="0" dirty="0">
              <a:ln>
                <a:noFill/>
              </a:ln>
              <a:solidFill>
                <a:srgbClr val="000000"/>
              </a:solidFill>
              <a:effectLst/>
              <a:uLnTx/>
              <a:uFillTx/>
              <a:latin typeface="Arial"/>
              <a:ea typeface="+mj-ea"/>
              <a:cs typeface="Arial" panose="020B0604020202020204" pitchFamily="34" charset="0"/>
            </a:endParaRPr>
          </a:p>
        </p:txBody>
      </p:sp>
      <p:sp>
        <p:nvSpPr>
          <p:cNvPr id="15" name="Slide Number Placeholder 3">
            <a:extLst>
              <a:ext uri="{FF2B5EF4-FFF2-40B4-BE49-F238E27FC236}">
                <a16:creationId xmlns:a16="http://schemas.microsoft.com/office/drawing/2014/main" id="{4BC7CA86-2AB6-4F17-889D-CB0FCE9B9AB3}"/>
              </a:ext>
            </a:extLst>
          </p:cNvPr>
          <p:cNvSpPr>
            <a:spLocks noGrp="1"/>
          </p:cNvSpPr>
          <p:nvPr>
            <p:ph type="sldNum" sz="quarter" idx="10"/>
          </p:nvPr>
        </p:nvSpPr>
        <p:spPr>
          <a:xfrm>
            <a:off x="6680200" y="4837113"/>
            <a:ext cx="2133600" cy="274637"/>
          </a:xfr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 name="TextBox 1">
            <a:extLst>
              <a:ext uri="{FF2B5EF4-FFF2-40B4-BE49-F238E27FC236}">
                <a16:creationId xmlns:a16="http://schemas.microsoft.com/office/drawing/2014/main" id="{8E5A9572-F96A-48E7-B6AB-ED40FF412BE0}"/>
              </a:ext>
            </a:extLst>
          </p:cNvPr>
          <p:cNvSpPr txBox="1"/>
          <p:nvPr/>
        </p:nvSpPr>
        <p:spPr>
          <a:xfrm>
            <a:off x="1" y="583223"/>
            <a:ext cx="9144000" cy="4031873"/>
          </a:xfrm>
          <a:prstGeom prst="rect">
            <a:avLst/>
          </a:prstGeom>
          <a:noFill/>
        </p:spPr>
        <p:txBody>
          <a:bodyPr wrap="square" rtlCol="0">
            <a:spAutoFit/>
          </a:bodyPr>
          <a:lstStyle/>
          <a:p>
            <a:pPr marL="342900" indent="-342900">
              <a:buFontTx/>
              <a:buAutoNum type="arabicParenR"/>
              <a:defRPr/>
            </a:pPr>
            <a:r>
              <a:rPr lang="en-US" i="1" u="sng" dirty="0">
                <a:solidFill>
                  <a:prstClr val="black"/>
                </a:solidFill>
              </a:rPr>
              <a:t>“I believe the _____ system is broken and unsustainable</a:t>
            </a:r>
            <a:r>
              <a:rPr lang="en-US" dirty="0">
                <a:solidFill>
                  <a:prstClr val="black"/>
                </a:solidFill>
              </a:rPr>
              <a:t>” (healthcare, education, social service, justice - are all broke because we have ignored our collective RH)</a:t>
            </a:r>
          </a:p>
          <a:p>
            <a:pPr marL="342900" indent="-342900">
              <a:buFontTx/>
              <a:buAutoNum type="arabicParenR"/>
              <a:defRPr/>
            </a:pPr>
            <a:endParaRPr lang="en-US" sz="800" dirty="0">
              <a:solidFill>
                <a:prstClr val="black"/>
              </a:solidFill>
            </a:endParaRPr>
          </a:p>
          <a:p>
            <a:pPr marL="342900" marR="0" lvl="0" indent="-342900" algn="l" defTabSz="457200" rtl="0" eaLnBrk="1" fontAlgn="base" latinLnBrk="0" hangingPunct="1">
              <a:lnSpc>
                <a:spcPct val="100000"/>
              </a:lnSpc>
              <a:spcBef>
                <a:spcPct val="0"/>
              </a:spcBef>
              <a:spcAft>
                <a:spcPct val="0"/>
              </a:spcAft>
              <a:buClrTx/>
              <a:buSzTx/>
              <a:buFontTx/>
              <a:buAutoNum type="arabicParenR"/>
              <a:tabLst/>
              <a:defRPr/>
            </a:pPr>
            <a:r>
              <a:rPr lang="en-US" i="1" u="sng" dirty="0">
                <a:solidFill>
                  <a:prstClr val="black"/>
                </a:solidFill>
              </a:rPr>
              <a:t>“I believe in t</a:t>
            </a:r>
            <a:r>
              <a:rPr kumimoji="0" lang="en-US" sz="1800" b="0" i="1" u="sng" strike="noStrike" kern="1200" cap="none" spc="0" normalizeH="0" baseline="0" noProof="0" dirty="0">
                <a:ln>
                  <a:noFill/>
                </a:ln>
                <a:solidFill>
                  <a:prstClr val="black"/>
                </a:solidFill>
                <a:effectLst/>
                <a:uLnTx/>
                <a:uFillTx/>
              </a:rPr>
              <a:t>he separation of the </a:t>
            </a:r>
            <a:r>
              <a:rPr lang="en-US" i="1" u="sng" noProof="0" dirty="0">
                <a:solidFill>
                  <a:prstClr val="black"/>
                </a:solidFill>
              </a:rPr>
              <a:t>mind</a:t>
            </a:r>
            <a:r>
              <a:rPr kumimoji="0" lang="en-US" sz="1800" b="0" i="1" u="sng" strike="noStrike" kern="1200" cap="none" spc="0" normalizeH="0" baseline="0" noProof="0" dirty="0">
                <a:ln>
                  <a:noFill/>
                </a:ln>
                <a:solidFill>
                  <a:prstClr val="black"/>
                </a:solidFill>
                <a:effectLst/>
                <a:uLnTx/>
                <a:uFillTx/>
              </a:rPr>
              <a:t> from the </a:t>
            </a:r>
            <a:r>
              <a:rPr lang="en-US" i="1" u="sng" dirty="0">
                <a:solidFill>
                  <a:prstClr val="black"/>
                </a:solidFill>
              </a:rPr>
              <a:t>body</a:t>
            </a:r>
            <a:r>
              <a:rPr kumimoji="0" lang="en-US" sz="1800" b="0" i="1" u="sng" strike="noStrike" kern="1200" cap="none" spc="0" normalizeH="0" baseline="0" noProof="0" dirty="0">
                <a:ln>
                  <a:noFill/>
                </a:ln>
                <a:solidFill>
                  <a:prstClr val="black"/>
                </a:solidFill>
                <a:effectLst/>
                <a:uLnTx/>
                <a:uFillTx/>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t>
            </a:r>
            <a:r>
              <a:rPr lang="en-US" dirty="0">
                <a:solidFill>
                  <a:prstClr val="black"/>
                </a:solidFill>
              </a:rPr>
              <a:t>having a healthy body is not enough;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PCEs &amp; RH </a:t>
            </a:r>
            <a:r>
              <a:rPr lang="en-US" dirty="0">
                <a:solidFill>
                  <a:prstClr val="black"/>
                </a:solidFill>
              </a:rPr>
              <a:t>are prerequisites for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the healthy development of </a:t>
            </a:r>
            <a:r>
              <a:rPr lang="en-US" dirty="0">
                <a:solidFill>
                  <a:prstClr val="black"/>
                </a:solidFill>
              </a:rPr>
              <a:t>mind &amp; body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a:p>
            <a:pPr marL="342900" marR="0" lvl="0" indent="-342900" algn="l" defTabSz="457200" rtl="0" eaLnBrk="1" fontAlgn="base" latinLnBrk="0" hangingPunct="1">
              <a:lnSpc>
                <a:spcPct val="100000"/>
              </a:lnSpc>
              <a:spcBef>
                <a:spcPct val="0"/>
              </a:spcBef>
              <a:spcAft>
                <a:spcPct val="0"/>
              </a:spcAft>
              <a:buClrTx/>
              <a:buSzTx/>
              <a:buFontTx/>
              <a:buAutoNum type="arabicParenR"/>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342900" indent="-342900">
              <a:buFontTx/>
              <a:buAutoNum type="arabicParenR"/>
              <a:defRPr/>
            </a:pPr>
            <a:r>
              <a:rPr lang="en-US" i="1" u="sng" dirty="0">
                <a:solidFill>
                  <a:prstClr val="black"/>
                </a:solidFill>
              </a:rPr>
              <a:t>“I believe mental health is a matter of personal responsibility and character”</a:t>
            </a:r>
            <a:r>
              <a:rPr lang="en-US" dirty="0">
                <a:solidFill>
                  <a:prstClr val="black"/>
                </a:solidFill>
              </a:rPr>
              <a:t> (but the biology says that it’s not “what is wrong with you?” but “what has happened to you?”)</a:t>
            </a:r>
          </a:p>
          <a:p>
            <a:pPr marL="342900" indent="-342900">
              <a:buFontTx/>
              <a:buAutoNum type="arabicParenR"/>
              <a:defRPr/>
            </a:pPr>
            <a:endParaRPr lang="en-US" sz="800" dirty="0">
              <a:solidFill>
                <a:prstClr val="black"/>
              </a:solidFill>
            </a:endParaRPr>
          </a:p>
          <a:p>
            <a:pPr marL="342900" indent="-342900">
              <a:buFontTx/>
              <a:buAutoNum type="arabicParenR"/>
              <a:defRPr/>
            </a:pPr>
            <a:r>
              <a:rPr kumimoji="0" lang="en-US" sz="1800" b="0" i="1"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“I</a:t>
            </a:r>
            <a:r>
              <a:rPr kumimoji="0" lang="en-US" sz="1800" b="0" i="1" u="sng"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1"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have empathy and charity for children … but NOT for their parents or caregivers”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(if the parents are in survival mode, their children are also in survival mode)</a:t>
            </a:r>
          </a:p>
          <a:p>
            <a:pPr marL="342900" marR="0" lvl="0" indent="-342900" algn="l" defTabSz="457200" rtl="0" eaLnBrk="1" fontAlgn="base" latinLnBrk="0" hangingPunct="1">
              <a:lnSpc>
                <a:spcPct val="100000"/>
              </a:lnSpc>
              <a:spcBef>
                <a:spcPct val="0"/>
              </a:spcBef>
              <a:spcAft>
                <a:spcPct val="0"/>
              </a:spcAft>
              <a:buClrTx/>
              <a:buSzTx/>
              <a:buFontTx/>
              <a:buAutoNum type="arabicParenR"/>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Tx/>
              <a:buAutoNum type="arabicParenR"/>
              <a:tabLst/>
              <a:defRPr/>
            </a:pPr>
            <a:r>
              <a:rPr kumimoji="0" lang="en-US" sz="1800" b="0" i="1"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“Other people’s kids are simply not my problem”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(we all lose when we neglect our most valuable commodity – our social capital</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invest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now or pay</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much more later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a:p>
            <a:pPr marL="342900" marR="0" lvl="0" indent="-342900" algn="l" defTabSz="457200" rtl="0" eaLnBrk="1" fontAlgn="base" latinLnBrk="0" hangingPunct="1">
              <a:lnSpc>
                <a:spcPct val="100000"/>
              </a:lnSpc>
              <a:spcBef>
                <a:spcPct val="0"/>
              </a:spcBef>
              <a:spcAft>
                <a:spcPct val="0"/>
              </a:spcAft>
              <a:buClrTx/>
              <a:buSzTx/>
              <a:buFontTx/>
              <a:buAutoNum type="arabicParenR"/>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Tx/>
              <a:buAutoNum type="arabicParenR"/>
              <a:tabLst/>
              <a:defRPr/>
            </a:pPr>
            <a:r>
              <a:rPr kumimoji="0" lang="en-US" sz="1800" b="0" i="1"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“When kids do poorly, I blame them or their parents”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(we are all responsible for the social norms and policies that set the relational milieu within which our kids grow)</a:t>
            </a:r>
          </a:p>
        </p:txBody>
      </p:sp>
    </p:spTree>
    <p:extLst>
      <p:ext uri="{BB962C8B-B14F-4D97-AF65-F5344CB8AC3E}">
        <p14:creationId xmlns:p14="http://schemas.microsoft.com/office/powerpoint/2010/main" val="33513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AECB62F-9A79-41A3-B98E-4740DE166BA9}"/>
              </a:ext>
            </a:extLst>
          </p:cNvPr>
          <p:cNvGraphicFramePr>
            <a:graphicFrameLocks noGrp="1"/>
          </p:cNvGraphicFramePr>
          <p:nvPr/>
        </p:nvGraphicFramePr>
        <p:xfrm>
          <a:off x="42333" y="537794"/>
          <a:ext cx="9067800" cy="4151435"/>
        </p:xfrm>
        <a:graphic>
          <a:graphicData uri="http://schemas.openxmlformats.org/drawingml/2006/table">
            <a:tbl>
              <a:tblPr firstRow="1" firstCol="1" bandRow="1"/>
              <a:tblGrid>
                <a:gridCol w="4224867">
                  <a:extLst>
                    <a:ext uri="{9D8B030D-6E8A-4147-A177-3AD203B41FA5}">
                      <a16:colId xmlns:a16="http://schemas.microsoft.com/office/drawing/2014/main" val="2066654157"/>
                    </a:ext>
                  </a:extLst>
                </a:gridCol>
                <a:gridCol w="4842933">
                  <a:extLst>
                    <a:ext uri="{9D8B030D-6E8A-4147-A177-3AD203B41FA5}">
                      <a16:colId xmlns:a16="http://schemas.microsoft.com/office/drawing/2014/main" val="3676648773"/>
                    </a:ext>
                  </a:extLst>
                </a:gridCol>
              </a:tblGrid>
              <a:tr h="4151435">
                <a:tc>
                  <a:txBody>
                    <a:bodyPr/>
                    <a:lstStyle/>
                    <a:p>
                      <a:pPr marL="0" marR="0">
                        <a:spcBef>
                          <a:spcPts val="0"/>
                        </a:spcBef>
                        <a:spcAft>
                          <a:spcPts val="0"/>
                        </a:spcAft>
                      </a:pPr>
                      <a:r>
                        <a:rPr lang="en-US" sz="2400" u="sng" dirty="0">
                          <a:effectLst/>
                          <a:latin typeface="Arial Narrow" panose="020B0606020202030204" pitchFamily="34" charset="0"/>
                          <a:ea typeface="Times New Roman" panose="02020603050405020304" pitchFamily="18" charset="0"/>
                          <a:cs typeface="Times New Roman" panose="02020603050405020304" pitchFamily="18" charset="0"/>
                        </a:rPr>
                        <a:t>Summary (2013):</a:t>
                      </a: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Arial Narrow" panose="020B0606020202030204" pitchFamily="34" charset="0"/>
                          <a:ea typeface="Times New Roman" panose="02020603050405020304" pitchFamily="18" charset="0"/>
                          <a:cs typeface="Times New Roman" panose="02020603050405020304" pitchFamily="18" charset="0"/>
                        </a:rPr>
                        <a:t>Toxic stress defines the problem</a:t>
                      </a: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Toxic stress explains how many of our society’s most intractable problems (disparities in health, education and economic stability) are rooted in our shared biology but divergent experiences and opportunities.</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u="sng" dirty="0">
                          <a:effectLst/>
                          <a:latin typeface="Arial Narrow" panose="020B0606020202030204" pitchFamily="34" charset="0"/>
                          <a:ea typeface="Times New Roman" panose="02020603050405020304" pitchFamily="18" charset="0"/>
                          <a:cs typeface="Times New Roman" panose="02020603050405020304" pitchFamily="18" charset="0"/>
                        </a:rPr>
                        <a:t>Summary (2020):</a:t>
                      </a: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Arial Narrow" panose="020B0606020202030204" pitchFamily="34" charset="0"/>
                          <a:ea typeface="Times New Roman" panose="02020603050405020304" pitchFamily="18" charset="0"/>
                          <a:cs typeface="Times New Roman" panose="02020603050405020304" pitchFamily="18" charset="0"/>
                        </a:rPr>
                        <a:t>Relational health defines the solution.</a:t>
                      </a:r>
                    </a:p>
                    <a:p>
                      <a:pPr marL="0" marR="0">
                        <a:spcBef>
                          <a:spcPts val="0"/>
                        </a:spcBef>
                        <a:spcAft>
                          <a:spcPts val="0"/>
                        </a:spcAft>
                      </a:pPr>
                      <a:endParaRPr lang="en-US" sz="24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Arial Narrow" panose="020B0606020202030204" pitchFamily="34" charset="0"/>
                          <a:ea typeface="Times New Roman" panose="02020603050405020304" pitchFamily="18" charset="0"/>
                          <a:cs typeface="Times New Roman" panose="02020603050405020304" pitchFamily="18" charset="0"/>
                        </a:rPr>
                        <a:t>Relational health explains how the individual, family and community capacities that support the development and maintenance of safe, stable and nurturing relationships also buffer adversity and build resilience across the life-course.</a:t>
                      </a:r>
                      <a:endParaRPr lang="en-US" sz="2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138073"/>
                  </a:ext>
                </a:extLst>
              </a:tr>
            </a:tbl>
          </a:graphicData>
        </a:graphic>
      </p:graphicFrame>
      <p:sp>
        <p:nvSpPr>
          <p:cNvPr id="4" name="Slide Number Placeholder 3">
            <a:extLst>
              <a:ext uri="{FF2B5EF4-FFF2-40B4-BE49-F238E27FC236}">
                <a16:creationId xmlns:a16="http://schemas.microsoft.com/office/drawing/2014/main" id="{BE18597E-300A-4D8A-930E-D7DA90090D56}"/>
              </a:ext>
            </a:extLst>
          </p:cNvPr>
          <p:cNvSpPr>
            <a:spLocks noGrp="1"/>
          </p:cNvSpPr>
          <p:nvPr>
            <p:ph type="sldNum" sz="quarter" idx="10"/>
          </p:nvPr>
        </p:nvSpPr>
        <p:spPr>
          <a:xfrm>
            <a:off x="6680200" y="4837113"/>
            <a:ext cx="2133600" cy="274637"/>
          </a:xfr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Rectangle 15">
            <a:extLst>
              <a:ext uri="{FF2B5EF4-FFF2-40B4-BE49-F238E27FC236}">
                <a16:creationId xmlns:a16="http://schemas.microsoft.com/office/drawing/2014/main" id="{24B61A98-D480-4698-9534-03047E80B4FC}"/>
              </a:ext>
            </a:extLst>
          </p:cNvPr>
          <p:cNvSpPr>
            <a:spLocks noGrp="1" noChangeArrowheads="1"/>
          </p:cNvSpPr>
          <p:nvPr>
            <p:ph type="title"/>
          </p:nvPr>
        </p:nvSpPr>
        <p:spPr bwMode="auto">
          <a:xfrm>
            <a:off x="0" y="-133141"/>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fontScale="90000"/>
          </a:bodyPr>
          <a:lstStyle/>
          <a:p>
            <a:pPr algn="ctr" defTabSz="457142" eaLnBrk="1" fontAlgn="auto" hangingPunct="1">
              <a:spcBef>
                <a:spcPts val="0"/>
              </a:spcBef>
              <a:spcAft>
                <a:spcPts val="0"/>
              </a:spcAft>
              <a:defRPr/>
            </a:pPr>
            <a:r>
              <a:rPr lang="en-US" dirty="0">
                <a:solidFill>
                  <a:srgbClr val="000000"/>
                </a:solidFill>
                <a:effectLst>
                  <a:outerShdw blurRad="38100" dist="38100" dir="2700000" algn="tl">
                    <a:srgbClr val="FFFFFF"/>
                  </a:outerShdw>
                </a:effectLst>
              </a:rPr>
              <a:t>Moving Beyond</a:t>
            </a:r>
            <a:r>
              <a:rPr lang="en-US" b="1" dirty="0">
                <a:solidFill>
                  <a:srgbClr val="62269E"/>
                </a:solidFill>
                <a:effectLst>
                  <a:outerShdw blurRad="38100" dist="38100" dir="2700000" algn="tl">
                    <a:srgbClr val="FFFFFF"/>
                  </a:outerShdw>
                </a:effectLst>
              </a:rPr>
              <a:t> </a:t>
            </a:r>
            <a:r>
              <a:rPr lang="en-US" dirty="0">
                <a:solidFill>
                  <a:srgbClr val="A50021"/>
                </a:solidFill>
                <a:effectLst>
                  <a:outerShdw blurRad="38100" dist="38100" dir="2700000" algn="tl">
                    <a:srgbClr val="000000"/>
                  </a:outerShdw>
                </a:effectLst>
              </a:rPr>
              <a:t>Toxic Stress …</a:t>
            </a:r>
            <a:r>
              <a:rPr lang="en-US" b="1" dirty="0">
                <a:solidFill>
                  <a:srgbClr val="A50021"/>
                </a:solidFill>
                <a:effectLst>
                  <a:outerShdw blurRad="38100" dist="38100" dir="2700000" algn="tl">
                    <a:srgbClr val="FFFFFF"/>
                  </a:outerShdw>
                </a:effectLst>
              </a:rPr>
              <a:t> </a:t>
            </a:r>
            <a:r>
              <a:rPr lang="en-US" b="1" dirty="0">
                <a:solidFill>
                  <a:srgbClr val="000000"/>
                </a:solidFill>
                <a:effectLst>
                  <a:outerShdw blurRad="38100" dist="38100" dir="2700000" algn="tl">
                    <a:srgbClr val="FFFFFF"/>
                  </a:outerShdw>
                </a:effectLst>
              </a:rPr>
              <a:t>T</a:t>
            </a:r>
            <a:r>
              <a:rPr lang="en-US" dirty="0">
                <a:solidFill>
                  <a:srgbClr val="000000"/>
                </a:solidFill>
                <a:effectLst>
                  <a:outerShdw blurRad="38100" dist="38100" dir="2700000" algn="tl">
                    <a:srgbClr val="FFFFFF"/>
                  </a:outerShdw>
                </a:effectLst>
              </a:rPr>
              <a:t>owards</a:t>
            </a:r>
            <a:r>
              <a:rPr lang="en-US" b="1" dirty="0">
                <a:solidFill>
                  <a:srgbClr val="62269E"/>
                </a:solidFill>
                <a:effectLst>
                  <a:outerShdw blurRad="38100" dist="38100" dir="2700000" algn="tl">
                    <a:srgbClr val="FFFFFF"/>
                  </a:outerShdw>
                </a:effectLst>
              </a:rPr>
              <a:t> </a:t>
            </a:r>
            <a:r>
              <a:rPr lang="en-US" dirty="0">
                <a:solidFill>
                  <a:srgbClr val="A50021"/>
                </a:solidFill>
                <a:effectLst>
                  <a:outerShdw blurRad="38100" dist="38100" dir="2700000" algn="tl">
                    <a:srgbClr val="000000"/>
                  </a:outerShdw>
                </a:effectLst>
              </a:rPr>
              <a:t>Relational Health</a:t>
            </a:r>
            <a:endParaRPr lang="en-US" b="1" dirty="0">
              <a:solidFill>
                <a:srgbClr val="A50021"/>
              </a:solidFill>
              <a:effectLst>
                <a:outerShdw blurRad="38100" dist="38100" dir="2700000" algn="tl">
                  <a:srgbClr val="FFFFFF"/>
                </a:outerShdw>
              </a:effectLst>
            </a:endParaRPr>
          </a:p>
        </p:txBody>
      </p:sp>
      <p:sp>
        <p:nvSpPr>
          <p:cNvPr id="5" name="Rectangle 4">
            <a:extLst>
              <a:ext uri="{FF2B5EF4-FFF2-40B4-BE49-F238E27FC236}">
                <a16:creationId xmlns:a16="http://schemas.microsoft.com/office/drawing/2014/main" id="{682ADB6C-B6CF-4BEC-9698-44F2885F0962}"/>
              </a:ext>
            </a:extLst>
          </p:cNvPr>
          <p:cNvSpPr/>
          <p:nvPr/>
        </p:nvSpPr>
        <p:spPr>
          <a:xfrm>
            <a:off x="4302365" y="572963"/>
            <a:ext cx="4724400" cy="40679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514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3F22E34-A5F5-4219-A8E2-4824BFDEB61C}"/>
              </a:ext>
            </a:extLst>
          </p:cNvPr>
          <p:cNvSpPr txBox="1">
            <a:spLocks noChangeArrowheads="1"/>
          </p:cNvSpPr>
          <p:nvPr/>
        </p:nvSpPr>
        <p:spPr>
          <a:xfrm>
            <a:off x="457200" y="515888"/>
            <a:ext cx="8229600" cy="10784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1" fontAlgn="base" hangingPunct="1">
              <a:spcBef>
                <a:spcPct val="0"/>
              </a:spcBef>
              <a:spcAft>
                <a:spcPct val="0"/>
              </a:spcAft>
              <a:defRPr sz="2200" b="1" kern="1200">
                <a:solidFill>
                  <a:schemeClr val="tx1"/>
                </a:solidFill>
                <a:latin typeface="+mj-lt"/>
                <a:ea typeface="MS PGothic" panose="020B0600070205080204" pitchFamily="34" charset="-128"/>
                <a:cs typeface="ＭＳ Ｐゴシック" charset="0"/>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Franklin Gothic Demi" pitchFamily="34" charset="0"/>
                <a:ea typeface="MS PGothic" panose="020B0600070205080204" pitchFamily="34" charset="-128"/>
              </a:rPr>
              <a:t>CONCLUSION: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Franklin Gothic Demi" pitchFamily="34" charset="0"/>
                <a:ea typeface="MS PGothic" panose="020B0600070205080204" pitchFamily="34" charset="-128"/>
              </a:rPr>
              <a:t>(with apologies to Frederick Douglass)</a:t>
            </a:r>
          </a:p>
        </p:txBody>
      </p:sp>
      <p:sp>
        <p:nvSpPr>
          <p:cNvPr id="3" name="Rectangle 3">
            <a:extLst>
              <a:ext uri="{FF2B5EF4-FFF2-40B4-BE49-F238E27FC236}">
                <a16:creationId xmlns:a16="http://schemas.microsoft.com/office/drawing/2014/main" id="{5F0CE0E0-8B6B-4A77-8EE2-3168FCB6981E}"/>
              </a:ext>
            </a:extLst>
          </p:cNvPr>
          <p:cNvSpPr txBox="1">
            <a:spLocks noChangeArrowheads="1"/>
          </p:cNvSpPr>
          <p:nvPr/>
        </p:nvSpPr>
        <p:spPr>
          <a:xfrm>
            <a:off x="-117231" y="1570894"/>
            <a:ext cx="9144000" cy="2996590"/>
          </a:xfrm>
          <a:prstGeom prst="rect">
            <a:avLst/>
          </a:prstGeom>
        </p:spPr>
        <p:txBody>
          <a:bodyPr/>
          <a:lstStyle>
            <a:lvl1pPr marL="342900" indent="-342900" algn="l" defTabSz="457200" rtl="0" eaLnBrk="1" fontAlgn="base" hangingPunct="1">
              <a:lnSpc>
                <a:spcPct val="120000"/>
              </a:lnSpc>
              <a:spcBef>
                <a:spcPct val="20000"/>
              </a:spcBef>
              <a:spcAft>
                <a:spcPct val="0"/>
              </a:spcAft>
              <a:buFont typeface="Arial" panose="020B0604020202020204" pitchFamily="34" charset="0"/>
              <a:defRPr sz="14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1" fontAlgn="base" latinLnBrk="0" hangingPunct="1">
              <a:lnSpc>
                <a:spcPct val="120000"/>
              </a:lnSpc>
              <a:spcBef>
                <a:spcPct val="2000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charset="0"/>
                <a:ea typeface="MS PGothic" panose="020B0600070205080204" pitchFamily="34" charset="-128"/>
              </a:rPr>
              <a:t>It is easier </a:t>
            </a:r>
          </a:p>
          <a:p>
            <a:pPr marL="342900" marR="0" lvl="0" indent="-342900" algn="ctr" defTabSz="457200" rtl="0" eaLnBrk="1" fontAlgn="base" latinLnBrk="0" hangingPunct="1">
              <a:lnSpc>
                <a:spcPct val="120000"/>
              </a:lnSpc>
              <a:spcBef>
                <a:spcPct val="2000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charset="0"/>
                <a:ea typeface="MS PGothic" panose="020B0600070205080204" pitchFamily="34" charset="-128"/>
              </a:rPr>
              <a:t>to</a:t>
            </a:r>
            <a:r>
              <a:rPr kumimoji="0" lang="en-US" sz="3600" b="1" i="0" u="none" strike="noStrike" kern="1200" cap="none" spc="0" normalizeH="0" baseline="0" noProof="0" dirty="0">
                <a:ln>
                  <a:noFill/>
                </a:ln>
                <a:solidFill>
                  <a:srgbClr val="A50021"/>
                </a:solidFill>
                <a:effectLst/>
                <a:uLnTx/>
                <a:uFillTx/>
                <a:latin typeface="Arial" charset="0"/>
                <a:ea typeface="MS PGothic" panose="020B0600070205080204" pitchFamily="34" charset="-128"/>
              </a:rPr>
              <a:t> help the caregivers</a:t>
            </a:r>
          </a:p>
          <a:p>
            <a:pPr marL="342900" marR="0" lvl="0" indent="-342900" algn="ctr" defTabSz="457200" rtl="0" eaLnBrk="1" fontAlgn="base" latinLnBrk="0" hangingPunct="1">
              <a:lnSpc>
                <a:spcPct val="120000"/>
              </a:lnSpc>
              <a:spcBef>
                <a:spcPct val="2000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charset="0"/>
                <a:ea typeface="MS PGothic" panose="020B0600070205080204" pitchFamily="34" charset="-128"/>
              </a:rPr>
              <a:t>as they</a:t>
            </a:r>
            <a:r>
              <a:rPr kumimoji="0" lang="en-US" sz="3600" b="1" i="0" u="none" strike="noStrike" kern="1200" cap="none" spc="0" normalizeH="0" baseline="0" noProof="0" dirty="0">
                <a:ln>
                  <a:noFill/>
                </a:ln>
                <a:solidFill>
                  <a:srgbClr val="A50021"/>
                </a:solidFill>
                <a:effectLst/>
                <a:uLnTx/>
                <a:uFillTx/>
                <a:latin typeface="Arial" charset="0"/>
                <a:ea typeface="MS PGothic" panose="020B0600070205080204" pitchFamily="34" charset="-128"/>
              </a:rPr>
              <a:t> b</a:t>
            </a:r>
            <a:r>
              <a:rPr kumimoji="0" lang="en-US" sz="3600" b="1" i="0" u="none" strike="noStrike" kern="1200" cap="none" spc="0" normalizeH="0" baseline="0" noProof="0" dirty="0" err="1">
                <a:ln>
                  <a:noFill/>
                </a:ln>
                <a:solidFill>
                  <a:srgbClr val="A50021"/>
                </a:solidFill>
                <a:effectLst/>
                <a:uLnTx/>
                <a:uFillTx/>
                <a:latin typeface="Arial" charset="0"/>
                <a:ea typeface="MS PGothic" panose="020B0600070205080204" pitchFamily="34" charset="-128"/>
              </a:rPr>
              <a:t>uild</a:t>
            </a:r>
            <a:r>
              <a:rPr kumimoji="0" lang="en-US" sz="3600" b="1" i="0" u="none" strike="noStrike" kern="1200" cap="none" spc="0" normalizeH="0" baseline="0" noProof="0" dirty="0">
                <a:ln>
                  <a:noFill/>
                </a:ln>
                <a:solidFill>
                  <a:srgbClr val="A50021"/>
                </a:solidFill>
                <a:effectLst/>
                <a:uLnTx/>
                <a:uFillTx/>
                <a:latin typeface="Arial" charset="0"/>
                <a:ea typeface="MS PGothic" panose="020B0600070205080204" pitchFamily="34" charset="-128"/>
              </a:rPr>
              <a:t> strong children</a:t>
            </a:r>
            <a:endParaRPr kumimoji="0" lang="en-US" sz="3600" b="0" i="0" u="none" strike="noStrike" kern="1200" cap="none" spc="0" normalizeH="0" baseline="0" noProof="0" dirty="0">
              <a:ln>
                <a:noFill/>
              </a:ln>
              <a:solidFill>
                <a:prstClr val="black"/>
              </a:solidFill>
              <a:effectLst/>
              <a:uLnTx/>
              <a:uFillTx/>
              <a:latin typeface="Arial" charset="0"/>
              <a:ea typeface="MS PGothic" panose="020B0600070205080204" pitchFamily="34" charset="-128"/>
            </a:endParaRPr>
          </a:p>
          <a:p>
            <a:pPr marL="342900" marR="0" lvl="0" indent="-342900" algn="ctr" defTabSz="457200" rtl="0" eaLnBrk="1" fontAlgn="base" latinLnBrk="0" hangingPunct="1">
              <a:lnSpc>
                <a:spcPct val="120000"/>
              </a:lnSpc>
              <a:spcBef>
                <a:spcPct val="2000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charset="0"/>
                <a:ea typeface="MS PGothic" panose="020B0600070205080204" pitchFamily="34" charset="-128"/>
              </a:rPr>
              <a:t>than to </a:t>
            </a:r>
            <a:r>
              <a:rPr kumimoji="0" lang="en-US" sz="3600" b="1" i="0" u="none" strike="noStrike" kern="1200" cap="none" spc="0" normalizeH="0" baseline="0" noProof="0" dirty="0">
                <a:ln>
                  <a:noFill/>
                </a:ln>
                <a:solidFill>
                  <a:srgbClr val="A50021"/>
                </a:solidFill>
                <a:effectLst/>
                <a:uLnTx/>
                <a:uFillTx/>
                <a:latin typeface="Arial" charset="0"/>
                <a:ea typeface="MS PGothic" panose="020B0600070205080204" pitchFamily="34" charset="-128"/>
              </a:rPr>
              <a:t>repair broken men [and women].</a:t>
            </a:r>
            <a:endParaRPr kumimoji="0" lang="en-US" sz="3600" b="0" i="0" u="none" strike="noStrike" kern="1200" cap="none" spc="0" normalizeH="0" baseline="0" noProof="0" dirty="0">
              <a:ln>
                <a:noFill/>
              </a:ln>
              <a:solidFill>
                <a:prstClr val="black"/>
              </a:solidFill>
              <a:effectLst/>
              <a:uLnTx/>
              <a:uFillTx/>
              <a:latin typeface="Arial" charset="0"/>
              <a:ea typeface="MS PGothic" panose="020B0600070205080204" pitchFamily="34" charset="-128"/>
            </a:endParaRPr>
          </a:p>
          <a:p>
            <a:pPr marL="342900" marR="0" lvl="0" indent="-342900" algn="ctr" defTabSz="457200" rtl="0" eaLnBrk="1" fontAlgn="base" latinLnBrk="0" hangingPunct="1">
              <a:lnSpc>
                <a:spcPct val="120000"/>
              </a:lnSpc>
              <a:spcBef>
                <a:spcPct val="2000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S PGothic" panose="020B0600070205080204" pitchFamily="34" charset="-128"/>
            </a:endParaRPr>
          </a:p>
        </p:txBody>
      </p:sp>
      <p:sp>
        <p:nvSpPr>
          <p:cNvPr id="4" name="Slide Number Placeholder 3">
            <a:extLst>
              <a:ext uri="{FF2B5EF4-FFF2-40B4-BE49-F238E27FC236}">
                <a16:creationId xmlns:a16="http://schemas.microsoft.com/office/drawing/2014/main" id="{535B75BA-38F9-428A-BDC0-2719EC54C221}"/>
              </a:ext>
            </a:extLst>
          </p:cNvPr>
          <p:cNvSpPr>
            <a:spLocks noGrp="1"/>
          </p:cNvSpPr>
          <p:nvPr>
            <p:ph type="sldNum" sz="quarter" idx="10"/>
          </p:nvPr>
        </p:nvSpPr>
        <p:spPr>
          <a:xfrm>
            <a:off x="6680200" y="4837113"/>
            <a:ext cx="2133600" cy="274637"/>
          </a:xfr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07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a:xfrm>
            <a:off x="6680200" y="4816095"/>
            <a:ext cx="2133600" cy="274637"/>
          </a:xfr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2" name="AutoShape 5">
            <a:extLst>
              <a:ext uri="{FF2B5EF4-FFF2-40B4-BE49-F238E27FC236}">
                <a16:creationId xmlns:a16="http://schemas.microsoft.com/office/drawing/2014/main" id="{D5396FD7-90E2-4A7E-AF62-C32C9A20B9AF}"/>
              </a:ext>
            </a:extLst>
          </p:cNvPr>
          <p:cNvSpPr>
            <a:spLocks noChangeArrowheads="1"/>
          </p:cNvSpPr>
          <p:nvPr/>
        </p:nvSpPr>
        <p:spPr bwMode="auto">
          <a:xfrm>
            <a:off x="4038600" y="2123511"/>
            <a:ext cx="1143000" cy="800100"/>
          </a:xfrm>
          <a:prstGeom prst="cube">
            <a:avLst>
              <a:gd name="adj" fmla="val 25000"/>
            </a:avLst>
          </a:prstGeom>
          <a:solidFill>
            <a:sysClr val="windowText" lastClr="000000"/>
          </a:solidFill>
          <a:ln w="95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l" defTabSz="457142"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Garamond" pitchFamily="18" charset="0"/>
              <a:ea typeface="MS PGothic" panose="020B0600070205080204" pitchFamily="34" charset="-128"/>
              <a:cs typeface="+mn-cs"/>
            </a:endParaRPr>
          </a:p>
        </p:txBody>
      </p:sp>
      <p:sp>
        <p:nvSpPr>
          <p:cNvPr id="23" name="Text Box 6">
            <a:extLst>
              <a:ext uri="{FF2B5EF4-FFF2-40B4-BE49-F238E27FC236}">
                <a16:creationId xmlns:a16="http://schemas.microsoft.com/office/drawing/2014/main" id="{854A7FC4-9B83-4037-8E62-713FF482E11F}"/>
              </a:ext>
            </a:extLst>
          </p:cNvPr>
          <p:cNvSpPr txBox="1">
            <a:spLocks noChangeArrowheads="1"/>
          </p:cNvSpPr>
          <p:nvPr/>
        </p:nvSpPr>
        <p:spPr bwMode="auto">
          <a:xfrm>
            <a:off x="228600" y="2466413"/>
            <a:ext cx="2438400" cy="369322"/>
          </a:xfrm>
          <a:prstGeom prst="rect">
            <a:avLst/>
          </a:prstGeom>
          <a:solidFill>
            <a:srgbClr val="A50021"/>
          </a:solidFill>
          <a:ln w="9525">
            <a:solidFill>
              <a:sysClr val="windowText" lastClr="000000"/>
            </a:solidFill>
            <a:miter lim="800000"/>
            <a:headEnd/>
            <a:tailEnd/>
          </a:ln>
          <a:effectLst/>
        </p:spPr>
        <p:txBody>
          <a:bodyPr lIns="91430" tIns="45715" rIns="91430" bIns="45715">
            <a:spAutoFit/>
          </a:bodyP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prstClr val="white"/>
                </a:solidFill>
                <a:effectLst/>
                <a:uLnTx/>
                <a:uFillTx/>
                <a:latin typeface="Arial" charset="0"/>
                <a:ea typeface="MS PGothic" panose="020B0600070205080204" pitchFamily="34" charset="-128"/>
                <a:cs typeface="+mn-cs"/>
              </a:rPr>
              <a:t>Childhood Experience</a:t>
            </a:r>
          </a:p>
        </p:txBody>
      </p:sp>
      <p:sp>
        <p:nvSpPr>
          <p:cNvPr id="24" name="Text Box 7">
            <a:extLst>
              <a:ext uri="{FF2B5EF4-FFF2-40B4-BE49-F238E27FC236}">
                <a16:creationId xmlns:a16="http://schemas.microsoft.com/office/drawing/2014/main" id="{0A24501B-7030-4207-AF1A-587765D0737F}"/>
              </a:ext>
            </a:extLst>
          </p:cNvPr>
          <p:cNvSpPr txBox="1">
            <a:spLocks noChangeArrowheads="1"/>
          </p:cNvSpPr>
          <p:nvPr/>
        </p:nvSpPr>
        <p:spPr bwMode="auto">
          <a:xfrm>
            <a:off x="6477000" y="2466413"/>
            <a:ext cx="2514600" cy="369322"/>
          </a:xfrm>
          <a:prstGeom prst="rect">
            <a:avLst/>
          </a:prstGeom>
          <a:solidFill>
            <a:srgbClr val="A50021"/>
          </a:solidFill>
          <a:ln w="9525">
            <a:solidFill>
              <a:sysClr val="windowText" lastClr="000000"/>
            </a:solidFill>
            <a:miter lim="800000"/>
            <a:headEnd/>
            <a:tailEnd/>
          </a:ln>
          <a:effectLst/>
        </p:spPr>
        <p:txBody>
          <a:bodyPr lIns="91430" tIns="45715" rIns="91430" bIns="45715">
            <a:spAutoFit/>
          </a:bodyP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ctr" defTabSz="457142"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prstClr val="white"/>
                </a:solidFill>
                <a:effectLst/>
                <a:uLnTx/>
                <a:uFillTx/>
                <a:latin typeface="Arial" charset="0"/>
                <a:ea typeface="MS PGothic" panose="020B0600070205080204" pitchFamily="34" charset="-128"/>
                <a:cs typeface="+mn-cs"/>
              </a:rPr>
              <a:t>Adult Outcomes</a:t>
            </a:r>
          </a:p>
        </p:txBody>
      </p:sp>
      <p:sp>
        <p:nvSpPr>
          <p:cNvPr id="25" name="AutoShape 8">
            <a:extLst>
              <a:ext uri="{FF2B5EF4-FFF2-40B4-BE49-F238E27FC236}">
                <a16:creationId xmlns:a16="http://schemas.microsoft.com/office/drawing/2014/main" id="{431968CD-F708-4EFB-9505-DA3A057B9E59}"/>
              </a:ext>
            </a:extLst>
          </p:cNvPr>
          <p:cNvSpPr>
            <a:spLocks noChangeArrowheads="1"/>
          </p:cNvSpPr>
          <p:nvPr/>
        </p:nvSpPr>
        <p:spPr bwMode="auto">
          <a:xfrm>
            <a:off x="2819400" y="2523561"/>
            <a:ext cx="1066800" cy="171450"/>
          </a:xfrm>
          <a:prstGeom prst="rightArrow">
            <a:avLst>
              <a:gd name="adj1" fmla="val 50000"/>
              <a:gd name="adj2" fmla="val 116667"/>
            </a:avLst>
          </a:prstGeom>
          <a:solidFill>
            <a:srgbClr val="A50021"/>
          </a:solidFill>
          <a:ln w="9525">
            <a:solidFill>
              <a:sysClr val="windowText" lastClr="000000"/>
            </a:solidFill>
            <a:miter lim="800000"/>
            <a:headEnd/>
            <a:tailEnd/>
          </a:ln>
          <a:effectLst/>
        </p:spPr>
        <p:txBody>
          <a:bodyPr wrap="none" lIns="91430" tIns="45715" rIns="91430" bIns="45715" anchor="ct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l" defTabSz="457142"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A50021"/>
              </a:solidFill>
              <a:effectLst/>
              <a:uLnTx/>
              <a:uFillTx/>
              <a:latin typeface="Garamond" pitchFamily="18" charset="0"/>
              <a:ea typeface="MS PGothic" panose="020B0600070205080204" pitchFamily="34" charset="-128"/>
              <a:cs typeface="+mn-cs"/>
            </a:endParaRPr>
          </a:p>
        </p:txBody>
      </p:sp>
      <p:sp>
        <p:nvSpPr>
          <p:cNvPr id="26" name="AutoShape 9">
            <a:extLst>
              <a:ext uri="{FF2B5EF4-FFF2-40B4-BE49-F238E27FC236}">
                <a16:creationId xmlns:a16="http://schemas.microsoft.com/office/drawing/2014/main" id="{A2FC45A3-829A-47AF-AA69-0684A2C8ED97}"/>
              </a:ext>
            </a:extLst>
          </p:cNvPr>
          <p:cNvSpPr>
            <a:spLocks noChangeArrowheads="1"/>
          </p:cNvSpPr>
          <p:nvPr/>
        </p:nvSpPr>
        <p:spPr bwMode="auto">
          <a:xfrm>
            <a:off x="5257800" y="2523561"/>
            <a:ext cx="1066800" cy="171450"/>
          </a:xfrm>
          <a:prstGeom prst="rightArrow">
            <a:avLst>
              <a:gd name="adj1" fmla="val 50000"/>
              <a:gd name="adj2" fmla="val 116667"/>
            </a:avLst>
          </a:prstGeom>
          <a:solidFill>
            <a:srgbClr val="A50021"/>
          </a:solidFill>
          <a:ln w="9525">
            <a:solidFill>
              <a:sysClr val="windowText" lastClr="000000"/>
            </a:solidFill>
            <a:miter lim="800000"/>
            <a:headEnd/>
            <a:tailEnd/>
          </a:ln>
          <a:effectLst/>
        </p:spPr>
        <p:txBody>
          <a:bodyPr wrap="none" lIns="91430" tIns="45715" rIns="91430" bIns="45715" anchor="ct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marL="0" marR="0" lvl="0" indent="0" algn="l" defTabSz="457142"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Garamond" pitchFamily="18" charset="0"/>
              <a:ea typeface="MS PGothic" panose="020B0600070205080204" pitchFamily="34" charset="-128"/>
              <a:cs typeface="+mn-cs"/>
            </a:endParaRPr>
          </a:p>
        </p:txBody>
      </p:sp>
      <p:sp>
        <p:nvSpPr>
          <p:cNvPr id="27" name="Rectangle 26">
            <a:extLst>
              <a:ext uri="{FF2B5EF4-FFF2-40B4-BE49-F238E27FC236}">
                <a16:creationId xmlns:a16="http://schemas.microsoft.com/office/drawing/2014/main" id="{CC710BC2-2725-40C5-BB58-5E275F83F10D}"/>
              </a:ext>
            </a:extLst>
          </p:cNvPr>
          <p:cNvSpPr/>
          <p:nvPr/>
        </p:nvSpPr>
        <p:spPr>
          <a:xfrm>
            <a:off x="3932240" y="2784308"/>
            <a:ext cx="1412875" cy="1569650"/>
          </a:xfrm>
          <a:prstGeom prst="rect">
            <a:avLst/>
          </a:prstGeom>
        </p:spPr>
        <p:txBody>
          <a:bodyPr lIns="91430" tIns="45715" rIns="91430" bIns="45715">
            <a:spAutoFit/>
          </a:bodyPr>
          <a:lstStyle/>
          <a:p>
            <a:pPr marL="0" marR="0" lvl="0" indent="0" algn="ctr" defTabSz="457142"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A50021"/>
                </a:solidFill>
                <a:effectLst>
                  <a:outerShdw blurRad="38100" dist="38100" dir="2700000" algn="tl">
                    <a:srgbClr val="000000"/>
                  </a:outerShdw>
                </a:effectLst>
                <a:uLnTx/>
                <a:uFillTx/>
                <a:latin typeface="Franklin Gothic Demi" pitchFamily="34" charset="0"/>
                <a:ea typeface="MS PGothic" panose="020B0600070205080204" pitchFamily="34" charset="-128"/>
                <a:cs typeface="+mn-cs"/>
              </a:rPr>
              <a:t>?</a:t>
            </a:r>
            <a:endParaRPr kumimoji="0" lang="en-US" sz="96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endParaRPr>
          </a:p>
        </p:txBody>
      </p:sp>
      <p:sp>
        <p:nvSpPr>
          <p:cNvPr id="28" name="TextBox 27">
            <a:extLst>
              <a:ext uri="{FF2B5EF4-FFF2-40B4-BE49-F238E27FC236}">
                <a16:creationId xmlns:a16="http://schemas.microsoft.com/office/drawing/2014/main" id="{987D2758-A155-4B5B-B757-B662D002266B}"/>
              </a:ext>
            </a:extLst>
          </p:cNvPr>
          <p:cNvSpPr txBox="1"/>
          <p:nvPr/>
        </p:nvSpPr>
        <p:spPr>
          <a:xfrm>
            <a:off x="228600" y="3126376"/>
            <a:ext cx="4208546" cy="923320"/>
          </a:xfrm>
          <a:prstGeom prst="rect">
            <a:avLst/>
          </a:prstGeom>
          <a:noFill/>
        </p:spPr>
        <p:txBody>
          <a:bodyPr wrap="square" lIns="91430" tIns="45715" rIns="91430" bIns="45715" rtlCol="0">
            <a:spAutoFit/>
          </a:bodyPr>
          <a:lstStyle/>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ACEs</a:t>
            </a:r>
          </a:p>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Violence, Abuse, Disasters …</a:t>
            </a:r>
          </a:p>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Poverty, Racism, Social Isolation … </a:t>
            </a:r>
          </a:p>
        </p:txBody>
      </p:sp>
      <p:sp>
        <p:nvSpPr>
          <p:cNvPr id="29" name="TextBox 28">
            <a:extLst>
              <a:ext uri="{FF2B5EF4-FFF2-40B4-BE49-F238E27FC236}">
                <a16:creationId xmlns:a16="http://schemas.microsoft.com/office/drawing/2014/main" id="{F57A2EC7-BC2C-4279-9C2D-D114C8D0CE70}"/>
              </a:ext>
            </a:extLst>
          </p:cNvPr>
          <p:cNvSpPr txBox="1"/>
          <p:nvPr/>
        </p:nvSpPr>
        <p:spPr>
          <a:xfrm>
            <a:off x="228600" y="1431016"/>
            <a:ext cx="2438400" cy="923320"/>
          </a:xfrm>
          <a:prstGeom prst="rect">
            <a:avLst/>
          </a:prstGeom>
          <a:noFill/>
        </p:spPr>
        <p:txBody>
          <a:bodyPr wrap="square" lIns="91430" tIns="45715" rIns="91430" bIns="45715" rtlCol="0">
            <a:spAutoFit/>
          </a:bodyPr>
          <a:lstStyle/>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PCEs</a:t>
            </a:r>
          </a:p>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Attuned adults</a:t>
            </a:r>
          </a:p>
          <a:p>
            <a:pPr marL="0" marR="0" lvl="0" indent="0" algn="l"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Play/</a:t>
            </a:r>
            <a:r>
              <a:rPr kumimoji="0" lang="en-US" sz="1800" b="1" i="0" u="none" strike="noStrike" kern="1200" cap="none" spc="0" normalizeH="0" baseline="0" noProof="0" dirty="0">
                <a:ln>
                  <a:noFill/>
                </a:ln>
                <a:effectLst/>
                <a:uLnTx/>
                <a:uFillTx/>
                <a:latin typeface="Arial"/>
                <a:ea typeface="MS PGothic" panose="020B0600070205080204" pitchFamily="34" charset="-128"/>
                <a:cs typeface="+mn-cs"/>
              </a:rPr>
              <a:t>ROR</a:t>
            </a:r>
          </a:p>
        </p:txBody>
      </p:sp>
      <p:sp>
        <p:nvSpPr>
          <p:cNvPr id="30" name="TextBox 29">
            <a:extLst>
              <a:ext uri="{FF2B5EF4-FFF2-40B4-BE49-F238E27FC236}">
                <a16:creationId xmlns:a16="http://schemas.microsoft.com/office/drawing/2014/main" id="{CAE66C45-E2B8-4C9B-810E-F3EA47A0FFF0}"/>
              </a:ext>
            </a:extLst>
          </p:cNvPr>
          <p:cNvSpPr txBox="1"/>
          <p:nvPr/>
        </p:nvSpPr>
        <p:spPr>
          <a:xfrm>
            <a:off x="6515100" y="3126376"/>
            <a:ext cx="2438400" cy="923320"/>
          </a:xfrm>
          <a:prstGeom prst="rect">
            <a:avLst/>
          </a:prstGeom>
          <a:noFill/>
        </p:spPr>
        <p:txBody>
          <a:bodyPr wrap="square" lIns="91430" tIns="45715" rIns="91430" bIns="45715" rtlCol="0">
            <a:spAutoFit/>
          </a:bodyPr>
          <a:lstStyle/>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Poor Health</a:t>
            </a:r>
          </a:p>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Academic Failure</a:t>
            </a:r>
          </a:p>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Economic Hardship</a:t>
            </a:r>
          </a:p>
        </p:txBody>
      </p:sp>
      <p:sp>
        <p:nvSpPr>
          <p:cNvPr id="31" name="TextBox 30">
            <a:extLst>
              <a:ext uri="{FF2B5EF4-FFF2-40B4-BE49-F238E27FC236}">
                <a16:creationId xmlns:a16="http://schemas.microsoft.com/office/drawing/2014/main" id="{78E5EED2-90CC-4984-8ED7-E54A95CA81CC}"/>
              </a:ext>
            </a:extLst>
          </p:cNvPr>
          <p:cNvSpPr txBox="1"/>
          <p:nvPr/>
        </p:nvSpPr>
        <p:spPr>
          <a:xfrm>
            <a:off x="6553200" y="1431016"/>
            <a:ext cx="2438400" cy="923320"/>
          </a:xfrm>
          <a:prstGeom prst="rect">
            <a:avLst/>
          </a:prstGeom>
          <a:noFill/>
        </p:spPr>
        <p:txBody>
          <a:bodyPr wrap="square" lIns="91430" tIns="45715" rIns="91430" bIns="45715" rtlCol="0">
            <a:spAutoFit/>
          </a:bodyPr>
          <a:lstStyle/>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Healthy Lifestyles</a:t>
            </a:r>
          </a:p>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Academic Success</a:t>
            </a:r>
          </a:p>
          <a:p>
            <a:pPr marL="0" marR="0" lvl="0" indent="0" algn="r" defTabSz="4571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Economic Stability</a:t>
            </a:r>
          </a:p>
        </p:txBody>
      </p:sp>
      <p:sp>
        <p:nvSpPr>
          <p:cNvPr id="32" name="Right Arrow 14">
            <a:extLst>
              <a:ext uri="{FF2B5EF4-FFF2-40B4-BE49-F238E27FC236}">
                <a16:creationId xmlns:a16="http://schemas.microsoft.com/office/drawing/2014/main" id="{B50E518D-1143-44AC-B85A-E925461DEDC8}"/>
              </a:ext>
            </a:extLst>
          </p:cNvPr>
          <p:cNvSpPr/>
          <p:nvPr/>
        </p:nvSpPr>
        <p:spPr bwMode="auto">
          <a:xfrm rot="854260" flipV="1">
            <a:off x="1920750" y="2371264"/>
            <a:ext cx="5302500" cy="647492"/>
          </a:xfrm>
          <a:prstGeom prst="rightArrow">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marL="0" marR="0" lvl="0" indent="0" algn="l" defTabSz="914288"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11E2A"/>
              </a:solidFill>
              <a:effectLst/>
              <a:uLnTx/>
              <a:uFillTx/>
              <a:latin typeface="Garamond" pitchFamily="18" charset="0"/>
              <a:ea typeface="MS PGothic" panose="020B0600070205080204" pitchFamily="34" charset="-128"/>
              <a:cs typeface="+mn-cs"/>
            </a:endParaRPr>
          </a:p>
        </p:txBody>
      </p:sp>
      <p:sp>
        <p:nvSpPr>
          <p:cNvPr id="33" name="TextBox 32">
            <a:extLst>
              <a:ext uri="{FF2B5EF4-FFF2-40B4-BE49-F238E27FC236}">
                <a16:creationId xmlns:a16="http://schemas.microsoft.com/office/drawing/2014/main" id="{1231F3E7-3F9B-4B67-BC87-B3E9D1C8DAAF}"/>
              </a:ext>
            </a:extLst>
          </p:cNvPr>
          <p:cNvSpPr txBox="1"/>
          <p:nvPr/>
        </p:nvSpPr>
        <p:spPr>
          <a:xfrm rot="837060">
            <a:off x="2040872" y="2479173"/>
            <a:ext cx="4441315" cy="369322"/>
          </a:xfrm>
          <a:prstGeom prst="rect">
            <a:avLst/>
          </a:prstGeom>
          <a:noFill/>
        </p:spPr>
        <p:txBody>
          <a:bodyPr wrap="square" lIns="91430" tIns="45715" rIns="91430" bIns="45715"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A11E2A"/>
                </a:solidFill>
                <a:effectLst/>
                <a:uLnTx/>
                <a:uFillTx/>
                <a:latin typeface="Arial Black" panose="020B0A04020102020204" pitchFamily="34" charset="0"/>
                <a:ea typeface="MS PGothic" panose="020B0600070205080204" pitchFamily="34" charset="-128"/>
                <a:cs typeface="+mn-cs"/>
              </a:rPr>
              <a:t>DIFFICULT                    DOOMED</a:t>
            </a:r>
          </a:p>
        </p:txBody>
      </p:sp>
      <p:sp>
        <p:nvSpPr>
          <p:cNvPr id="34" name="Right Arrow 12">
            <a:extLst>
              <a:ext uri="{FF2B5EF4-FFF2-40B4-BE49-F238E27FC236}">
                <a16:creationId xmlns:a16="http://schemas.microsoft.com/office/drawing/2014/main" id="{C0AA7517-C8C4-4BB7-9990-214C02424314}"/>
              </a:ext>
            </a:extLst>
          </p:cNvPr>
          <p:cNvSpPr/>
          <p:nvPr/>
        </p:nvSpPr>
        <p:spPr bwMode="auto">
          <a:xfrm rot="20437946">
            <a:off x="1932921" y="2228986"/>
            <a:ext cx="5015267" cy="647492"/>
          </a:xfrm>
          <a:prstGeom prst="rightArrow">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marL="0" marR="0" lvl="0" indent="0" algn="l" defTabSz="914288"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aramond" pitchFamily="18" charset="0"/>
              <a:ea typeface="MS PGothic" panose="020B0600070205080204" pitchFamily="34" charset="-128"/>
              <a:cs typeface="+mn-cs"/>
            </a:endParaRPr>
          </a:p>
        </p:txBody>
      </p:sp>
      <p:sp>
        <p:nvSpPr>
          <p:cNvPr id="35" name="TextBox 34">
            <a:extLst>
              <a:ext uri="{FF2B5EF4-FFF2-40B4-BE49-F238E27FC236}">
                <a16:creationId xmlns:a16="http://schemas.microsoft.com/office/drawing/2014/main" id="{EFB763C5-961F-4DFF-AB53-D207E705CEB0}"/>
              </a:ext>
            </a:extLst>
          </p:cNvPr>
          <p:cNvSpPr txBox="1"/>
          <p:nvPr/>
        </p:nvSpPr>
        <p:spPr>
          <a:xfrm rot="20394425">
            <a:off x="3278700" y="2407818"/>
            <a:ext cx="2362200" cy="369322"/>
          </a:xfrm>
          <a:prstGeom prst="rect">
            <a:avLst/>
          </a:prstGeom>
          <a:noFill/>
        </p:spPr>
        <p:txBody>
          <a:bodyPr wrap="square" lIns="91430" tIns="45715" rIns="91430" bIns="45715"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A11E2A"/>
                </a:solidFill>
                <a:effectLst/>
                <a:uLnTx/>
                <a:uFillTx/>
                <a:latin typeface="Arial Black" panose="020B0A04020102020204" pitchFamily="34" charset="0"/>
                <a:ea typeface="MS PGothic" panose="020B0600070205080204" pitchFamily="34" charset="-128"/>
                <a:cs typeface="+mn-cs"/>
              </a:rPr>
              <a:t>RESILIENT</a:t>
            </a:r>
          </a:p>
        </p:txBody>
      </p:sp>
      <p:sp>
        <p:nvSpPr>
          <p:cNvPr id="36" name="TextBox 35">
            <a:extLst>
              <a:ext uri="{FF2B5EF4-FFF2-40B4-BE49-F238E27FC236}">
                <a16:creationId xmlns:a16="http://schemas.microsoft.com/office/drawing/2014/main" id="{1CC3D829-11B0-436C-ACDF-5032AE5EB0D4}"/>
              </a:ext>
            </a:extLst>
          </p:cNvPr>
          <p:cNvSpPr txBox="1"/>
          <p:nvPr/>
        </p:nvSpPr>
        <p:spPr>
          <a:xfrm>
            <a:off x="-11826" y="4481061"/>
            <a:ext cx="9144000" cy="246217"/>
          </a:xfrm>
          <a:prstGeom prst="rect">
            <a:avLst/>
          </a:prstGeom>
          <a:noFill/>
        </p:spPr>
        <p:txBody>
          <a:bodyPr wrap="square" lIns="91436" tIns="45718" rIns="91436" bIns="45718"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Slide adapted from </a:t>
            </a:r>
            <a:r>
              <a:rPr kumimoji="0" 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Thinking Developmentally: Nurturing Wellness in Childhood to Promote Lifelong Health</a:t>
            </a: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Garner and Saul, 2018.  Used with permission.  </a:t>
            </a:r>
          </a:p>
        </p:txBody>
      </p:sp>
      <p:sp>
        <p:nvSpPr>
          <p:cNvPr id="38" name="Rectangle 15">
            <a:extLst>
              <a:ext uri="{FF2B5EF4-FFF2-40B4-BE49-F238E27FC236}">
                <a16:creationId xmlns:a16="http://schemas.microsoft.com/office/drawing/2014/main" id="{91AAA76E-E821-4752-B8AD-2CE379074455}"/>
              </a:ext>
            </a:extLst>
          </p:cNvPr>
          <p:cNvSpPr>
            <a:spLocks noGrp="1" noChangeArrowheads="1"/>
          </p:cNvSpPr>
          <p:nvPr>
            <p:ph type="title"/>
          </p:nvPr>
        </p:nvSpPr>
        <p:spPr bwMode="auto">
          <a:xfrm>
            <a:off x="0" y="486960"/>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p>
            <a:pPr algn="ctr" defTabSz="457142" eaLnBrk="1" fontAlgn="auto" hangingPunct="1">
              <a:spcBef>
                <a:spcPts val="0"/>
              </a:spcBef>
              <a:spcAft>
                <a:spcPts val="0"/>
              </a:spcAft>
              <a:defRPr/>
            </a:pPr>
            <a:r>
              <a:rPr lang="en-US" b="1" dirty="0">
                <a:solidFill>
                  <a:srgbClr val="000000"/>
                </a:solidFill>
                <a:effectLst>
                  <a:outerShdw blurRad="38100" dist="38100" dir="2700000" algn="tl">
                    <a:srgbClr val="FFFFFF"/>
                  </a:outerShdw>
                </a:effectLst>
              </a:rPr>
              <a:t>Linking</a:t>
            </a:r>
            <a:r>
              <a:rPr lang="en-US" b="1" dirty="0">
                <a:solidFill>
                  <a:srgbClr val="62269E"/>
                </a:solidFill>
                <a:effectLst>
                  <a:outerShdw blurRad="38100" dist="38100" dir="2700000" algn="tl">
                    <a:srgbClr val="FFFFFF"/>
                  </a:outerShdw>
                </a:effectLst>
              </a:rPr>
              <a:t> </a:t>
            </a:r>
            <a:r>
              <a:rPr lang="en-US" b="1" dirty="0">
                <a:solidFill>
                  <a:srgbClr val="A50021"/>
                </a:solidFill>
              </a:rPr>
              <a:t>Childhood Experiences </a:t>
            </a:r>
            <a:r>
              <a:rPr lang="en-US" b="1" dirty="0">
                <a:solidFill>
                  <a:srgbClr val="000000"/>
                </a:solidFill>
                <a:effectLst>
                  <a:outerShdw blurRad="38100" dist="38100" dir="2700000" algn="tl">
                    <a:srgbClr val="FFFFFF"/>
                  </a:outerShdw>
                </a:effectLst>
              </a:rPr>
              <a:t>and</a:t>
            </a:r>
            <a:r>
              <a:rPr lang="en-US" b="1" dirty="0">
                <a:solidFill>
                  <a:srgbClr val="62269E"/>
                </a:solidFill>
                <a:effectLst>
                  <a:outerShdw blurRad="38100" dist="38100" dir="2700000" algn="tl">
                    <a:srgbClr val="FFFFFF"/>
                  </a:outerShdw>
                </a:effectLst>
              </a:rPr>
              <a:t> </a:t>
            </a:r>
            <a:r>
              <a:rPr lang="en-US" b="1" dirty="0">
                <a:solidFill>
                  <a:srgbClr val="A50021"/>
                </a:solidFill>
              </a:rPr>
              <a:t>Adult Outcomes</a:t>
            </a:r>
          </a:p>
        </p:txBody>
      </p:sp>
      <p:sp>
        <p:nvSpPr>
          <p:cNvPr id="19" name="Rectangle 15">
            <a:extLst>
              <a:ext uri="{FF2B5EF4-FFF2-40B4-BE49-F238E27FC236}">
                <a16:creationId xmlns:a16="http://schemas.microsoft.com/office/drawing/2014/main" id="{2046B127-CAC1-4D09-A3D6-C46BEB7915D6}"/>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dirty="0">
                <a:solidFill>
                  <a:srgbClr val="000000"/>
                </a:solidFill>
                <a:effectLst>
                  <a:outerShdw blurRad="38100" dist="38100" dir="2700000" algn="tl">
                    <a:srgbClr val="FFFFFF"/>
                  </a:outerShdw>
                </a:effectLst>
              </a:rPr>
              <a:t>Defining</a:t>
            </a:r>
            <a:r>
              <a:rPr lang="en-US" dirty="0">
                <a:solidFill>
                  <a:srgbClr val="62269E"/>
                </a:solidFill>
                <a:effectLst>
                  <a:outerShdw blurRad="38100" dist="38100" dir="2700000" algn="tl">
                    <a:srgbClr val="FFFFFF"/>
                  </a:outerShdw>
                </a:effectLst>
              </a:rPr>
              <a:t> </a:t>
            </a:r>
            <a:r>
              <a:rPr lang="en-US" dirty="0">
                <a:solidFill>
                  <a:srgbClr val="A50021"/>
                </a:solidFill>
                <a:effectLst>
                  <a:outerShdw blurRad="38100" dist="38100" dir="2700000" algn="tl">
                    <a:srgbClr val="FFFFFF"/>
                  </a:outerShdw>
                </a:effectLst>
              </a:rPr>
              <a:t>“The PROBLEM”</a:t>
            </a:r>
            <a:endParaRPr lang="en-US" dirty="0">
              <a:solidFill>
                <a:srgbClr val="A50021"/>
              </a:solidFill>
            </a:endParaRPr>
          </a:p>
        </p:txBody>
      </p:sp>
    </p:spTree>
    <p:extLst>
      <p:ext uri="{BB962C8B-B14F-4D97-AF65-F5344CB8AC3E}">
        <p14:creationId xmlns:p14="http://schemas.microsoft.com/office/powerpoint/2010/main" val="167100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1+#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2000"/>
                                        <p:tgtEl>
                                          <p:spTgt spid="27"/>
                                        </p:tgtEl>
                                      </p:cBhvr>
                                    </p:animEffect>
                                    <p:anim calcmode="lin" valueType="num">
                                      <p:cBhvr>
                                        <p:cTn id="52" dur="2000" fill="hold"/>
                                        <p:tgtEl>
                                          <p:spTgt spid="27"/>
                                        </p:tgtEl>
                                        <p:attrNameLst>
                                          <p:attrName>ppt_w</p:attrName>
                                        </p:attrNameLst>
                                      </p:cBhvr>
                                      <p:tavLst>
                                        <p:tav tm="0" fmla="#ppt_w*sin(2.5*pi*$)">
                                          <p:val>
                                            <p:fltVal val="0"/>
                                          </p:val>
                                        </p:tav>
                                        <p:tav tm="100000">
                                          <p:val>
                                            <p:fltVal val="1"/>
                                          </p:val>
                                        </p:tav>
                                      </p:tavLst>
                                    </p:anim>
                                    <p:anim calcmode="lin" valueType="num">
                                      <p:cBhvr>
                                        <p:cTn id="53"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p:bldP spid="28" grpId="0"/>
      <p:bldP spid="29" grpId="0"/>
      <p:bldP spid="30" grpId="0"/>
      <p:bldP spid="31" grpId="0"/>
      <p:bldP spid="32" grpId="0" animBg="1"/>
      <p:bldP spid="33" grpId="0"/>
      <p:bldP spid="34"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 name="Rectangle 2">
            <a:extLst>
              <a:ext uri="{FF2B5EF4-FFF2-40B4-BE49-F238E27FC236}">
                <a16:creationId xmlns:a16="http://schemas.microsoft.com/office/drawing/2014/main" id="{D5B4AE32-AF82-4575-803D-6D9839005878}"/>
              </a:ext>
            </a:extLst>
          </p:cNvPr>
          <p:cNvSpPr txBox="1">
            <a:spLocks noChangeArrowheads="1"/>
          </p:cNvSpPr>
          <p:nvPr/>
        </p:nvSpPr>
        <p:spPr bwMode="auto">
          <a:xfrm>
            <a:off x="685800" y="945270"/>
            <a:ext cx="8153400" cy="3794891"/>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defRPr/>
            </a:pPr>
            <a:r>
              <a:rPr kumimoji="0" lang="en-US" sz="2400" b="1" i="0" u="none" strike="noStrike" kern="0" cap="none" spc="0" normalizeH="0" baseline="0" noProof="0" dirty="0">
                <a:ln>
                  <a:noFill/>
                </a:ln>
                <a:solidFill>
                  <a:srgbClr val="A50021"/>
                </a:solidFill>
                <a:effectLst/>
                <a:uLnTx/>
                <a:uFillTx/>
                <a:latin typeface="Arial"/>
                <a:ea typeface="+mn-ea"/>
                <a:cs typeface="+mn-cs"/>
              </a:rPr>
              <a:t>Positive</a:t>
            </a:r>
            <a:r>
              <a:rPr kumimoji="0" lang="en-US" sz="2400" b="1" i="0" u="none" strike="noStrike" kern="0" cap="none" spc="0" normalizeH="0" baseline="0" noProof="0" dirty="0">
                <a:ln>
                  <a:noFill/>
                </a:ln>
                <a:solidFill>
                  <a:prstClr val="black"/>
                </a:solidFill>
                <a:effectLst/>
                <a:uLnTx/>
                <a:uFillTx/>
                <a:latin typeface="Arial"/>
                <a:ea typeface="+mn-ea"/>
                <a:cs typeface="+mn-cs"/>
              </a:rPr>
              <a:t> Stress </a:t>
            </a:r>
            <a:r>
              <a:rPr kumimoji="0" lang="en-US" sz="2400" b="1" i="1" u="none" strike="noStrike" kern="0" cap="none" spc="0" normalizeH="0" baseline="0" noProof="0" dirty="0">
                <a:ln>
                  <a:noFill/>
                </a:ln>
                <a:solidFill>
                  <a:prstClr val="black"/>
                </a:solidFill>
                <a:effectLst/>
                <a:uLnTx/>
                <a:uFillTx/>
                <a:latin typeface="Arial"/>
                <a:ea typeface="+mn-ea"/>
                <a:cs typeface="+mn-cs"/>
              </a:rPr>
              <a:t>Response</a:t>
            </a:r>
            <a:endParaRPr kumimoji="0" lang="en-US" sz="800" b="1" i="1" u="none" strike="noStrike" kern="0" cap="none" spc="0" normalizeH="0" baseline="0" noProof="0" dirty="0">
              <a:ln>
                <a:noFill/>
              </a:ln>
              <a:solidFill>
                <a:prstClr val="black"/>
              </a:solidFill>
              <a:effectLst/>
              <a:uLnTx/>
              <a:uFillTx/>
              <a:latin typeface="Arial"/>
              <a:ea typeface="+mn-ea"/>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Brief, infrequent, mild to moderate intensity</a:t>
            </a:r>
            <a:endParaRPr kumimoji="0" lang="en-US" sz="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In response to normative childhood adversities</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Inability of the 15 month old to express their desires</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The 2 year old who stumbles while running</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Beginning school or childcare</a:t>
            </a:r>
          </a:p>
          <a:p>
            <a:pPr marL="1142858" marR="0" lvl="2" indent="-228570" algn="l" defTabSz="914400" rtl="0" eaLnBrk="0" fontAlgn="base" latinLnBrk="0" hangingPunct="0">
              <a:lnSpc>
                <a:spcPct val="100000"/>
              </a:lnSpc>
              <a:spcBef>
                <a:spcPct val="20000"/>
              </a:spcBef>
              <a:spcAft>
                <a:spcPct val="0"/>
              </a:spcAft>
              <a:buClr>
                <a:srgbClr val="D12232"/>
              </a:buClr>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The big project in middle school</a:t>
            </a:r>
            <a:endParaRPr kumimoji="0" lang="en-US" sz="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Safe, Stable, Nurturing Relationships***</a:t>
            </a:r>
            <a:r>
              <a:rPr kumimoji="0" lang="en-US" sz="1800" b="1" i="0" u="none" strike="noStrike" kern="0" cap="none" spc="0" normalizeH="0" baseline="0" noProof="0" dirty="0">
                <a:ln>
                  <a:noFill/>
                </a:ln>
                <a:solidFill>
                  <a:srgbClr val="FF3300"/>
                </a:solidFill>
                <a:effectLst/>
                <a:uLnTx/>
                <a:uFillTx/>
                <a:latin typeface="Arial"/>
                <a:ea typeface="MS PGothic" panose="020B0600070205080204" pitchFamily="34" charset="-128"/>
                <a:cs typeface="+mn-cs"/>
              </a:rPr>
              <a:t> </a:t>
            </a: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allow a return to </a:t>
            </a:r>
            <a:r>
              <a:rPr kumimoji="0" lang="en-US" sz="1800" b="1" i="1" u="sng" strike="noStrike" kern="0" cap="none" spc="0" normalizeH="0" baseline="0" noProof="0" dirty="0">
                <a:ln>
                  <a:noFill/>
                </a:ln>
                <a:solidFill>
                  <a:srgbClr val="A50021"/>
                </a:solidFill>
                <a:effectLst/>
                <a:uLnTx/>
                <a:uFillTx/>
                <a:latin typeface="Arial"/>
                <a:ea typeface="MS PGothic" panose="020B0600070205080204" pitchFamily="34" charset="-128"/>
                <a:cs typeface="+mn-cs"/>
              </a:rPr>
              <a:t>baseline</a:t>
            </a:r>
          </a:p>
          <a:p>
            <a:pPr marL="742859" marR="0" lvl="1" indent="-285715"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a:t>
            </a:r>
            <a:r>
              <a:rPr kumimoji="0" lang="en-US" sz="16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(responding to non-verbal clues, consolation, reassurance, planning assistance)</a:t>
            </a:r>
            <a:endParaRPr kumimoji="0" lang="en-US" sz="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Builds</a:t>
            </a: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 motivation, confidence </a:t>
            </a: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and</a:t>
            </a: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 RESILIENCE IN THE FUTURE!!</a:t>
            </a:r>
            <a:endParaRPr kumimoji="0" lang="en-US" sz="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prstClr val="black"/>
                </a:solidFill>
                <a:effectLst>
                  <a:outerShdw blurRad="38100" dist="38100" dir="2700000" algn="tl">
                    <a:srgbClr val="FFFFFF"/>
                  </a:outerShdw>
                </a:effectLst>
                <a:uLnTx/>
                <a:uFillTx/>
                <a:latin typeface="Arial"/>
                <a:ea typeface="MS PGothic" panose="020B0600070205080204" pitchFamily="34" charset="-128"/>
                <a:cs typeface="+mn-cs"/>
              </a:rPr>
              <a:t>“Positive Stress” is</a:t>
            </a:r>
            <a:r>
              <a:rPr kumimoji="0" lang="en-US" sz="1800" b="1" i="0" u="none" strike="noStrike" kern="0" cap="none" spc="0" normalizeH="0" baseline="0" noProof="0" dirty="0">
                <a:ln>
                  <a:noFill/>
                </a:ln>
                <a:solidFill>
                  <a:srgbClr val="A50021"/>
                </a:solidFill>
                <a:effectLst>
                  <a:outerShdw blurRad="38100" dist="38100" dir="2700000" algn="tl">
                    <a:srgbClr val="000000"/>
                  </a:outerShdw>
                </a:effectLst>
                <a:uLnTx/>
                <a:uFillTx/>
                <a:latin typeface="Arial"/>
                <a:ea typeface="MS PGothic" panose="020B0600070205080204" pitchFamily="34" charset="-128"/>
                <a:cs typeface="+mn-cs"/>
              </a:rPr>
              <a:t> </a:t>
            </a: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NOT </a:t>
            </a: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the </a:t>
            </a:r>
            <a:r>
              <a:rPr kumimoji="0" lang="en-US" sz="1800" b="1" i="0" u="none" strike="noStrike" kern="0" cap="none" spc="0" normalizeH="0" baseline="0" noProof="0" dirty="0">
                <a:ln>
                  <a:noFill/>
                </a:ln>
                <a:solidFill>
                  <a:srgbClr val="A50021"/>
                </a:solidFill>
                <a:effectLst/>
                <a:uLnTx/>
                <a:uFillTx/>
                <a:latin typeface="Arial"/>
                <a:ea typeface="MS PGothic" panose="020B0600070205080204" pitchFamily="34" charset="-128"/>
                <a:cs typeface="+mn-cs"/>
              </a:rPr>
              <a:t>ABSENCE </a:t>
            </a:r>
            <a:r>
              <a:rPr kumimoji="0" lang="en-US" sz="1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of stress</a:t>
            </a:r>
          </a:p>
        </p:txBody>
      </p:sp>
      <p:sp>
        <p:nvSpPr>
          <p:cNvPr id="10" name="Rectangle 3">
            <a:extLst>
              <a:ext uri="{FF2B5EF4-FFF2-40B4-BE49-F238E27FC236}">
                <a16:creationId xmlns:a16="http://schemas.microsoft.com/office/drawing/2014/main" id="{3B486758-3A17-4968-929E-6791F4591A25}"/>
              </a:ext>
            </a:extLst>
          </p:cNvPr>
          <p:cNvSpPr txBox="1">
            <a:spLocks noChangeArrowheads="1"/>
          </p:cNvSpPr>
          <p:nvPr/>
        </p:nvSpPr>
        <p:spPr bwMode="auto">
          <a:xfrm>
            <a:off x="0" y="294283"/>
            <a:ext cx="6957848" cy="81915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rial"/>
                <a:ea typeface="+mj-ea"/>
                <a:cs typeface="+mj-cs"/>
              </a:rPr>
              <a:t>Defining</a:t>
            </a:r>
            <a:r>
              <a:rPr kumimoji="0" lang="en-US" sz="3200" b="1" i="0" u="none" strike="noStrike" kern="0" cap="none" spc="0" normalizeH="0" baseline="0" noProof="0" dirty="0">
                <a:ln>
                  <a:noFill/>
                </a:ln>
                <a:solidFill>
                  <a:srgbClr val="D12232"/>
                </a:solidFill>
                <a:effectLst/>
                <a:uLnTx/>
                <a:uFillTx/>
                <a:latin typeface="Arial"/>
                <a:ea typeface="+mj-ea"/>
                <a:cs typeface="+mj-cs"/>
              </a:rPr>
              <a:t> </a:t>
            </a:r>
            <a:r>
              <a:rPr kumimoji="0" lang="en-US" sz="3200" b="1" i="0" u="none" strike="noStrike" kern="0" cap="none" spc="0" normalizeH="0" baseline="0" noProof="0" dirty="0">
                <a:ln>
                  <a:noFill/>
                </a:ln>
                <a:solidFill>
                  <a:srgbClr val="A50021"/>
                </a:solidFill>
                <a:effectLst/>
                <a:uLnTx/>
                <a:uFillTx/>
                <a:latin typeface="Arial"/>
                <a:ea typeface="+mj-ea"/>
                <a:cs typeface="+mj-cs"/>
              </a:rPr>
              <a:t>Adversity</a:t>
            </a:r>
            <a:r>
              <a:rPr kumimoji="0" lang="en-US" sz="3200" b="1" i="0" u="none" strike="noStrike" kern="0" cap="none" spc="0" normalizeH="0" baseline="0" noProof="0" dirty="0">
                <a:ln>
                  <a:noFill/>
                </a:ln>
                <a:solidFill>
                  <a:srgbClr val="D12232"/>
                </a:solidFill>
                <a:effectLst/>
                <a:uLnTx/>
                <a:uFillTx/>
                <a:latin typeface="Arial"/>
                <a:ea typeface="+mj-ea"/>
                <a:cs typeface="+mj-cs"/>
              </a:rPr>
              <a:t> </a:t>
            </a:r>
            <a:r>
              <a:rPr kumimoji="0" lang="en-US" sz="3200" b="1" i="0" u="none" strike="noStrike" kern="0" cap="none" spc="0" normalizeH="0" baseline="0" noProof="0" dirty="0">
                <a:ln>
                  <a:noFill/>
                </a:ln>
                <a:solidFill>
                  <a:prstClr val="black"/>
                </a:solidFill>
                <a:effectLst/>
                <a:uLnTx/>
                <a:uFillTx/>
                <a:latin typeface="Arial"/>
                <a:ea typeface="+mj-ea"/>
                <a:cs typeface="+mj-cs"/>
              </a:rPr>
              <a:t>or </a:t>
            </a:r>
            <a:r>
              <a:rPr kumimoji="0" lang="en-US" sz="3200" b="1" i="0" u="none" strike="noStrike" kern="0" cap="none" spc="0" normalizeH="0" baseline="0" noProof="0" dirty="0">
                <a:ln>
                  <a:noFill/>
                </a:ln>
                <a:solidFill>
                  <a:srgbClr val="A50021"/>
                </a:solidFill>
                <a:effectLst/>
                <a:uLnTx/>
                <a:uFillTx/>
                <a:latin typeface="Arial"/>
                <a:ea typeface="+mj-ea"/>
                <a:cs typeface="+mj-cs"/>
              </a:rPr>
              <a:t>Stress</a:t>
            </a:r>
          </a:p>
        </p:txBody>
      </p:sp>
      <p:sp>
        <p:nvSpPr>
          <p:cNvPr id="5" name="Rectangle 15">
            <a:extLst>
              <a:ext uri="{FF2B5EF4-FFF2-40B4-BE49-F238E27FC236}">
                <a16:creationId xmlns:a16="http://schemas.microsoft.com/office/drawing/2014/main" id="{B3B3DB00-04F7-48EB-BFA8-AA2C878BF8EF}"/>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dirty="0">
                <a:solidFill>
                  <a:srgbClr val="000000"/>
                </a:solidFill>
                <a:effectLst>
                  <a:outerShdw blurRad="38100" dist="38100" dir="2700000" algn="tl">
                    <a:srgbClr val="FFFFFF"/>
                  </a:outerShdw>
                </a:effectLst>
              </a:rPr>
              <a:t>Defining</a:t>
            </a:r>
            <a:r>
              <a:rPr lang="en-US" dirty="0">
                <a:solidFill>
                  <a:srgbClr val="62269E"/>
                </a:solidFill>
                <a:effectLst>
                  <a:outerShdw blurRad="38100" dist="38100" dir="2700000" algn="tl">
                    <a:srgbClr val="FFFFFF"/>
                  </a:outerShdw>
                </a:effectLst>
              </a:rPr>
              <a:t> </a:t>
            </a:r>
            <a:r>
              <a:rPr lang="en-US" dirty="0">
                <a:solidFill>
                  <a:srgbClr val="A50021"/>
                </a:solidFill>
                <a:effectLst>
                  <a:outerShdw blurRad="38100" dist="38100" dir="2700000" algn="tl">
                    <a:srgbClr val="FFFFFF"/>
                  </a:outerShdw>
                </a:effectLst>
              </a:rPr>
              <a:t>“The PROBLEM”</a:t>
            </a:r>
            <a:endParaRPr lang="en-US" dirty="0">
              <a:solidFill>
                <a:srgbClr val="A50021"/>
              </a:solidFill>
            </a:endParaRPr>
          </a:p>
        </p:txBody>
      </p:sp>
    </p:spTree>
    <p:extLst>
      <p:ext uri="{BB962C8B-B14F-4D97-AF65-F5344CB8AC3E}">
        <p14:creationId xmlns:p14="http://schemas.microsoft.com/office/powerpoint/2010/main" val="17208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 calcmode="lin" valueType="num">
                                      <p:cBhvr additive="base">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anim calcmode="lin" valueType="num">
                                      <p:cBhvr>
                                        <p:cTn id="51" dur="10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52" dur="1000" fill="hold"/>
                                        <p:tgtEl>
                                          <p:spTgt spid="9">
                                            <p:txEl>
                                              <p:pRg st="10" end="10"/>
                                            </p:txEl>
                                          </p:spTgt>
                                        </p:tgtEl>
                                        <p:attrNameLst>
                                          <p:attrName>ppt_h</p:attrName>
                                        </p:attrNameLst>
                                      </p:cBhvr>
                                      <p:tavLst>
                                        <p:tav tm="0">
                                          <p:val>
                                            <p:fltVal val="0"/>
                                          </p:val>
                                        </p:tav>
                                        <p:tav tm="100000">
                                          <p:val>
                                            <p:strVal val="#ppt_h"/>
                                          </p:val>
                                        </p:tav>
                                      </p:tavLst>
                                    </p:anim>
                                    <p:anim calcmode="lin" valueType="num">
                                      <p:cBhvr>
                                        <p:cTn id="53" dur="1000" fill="hold"/>
                                        <p:tgtEl>
                                          <p:spTgt spid="9">
                                            <p:txEl>
                                              <p:pRg st="10" end="10"/>
                                            </p:txEl>
                                          </p:spTgt>
                                        </p:tgtEl>
                                        <p:attrNameLst>
                                          <p:attrName>style.rotation</p:attrName>
                                        </p:attrNameLst>
                                      </p:cBhvr>
                                      <p:tavLst>
                                        <p:tav tm="0">
                                          <p:val>
                                            <p:fltVal val="90"/>
                                          </p:val>
                                        </p:tav>
                                        <p:tav tm="100000">
                                          <p:val>
                                            <p:fltVal val="0"/>
                                          </p:val>
                                        </p:tav>
                                      </p:tavLst>
                                    </p:anim>
                                    <p:animEffect transition="in" filter="fade">
                                      <p:cBhvr>
                                        <p:cTn id="54"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1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9" name="Rectangle 2">
            <a:extLst>
              <a:ext uri="{FF2B5EF4-FFF2-40B4-BE49-F238E27FC236}">
                <a16:creationId xmlns:a16="http://schemas.microsoft.com/office/drawing/2014/main" id="{D5B4AE32-AF82-4575-803D-6D9839005878}"/>
              </a:ext>
            </a:extLst>
          </p:cNvPr>
          <p:cNvSpPr txBox="1">
            <a:spLocks noChangeArrowheads="1"/>
          </p:cNvSpPr>
          <p:nvPr/>
        </p:nvSpPr>
        <p:spPr bwMode="auto">
          <a:xfrm>
            <a:off x="685800" y="945270"/>
            <a:ext cx="8153400" cy="3794891"/>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0000FF"/>
              </a:buClr>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5" name="Rectangle 2">
            <a:extLst>
              <a:ext uri="{FF2B5EF4-FFF2-40B4-BE49-F238E27FC236}">
                <a16:creationId xmlns:a16="http://schemas.microsoft.com/office/drawing/2014/main" id="{0918EA99-9E36-4608-AC1D-35FABAED3BC4}"/>
              </a:ext>
            </a:extLst>
          </p:cNvPr>
          <p:cNvSpPr txBox="1">
            <a:spLocks noChangeArrowheads="1"/>
          </p:cNvSpPr>
          <p:nvPr/>
        </p:nvSpPr>
        <p:spPr>
          <a:xfrm>
            <a:off x="662150" y="930013"/>
            <a:ext cx="8077200" cy="3794892"/>
          </a:xfrm>
          <a:prstGeom prst="rect">
            <a:avLst/>
          </a:prstGeom>
        </p:spPr>
        <p:txBody>
          <a:bodyPr/>
          <a:lstStyle>
            <a:lvl1pPr marL="342900" indent="-342900" algn="l" defTabSz="457200" rtl="0" eaLnBrk="1" fontAlgn="base" hangingPunct="1">
              <a:lnSpc>
                <a:spcPct val="120000"/>
              </a:lnSpc>
              <a:spcBef>
                <a:spcPct val="20000"/>
              </a:spcBef>
              <a:spcAft>
                <a:spcPct val="0"/>
              </a:spcAft>
              <a:buFont typeface="Arial" panose="020B0604020202020204" pitchFamily="34" charset="0"/>
              <a:defRPr sz="14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90000"/>
              </a:lnSpc>
              <a:spcBef>
                <a:spcPct val="20000"/>
              </a:spcBef>
              <a:spcAft>
                <a:spcPct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A50021"/>
                </a:solidFill>
                <a:effectLst/>
                <a:uLnTx/>
                <a:uFillTx/>
                <a:latin typeface="Arial"/>
                <a:ea typeface="MS PGothic" panose="020B0600070205080204" pitchFamily="34" charset="-128"/>
              </a:rPr>
              <a:t>Toxic</a:t>
            </a:r>
            <a:r>
              <a:rPr kumimoji="0" lang="en-US"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 Stress </a:t>
            </a:r>
            <a:r>
              <a:rPr kumimoji="0" lang="en-US" sz="2400" b="1" i="1" u="none" strike="noStrike" kern="1200" cap="none" spc="0" normalizeH="0" baseline="0" noProof="0" dirty="0">
                <a:ln>
                  <a:noFill/>
                </a:ln>
                <a:solidFill>
                  <a:prstClr val="black"/>
                </a:solidFill>
                <a:effectLst/>
                <a:uLnTx/>
                <a:uFillTx/>
                <a:latin typeface="Arial"/>
                <a:ea typeface="MS PGothic" panose="020B0600070205080204" pitchFamily="34" charset="-128"/>
              </a:rPr>
              <a:t>Response</a:t>
            </a:r>
            <a:endParaRPr kumimoji="0" lang="en-US" sz="800" b="1" i="1" u="none" strike="noStrike" kern="1200" cap="none" spc="0" normalizeH="0" baseline="0" noProof="0" dirty="0">
              <a:ln>
                <a:noFill/>
              </a:ln>
              <a:solidFill>
                <a:prstClr val="black"/>
              </a:solidFill>
              <a:effectLst/>
              <a:uLnTx/>
              <a:uFillTx/>
              <a:latin typeface="Arial"/>
              <a:ea typeface="MS PGothic" panose="020B0600070205080204" pitchFamily="34" charset="-128"/>
            </a:endParaRPr>
          </a:p>
          <a:p>
            <a:pPr marL="742950" marR="0" lvl="1" indent="-28575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Long lasting, frequent, or strong intensity</a:t>
            </a:r>
          </a:p>
          <a:p>
            <a:pPr marL="742950" marR="0" lvl="1" indent="-28575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In response to the more extreme adversities of childhood (</a:t>
            </a:r>
            <a:r>
              <a:rPr kumimoji="0" lang="en-US" sz="18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rPr>
              <a:t>ACEs</a:t>
            </a:r>
            <a:r>
              <a:rPr kumimoji="0" lang="en-US" sz="1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a:t>
            </a:r>
          </a:p>
          <a:p>
            <a:pPr marL="1143000" marR="0" lvl="2" indent="-2286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Physical, sexual, emotional abuse</a:t>
            </a:r>
          </a:p>
          <a:p>
            <a:pPr marL="1143000" marR="0" lvl="2" indent="-2286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Physical, emotional neglect</a:t>
            </a:r>
          </a:p>
          <a:p>
            <a:pPr marL="1143000" marR="0" lvl="2" indent="-2286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Household dysfunction</a:t>
            </a:r>
          </a:p>
          <a:p>
            <a:pPr marL="742950" marR="0" lvl="1" indent="-28575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rPr>
              <a:t>Insufficient social-emotional buffering (</a:t>
            </a:r>
            <a:r>
              <a:rPr kumimoji="0" lang="en-US" sz="1800" b="1" i="0" u="sng" strike="noStrike" kern="1200" cap="none" spc="0" normalizeH="0" baseline="0" noProof="0" dirty="0">
                <a:ln>
                  <a:noFill/>
                </a:ln>
                <a:solidFill>
                  <a:prstClr val="black"/>
                </a:solidFill>
                <a:effectLst/>
                <a:uLnTx/>
                <a:uFillTx/>
                <a:latin typeface="Arial"/>
                <a:ea typeface="MS PGothic" panose="020B0600070205080204" pitchFamily="34" charset="-128"/>
                <a:cs typeface="+mn-cs"/>
              </a:rPr>
              <a:t>not enough SSNRs</a:t>
            </a:r>
            <a:r>
              <a:rPr kumimoji="0" lang="en-US" sz="18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rPr>
              <a:t>)</a:t>
            </a:r>
            <a:endParaRPr kumimoji="0" lang="en-US" sz="1800" b="0"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endParaRPr>
          </a:p>
          <a:p>
            <a:pPr marL="742950" marR="0" lvl="1" indent="-285750" algn="l" defTabSz="4572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	</a:t>
            </a:r>
            <a:r>
              <a:rPr kumimoji="0" lang="en-US" sz="16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(Deficient levels of emotion coaching, re-processing, reassurance/support)</a:t>
            </a:r>
            <a:endParaRPr kumimoji="0" lang="en-US" sz="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a:p>
            <a:pPr marL="742950" marR="0" lvl="1" indent="-28575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Chronic exposure to the physiologic mediators of stress (cortisol, epi) leads to </a:t>
            </a:r>
            <a:r>
              <a:rPr kumimoji="0" lang="en-US" sz="18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rPr>
              <a:t>potentially permanent changes</a:t>
            </a:r>
            <a:r>
              <a:rPr kumimoji="0" lang="en-US" sz="1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 and long-term effects</a:t>
            </a:r>
          </a:p>
          <a:p>
            <a:pPr marL="1143000" marR="0" lvl="2" indent="-2286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rPr>
              <a:t>Molecular level </a:t>
            </a:r>
            <a:r>
              <a:rPr kumimoji="0" lang="en-US" sz="16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(epigenetics)</a:t>
            </a:r>
          </a:p>
          <a:p>
            <a:pPr marL="1143000" marR="0" lvl="2" indent="-2286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rPr>
              <a:t>Cellular level </a:t>
            </a:r>
            <a:r>
              <a:rPr kumimoji="0" lang="en-US" sz="16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(brain connectivity)</a:t>
            </a:r>
          </a:p>
          <a:p>
            <a:pPr marL="1143000" marR="0" lvl="2" indent="-2286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A50021"/>
                </a:solidFill>
                <a:effectLst/>
                <a:uLnTx/>
                <a:uFillTx/>
                <a:latin typeface="Arial"/>
                <a:ea typeface="MS PGothic" panose="020B0600070205080204" pitchFamily="34" charset="-128"/>
                <a:cs typeface="+mn-cs"/>
              </a:rPr>
              <a:t>Behavioral level </a:t>
            </a:r>
            <a:r>
              <a:rPr kumimoji="0" lang="en-US" sz="16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rPr>
              <a:t>(allostasis)</a:t>
            </a:r>
          </a:p>
        </p:txBody>
      </p:sp>
      <p:sp>
        <p:nvSpPr>
          <p:cNvPr id="2" name="Rectangle 3">
            <a:extLst>
              <a:ext uri="{FF2B5EF4-FFF2-40B4-BE49-F238E27FC236}">
                <a16:creationId xmlns:a16="http://schemas.microsoft.com/office/drawing/2014/main" id="{AADAFBF4-05CC-4572-9171-EF5DA0429C54}"/>
              </a:ext>
            </a:extLst>
          </p:cNvPr>
          <p:cNvSpPr txBox="1">
            <a:spLocks noChangeArrowheads="1"/>
          </p:cNvSpPr>
          <p:nvPr/>
        </p:nvSpPr>
        <p:spPr bwMode="auto">
          <a:xfrm>
            <a:off x="0" y="294283"/>
            <a:ext cx="6957848" cy="81915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rial"/>
                <a:ea typeface="+mj-ea"/>
                <a:cs typeface="+mj-cs"/>
              </a:rPr>
              <a:t>Defining</a:t>
            </a:r>
            <a:r>
              <a:rPr kumimoji="0" lang="en-US" sz="3200" b="1" i="0" u="none" strike="noStrike" kern="0" cap="none" spc="0" normalizeH="0" baseline="0" noProof="0" dirty="0">
                <a:ln>
                  <a:noFill/>
                </a:ln>
                <a:solidFill>
                  <a:srgbClr val="D12232"/>
                </a:solidFill>
                <a:effectLst/>
                <a:uLnTx/>
                <a:uFillTx/>
                <a:latin typeface="Arial"/>
                <a:ea typeface="+mj-ea"/>
                <a:cs typeface="+mj-cs"/>
              </a:rPr>
              <a:t> </a:t>
            </a:r>
            <a:r>
              <a:rPr kumimoji="0" lang="en-US" sz="3200" b="1" i="0" u="none" strike="noStrike" kern="0" cap="none" spc="0" normalizeH="0" baseline="0" noProof="0" dirty="0">
                <a:ln>
                  <a:noFill/>
                </a:ln>
                <a:solidFill>
                  <a:srgbClr val="A50021"/>
                </a:solidFill>
                <a:effectLst/>
                <a:uLnTx/>
                <a:uFillTx/>
                <a:latin typeface="Arial"/>
                <a:ea typeface="+mj-ea"/>
                <a:cs typeface="+mj-cs"/>
              </a:rPr>
              <a:t>Adversity</a:t>
            </a:r>
            <a:r>
              <a:rPr kumimoji="0" lang="en-US" sz="3200" b="1" i="0" u="none" strike="noStrike" kern="0" cap="none" spc="0" normalizeH="0" baseline="0" noProof="0" dirty="0">
                <a:ln>
                  <a:noFill/>
                </a:ln>
                <a:solidFill>
                  <a:srgbClr val="D12232"/>
                </a:solidFill>
                <a:effectLst/>
                <a:uLnTx/>
                <a:uFillTx/>
                <a:latin typeface="Arial"/>
                <a:ea typeface="+mj-ea"/>
                <a:cs typeface="+mj-cs"/>
              </a:rPr>
              <a:t> </a:t>
            </a:r>
            <a:r>
              <a:rPr kumimoji="0" lang="en-US" sz="3200" b="1" i="0" u="none" strike="noStrike" kern="0" cap="none" spc="0" normalizeH="0" baseline="0" noProof="0" dirty="0">
                <a:ln>
                  <a:noFill/>
                </a:ln>
                <a:solidFill>
                  <a:prstClr val="black"/>
                </a:solidFill>
                <a:effectLst/>
                <a:uLnTx/>
                <a:uFillTx/>
                <a:latin typeface="Arial"/>
                <a:ea typeface="+mj-ea"/>
                <a:cs typeface="+mj-cs"/>
              </a:rPr>
              <a:t>or </a:t>
            </a:r>
            <a:r>
              <a:rPr kumimoji="0" lang="en-US" sz="3200" b="1" i="0" u="none" strike="noStrike" kern="0" cap="none" spc="0" normalizeH="0" baseline="0" noProof="0" dirty="0">
                <a:ln>
                  <a:noFill/>
                </a:ln>
                <a:solidFill>
                  <a:srgbClr val="A50021"/>
                </a:solidFill>
                <a:effectLst/>
                <a:uLnTx/>
                <a:uFillTx/>
                <a:latin typeface="Arial"/>
                <a:ea typeface="+mj-ea"/>
                <a:cs typeface="+mj-cs"/>
              </a:rPr>
              <a:t>Stress</a:t>
            </a:r>
          </a:p>
        </p:txBody>
      </p:sp>
      <p:sp>
        <p:nvSpPr>
          <p:cNvPr id="6" name="Right Brace 5">
            <a:extLst>
              <a:ext uri="{FF2B5EF4-FFF2-40B4-BE49-F238E27FC236}">
                <a16:creationId xmlns:a16="http://schemas.microsoft.com/office/drawing/2014/main" id="{1C274E43-F7EB-457C-9B7C-0D686F095499}"/>
              </a:ext>
            </a:extLst>
          </p:cNvPr>
          <p:cNvSpPr/>
          <p:nvPr/>
        </p:nvSpPr>
        <p:spPr>
          <a:xfrm>
            <a:off x="4970585" y="3950677"/>
            <a:ext cx="128953" cy="715107"/>
          </a:xfrm>
          <a:prstGeom prst="rightBrace">
            <a:avLst/>
          </a:prstGeom>
          <a:ln>
            <a:solidFill>
              <a:srgbClr val="C00000"/>
            </a:solidFill>
          </a:ln>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B2085F44-E1CB-4333-8FC9-4B82CC7485FA}"/>
              </a:ext>
            </a:extLst>
          </p:cNvPr>
          <p:cNvSpPr txBox="1"/>
          <p:nvPr/>
        </p:nvSpPr>
        <p:spPr>
          <a:xfrm>
            <a:off x="5182527" y="3985064"/>
            <a:ext cx="3865161" cy="646331"/>
          </a:xfrm>
          <a:prstGeom prst="rect">
            <a:avLst/>
          </a:prstGeom>
          <a:noFill/>
          <a:ln w="38100">
            <a:solidFill>
              <a:schemeClr val="accent3"/>
            </a:solidFill>
          </a:ln>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The same biology also explains how</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A11E2A"/>
                </a:solidFill>
                <a:effectLst/>
                <a:uLnTx/>
                <a:uFillTx/>
                <a:latin typeface="Arial" panose="020B0604020202020204" pitchFamily="34" charset="0"/>
                <a:ea typeface="MS PGothic" panose="020B0600070205080204" pitchFamily="34" charset="-128"/>
                <a:cs typeface="+mn-cs"/>
              </a:rPr>
              <a:t>RH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becomes biologically embedded</a:t>
            </a:r>
          </a:p>
        </p:txBody>
      </p:sp>
      <p:sp>
        <p:nvSpPr>
          <p:cNvPr id="10" name="Rectangle 15">
            <a:extLst>
              <a:ext uri="{FF2B5EF4-FFF2-40B4-BE49-F238E27FC236}">
                <a16:creationId xmlns:a16="http://schemas.microsoft.com/office/drawing/2014/main" id="{9340CDC3-3A2A-497E-A7DC-DA6DE7BF11E6}"/>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dirty="0">
                <a:solidFill>
                  <a:srgbClr val="000000"/>
                </a:solidFill>
                <a:effectLst>
                  <a:outerShdw blurRad="38100" dist="38100" dir="2700000" algn="tl">
                    <a:srgbClr val="FFFFFF"/>
                  </a:outerShdw>
                </a:effectLst>
              </a:rPr>
              <a:t>Defining</a:t>
            </a:r>
            <a:r>
              <a:rPr lang="en-US" dirty="0">
                <a:solidFill>
                  <a:srgbClr val="62269E"/>
                </a:solidFill>
                <a:effectLst>
                  <a:outerShdw blurRad="38100" dist="38100" dir="2700000" algn="tl">
                    <a:srgbClr val="FFFFFF"/>
                  </a:outerShdw>
                </a:effectLst>
              </a:rPr>
              <a:t> </a:t>
            </a:r>
            <a:r>
              <a:rPr lang="en-US" dirty="0">
                <a:solidFill>
                  <a:srgbClr val="A50021"/>
                </a:solidFill>
                <a:effectLst>
                  <a:outerShdw blurRad="38100" dist="38100" dir="2700000" algn="tl">
                    <a:srgbClr val="FFFFFF"/>
                  </a:outerShdw>
                </a:effectLst>
              </a:rPr>
              <a:t>“The PROBLEM”</a:t>
            </a:r>
            <a:endParaRPr lang="en-US" dirty="0">
              <a:solidFill>
                <a:srgbClr val="A50021"/>
              </a:solidFill>
            </a:endParaRPr>
          </a:p>
        </p:txBody>
      </p:sp>
    </p:spTree>
    <p:extLst>
      <p:ext uri="{BB962C8B-B14F-4D97-AF65-F5344CB8AC3E}">
        <p14:creationId xmlns:p14="http://schemas.microsoft.com/office/powerpoint/2010/main" val="8767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down)">
                                      <p:cBhvr>
                                        <p:cTn id="77" dur="580">
                                          <p:stCondLst>
                                            <p:cond delay="0"/>
                                          </p:stCondLst>
                                        </p:cTn>
                                        <p:tgtEl>
                                          <p:spTgt spid="8"/>
                                        </p:tgtEl>
                                      </p:cBhvr>
                                    </p:animEffect>
                                    <p:anim calcmode="lin" valueType="num">
                                      <p:cBhvr>
                                        <p:cTn id="7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3" dur="26">
                                          <p:stCondLst>
                                            <p:cond delay="650"/>
                                          </p:stCondLst>
                                        </p:cTn>
                                        <p:tgtEl>
                                          <p:spTgt spid="8"/>
                                        </p:tgtEl>
                                      </p:cBhvr>
                                      <p:to x="100000" y="60000"/>
                                    </p:animScale>
                                    <p:animScale>
                                      <p:cBhvr>
                                        <p:cTn id="84" dur="166" decel="50000">
                                          <p:stCondLst>
                                            <p:cond delay="676"/>
                                          </p:stCondLst>
                                        </p:cTn>
                                        <p:tgtEl>
                                          <p:spTgt spid="8"/>
                                        </p:tgtEl>
                                      </p:cBhvr>
                                      <p:to x="100000" y="100000"/>
                                    </p:animScale>
                                    <p:animScale>
                                      <p:cBhvr>
                                        <p:cTn id="85" dur="26">
                                          <p:stCondLst>
                                            <p:cond delay="1312"/>
                                          </p:stCondLst>
                                        </p:cTn>
                                        <p:tgtEl>
                                          <p:spTgt spid="8"/>
                                        </p:tgtEl>
                                      </p:cBhvr>
                                      <p:to x="100000" y="80000"/>
                                    </p:animScale>
                                    <p:animScale>
                                      <p:cBhvr>
                                        <p:cTn id="86" dur="166" decel="50000">
                                          <p:stCondLst>
                                            <p:cond delay="1338"/>
                                          </p:stCondLst>
                                        </p:cTn>
                                        <p:tgtEl>
                                          <p:spTgt spid="8"/>
                                        </p:tgtEl>
                                      </p:cBhvr>
                                      <p:to x="100000" y="100000"/>
                                    </p:animScale>
                                    <p:animScale>
                                      <p:cBhvr>
                                        <p:cTn id="87" dur="26">
                                          <p:stCondLst>
                                            <p:cond delay="1642"/>
                                          </p:stCondLst>
                                        </p:cTn>
                                        <p:tgtEl>
                                          <p:spTgt spid="8"/>
                                        </p:tgtEl>
                                      </p:cBhvr>
                                      <p:to x="100000" y="90000"/>
                                    </p:animScale>
                                    <p:animScale>
                                      <p:cBhvr>
                                        <p:cTn id="88" dur="166" decel="50000">
                                          <p:stCondLst>
                                            <p:cond delay="1668"/>
                                          </p:stCondLst>
                                        </p:cTn>
                                        <p:tgtEl>
                                          <p:spTgt spid="8"/>
                                        </p:tgtEl>
                                      </p:cBhvr>
                                      <p:to x="100000" y="100000"/>
                                    </p:animScale>
                                    <p:animScale>
                                      <p:cBhvr>
                                        <p:cTn id="89" dur="26">
                                          <p:stCondLst>
                                            <p:cond delay="1808"/>
                                          </p:stCondLst>
                                        </p:cTn>
                                        <p:tgtEl>
                                          <p:spTgt spid="8"/>
                                        </p:tgtEl>
                                      </p:cBhvr>
                                      <p:to x="100000" y="95000"/>
                                    </p:animScale>
                                    <p:animScale>
                                      <p:cBhvr>
                                        <p:cTn id="9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 name="Rectangle 3">
            <a:extLst>
              <a:ext uri="{FF2B5EF4-FFF2-40B4-BE49-F238E27FC236}">
                <a16:creationId xmlns:a16="http://schemas.microsoft.com/office/drawing/2014/main" id="{3B486758-3A17-4968-929E-6791F4591A25}"/>
              </a:ext>
            </a:extLst>
          </p:cNvPr>
          <p:cNvSpPr txBox="1">
            <a:spLocks noChangeArrowheads="1"/>
          </p:cNvSpPr>
          <p:nvPr/>
        </p:nvSpPr>
        <p:spPr bwMode="auto">
          <a:xfrm>
            <a:off x="0" y="294283"/>
            <a:ext cx="9144000" cy="81915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A50021"/>
                </a:solidFill>
                <a:effectLst/>
                <a:uLnTx/>
                <a:uFillTx/>
                <a:latin typeface="Arial"/>
                <a:ea typeface="+mj-ea"/>
                <a:cs typeface="+mj-cs"/>
              </a:rPr>
              <a:t>TS and RH are Two Sides of Same Coin!</a:t>
            </a:r>
          </a:p>
        </p:txBody>
      </p:sp>
      <p:sp>
        <p:nvSpPr>
          <p:cNvPr id="5" name="TextBox 4">
            <a:extLst>
              <a:ext uri="{FF2B5EF4-FFF2-40B4-BE49-F238E27FC236}">
                <a16:creationId xmlns:a16="http://schemas.microsoft.com/office/drawing/2014/main" id="{C981DD8F-2B40-4303-BCDF-2F2BE628FDED}"/>
              </a:ext>
            </a:extLst>
          </p:cNvPr>
          <p:cNvSpPr txBox="1"/>
          <p:nvPr/>
        </p:nvSpPr>
        <p:spPr>
          <a:xfrm>
            <a:off x="0" y="1207910"/>
            <a:ext cx="9143999" cy="34163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Molecular level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Cellular level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Behavioral level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DNA methylation			     Brain connectivity				  Responses to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patterns					   and activity					future adversity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Adversity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increases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Adversity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alters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Adversity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increases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methylation of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mn-cs"/>
              </a:rPr>
              <a:t>GCr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EEG patterns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mn-cs"/>
              </a:rPr>
              <a:t>behavioral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mn-cs"/>
              </a:rPr>
              <a:t>allo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stasis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Relational health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Relational health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Relational health</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(breastfeeding, touch)             (Attachment Biobehavioral        (SSNRs) buffers adversity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decreases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mn-cs"/>
              </a:rPr>
              <a:t>GCr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Catch-up) normalizes              </a:t>
            </a:r>
            <a:r>
              <a:rPr kumimoji="0" lang="en-US" sz="1800" b="0" i="1"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and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promotes the skills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methylation					  EEG patterns			   needed for resilience</a:t>
            </a:r>
          </a:p>
        </p:txBody>
      </p:sp>
      <p:sp>
        <p:nvSpPr>
          <p:cNvPr id="6" name="Rectangle 5">
            <a:extLst>
              <a:ext uri="{FF2B5EF4-FFF2-40B4-BE49-F238E27FC236}">
                <a16:creationId xmlns:a16="http://schemas.microsoft.com/office/drawing/2014/main" id="{4ADB9F1D-1156-4DD3-8412-511C8CC4EDCC}"/>
              </a:ext>
            </a:extLst>
          </p:cNvPr>
          <p:cNvSpPr/>
          <p:nvPr/>
        </p:nvSpPr>
        <p:spPr>
          <a:xfrm>
            <a:off x="3172179" y="1635146"/>
            <a:ext cx="2743200" cy="15144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5BE22D6A-8719-4CE0-A9AE-03949885C91A}"/>
              </a:ext>
            </a:extLst>
          </p:cNvPr>
          <p:cNvSpPr/>
          <p:nvPr/>
        </p:nvSpPr>
        <p:spPr>
          <a:xfrm>
            <a:off x="6252302" y="1658591"/>
            <a:ext cx="2743200" cy="16829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E9650A73-47FA-4105-9F22-9C79EBDAF520}"/>
              </a:ext>
            </a:extLst>
          </p:cNvPr>
          <p:cNvSpPr/>
          <p:nvPr/>
        </p:nvSpPr>
        <p:spPr>
          <a:xfrm>
            <a:off x="56442" y="1635145"/>
            <a:ext cx="2743200" cy="17063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3">
            <a:extLst>
              <a:ext uri="{FF2B5EF4-FFF2-40B4-BE49-F238E27FC236}">
                <a16:creationId xmlns:a16="http://schemas.microsoft.com/office/drawing/2014/main" id="{DECAB291-AEB2-4FF7-B460-2479EB333254}"/>
              </a:ext>
            </a:extLst>
          </p:cNvPr>
          <p:cNvSpPr txBox="1">
            <a:spLocks noChangeArrowheads="1"/>
          </p:cNvSpPr>
          <p:nvPr/>
        </p:nvSpPr>
        <p:spPr bwMode="auto">
          <a:xfrm>
            <a:off x="1981200" y="4823513"/>
            <a:ext cx="5896708" cy="271887"/>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A50021"/>
                </a:solidFill>
                <a:effectLst/>
                <a:uLnTx/>
                <a:uFillTx/>
                <a:latin typeface="Arial"/>
                <a:ea typeface="+mj-ea"/>
                <a:cs typeface="+mj-cs"/>
              </a:rPr>
              <a:t>If TS is the problem, RH is the solution!</a:t>
            </a:r>
          </a:p>
        </p:txBody>
      </p:sp>
      <p:sp>
        <p:nvSpPr>
          <p:cNvPr id="12" name="Rectangle 11">
            <a:extLst>
              <a:ext uri="{FF2B5EF4-FFF2-40B4-BE49-F238E27FC236}">
                <a16:creationId xmlns:a16="http://schemas.microsoft.com/office/drawing/2014/main" id="{FDE42951-90C4-42C6-8E38-5402E72F3565}"/>
              </a:ext>
            </a:extLst>
          </p:cNvPr>
          <p:cNvSpPr/>
          <p:nvPr/>
        </p:nvSpPr>
        <p:spPr>
          <a:xfrm>
            <a:off x="33215" y="3341510"/>
            <a:ext cx="2743200" cy="1280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672032F-46BE-4B4C-9A94-A39DF29BCE65}"/>
              </a:ext>
            </a:extLst>
          </p:cNvPr>
          <p:cNvSpPr/>
          <p:nvPr/>
        </p:nvSpPr>
        <p:spPr>
          <a:xfrm>
            <a:off x="3172179" y="3404009"/>
            <a:ext cx="2743200" cy="1280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80C0301A-F56B-47EF-80F9-FB393F76F015}"/>
              </a:ext>
            </a:extLst>
          </p:cNvPr>
          <p:cNvSpPr/>
          <p:nvPr/>
        </p:nvSpPr>
        <p:spPr>
          <a:xfrm>
            <a:off x="6311143" y="3295127"/>
            <a:ext cx="2743200" cy="1280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5">
            <a:extLst>
              <a:ext uri="{FF2B5EF4-FFF2-40B4-BE49-F238E27FC236}">
                <a16:creationId xmlns:a16="http://schemas.microsoft.com/office/drawing/2014/main" id="{B53C404D-FAD4-4EC2-8AF9-5EC95E287AD1}"/>
              </a:ext>
            </a:extLst>
          </p:cNvPr>
          <p:cNvSpPr txBox="1">
            <a:spLocks noChangeArrowheads="1"/>
          </p:cNvSpPr>
          <p:nvPr/>
        </p:nvSpPr>
        <p:spPr bwMode="auto">
          <a:xfrm>
            <a:off x="5643" y="-162153"/>
            <a:ext cx="9144000" cy="6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nchorCtr="1">
            <a:normAutofit/>
          </a:bodyPr>
          <a:lstStyle>
            <a:lvl1pPr algn="l" defTabSz="457200" rtl="0" eaLnBrk="1" fontAlgn="base" hangingPunct="1">
              <a:spcBef>
                <a:spcPct val="0"/>
              </a:spcBef>
              <a:spcAft>
                <a:spcPct val="0"/>
              </a:spcAft>
              <a:defRPr sz="2800" b="1" kern="1200">
                <a:solidFill>
                  <a:schemeClr val="tx1"/>
                </a:solidFill>
                <a:latin typeface="+mj-lt"/>
                <a:ea typeface="MS PGothic" panose="020B0600070205080204" pitchFamily="34" charset="-128"/>
                <a:cs typeface="Arial"/>
              </a:defRPr>
            </a:lvl1pPr>
            <a:lvl2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1" fontAlgn="base" hangingPunct="1">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a:lstStyle>
          <a:p>
            <a:pPr algn="ctr" defTabSz="457142" fontAlgn="auto">
              <a:spcBef>
                <a:spcPts val="0"/>
              </a:spcBef>
              <a:spcAft>
                <a:spcPts val="0"/>
              </a:spcAft>
              <a:defRPr/>
            </a:pPr>
            <a:r>
              <a:rPr lang="en-US" dirty="0">
                <a:solidFill>
                  <a:srgbClr val="000000"/>
                </a:solidFill>
                <a:effectLst>
                  <a:outerShdw blurRad="38100" dist="38100" dir="2700000" algn="tl">
                    <a:srgbClr val="FFFFFF"/>
                  </a:outerShdw>
                </a:effectLst>
              </a:rPr>
              <a:t>Pivoting towards</a:t>
            </a:r>
            <a:r>
              <a:rPr lang="en-US" dirty="0">
                <a:solidFill>
                  <a:srgbClr val="62269E"/>
                </a:solidFill>
                <a:effectLst>
                  <a:outerShdw blurRad="38100" dist="38100" dir="2700000" algn="tl">
                    <a:srgbClr val="FFFFFF"/>
                  </a:outerShdw>
                </a:effectLst>
              </a:rPr>
              <a:t> </a:t>
            </a:r>
            <a:r>
              <a:rPr lang="en-US" dirty="0">
                <a:solidFill>
                  <a:srgbClr val="A50021"/>
                </a:solidFill>
                <a:effectLst>
                  <a:outerShdw blurRad="38100" dist="38100" dir="2700000" algn="tl">
                    <a:srgbClr val="FFFFFF"/>
                  </a:outerShdw>
                </a:effectLst>
              </a:rPr>
              <a:t>“The SOLUTION”</a:t>
            </a:r>
            <a:endParaRPr lang="en-US" dirty="0">
              <a:solidFill>
                <a:srgbClr val="A50021"/>
              </a:solidFill>
            </a:endParaRPr>
          </a:p>
        </p:txBody>
      </p:sp>
    </p:spTree>
    <p:extLst>
      <p:ext uri="{BB962C8B-B14F-4D97-AF65-F5344CB8AC3E}">
        <p14:creationId xmlns:p14="http://schemas.microsoft.com/office/powerpoint/2010/main" val="28052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1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 name="Rectangle 2">
            <a:extLst>
              <a:ext uri="{FF2B5EF4-FFF2-40B4-BE49-F238E27FC236}">
                <a16:creationId xmlns:a16="http://schemas.microsoft.com/office/drawing/2014/main" id="{D5B4AE32-AF82-4575-803D-6D9839005878}"/>
              </a:ext>
            </a:extLst>
          </p:cNvPr>
          <p:cNvSpPr txBox="1">
            <a:spLocks noChangeArrowheads="1"/>
          </p:cNvSpPr>
          <p:nvPr/>
        </p:nvSpPr>
        <p:spPr bwMode="auto">
          <a:xfrm>
            <a:off x="364881" y="568527"/>
            <a:ext cx="8544658" cy="4413781"/>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marL="342857" indent="-342857"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859" indent="-285715"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2858" indent="-22857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000" indent="-22857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144" indent="-22857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28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430"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8573"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5715" indent="-22857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marL="0" marR="0" lvl="1"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Refers to the ability to develop and sustain the safe, stable and nurturing relationships (SSNRs). These, in turn, provide kids with positive childhood experiences (PCEs).</a:t>
            </a:r>
          </a:p>
          <a:p>
            <a:pPr marL="0" marR="0" lvl="1" indent="0" algn="l" defTabSz="914400" rtl="0" eaLnBrk="0" fontAlgn="base" latinLnBrk="0" hangingPunct="0">
              <a:lnSpc>
                <a:spcPct val="100000"/>
              </a:lnSpc>
              <a:spcBef>
                <a:spcPct val="2000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Dyadic level (parent or caregiver and child interactions)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Familial level (intra-familial interactions)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Community level (societal interactions and “normative” behaviors)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Provider level (pediatric professional and patient/family interactions)</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Practice level (</a:t>
            </a:r>
            <a:r>
              <a:rPr lang="en-US" sz="2000" kern="0" noProof="0" dirty="0">
                <a:solidFill>
                  <a:prstClr val="black"/>
                </a:solidFill>
                <a:effectLst/>
                <a:latin typeface="Arial"/>
              </a:rPr>
              <a:t>prof. org.</a:t>
            </a: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and their staff / community </a:t>
            </a:r>
            <a:r>
              <a:rPr lang="en-US" sz="2000" kern="0" dirty="0">
                <a:solidFill>
                  <a:prstClr val="black"/>
                </a:solidFill>
                <a:effectLst/>
                <a:latin typeface="Arial"/>
              </a:rPr>
              <a:t>collaborators</a:t>
            </a: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a:t>
            </a:r>
          </a:p>
          <a:p>
            <a:pPr marL="457144" marR="0" lvl="1" indent="0" algn="l" defTabSz="914400" rtl="0" eaLnBrk="0" fontAlgn="base" latinLnBrk="0" hangingPunct="0">
              <a:lnSpc>
                <a:spcPct val="100000"/>
              </a:lnSpc>
              <a:spcBef>
                <a:spcPct val="2000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endParaRP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Buffers adversity (toxic stress -&gt; tolerable or positive)</a:t>
            </a:r>
          </a:p>
          <a:p>
            <a:pPr marL="742859" marR="0" lvl="1" indent="-28571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Builds the skills needed to be </a:t>
            </a:r>
            <a:r>
              <a:rPr kumimoji="0" lang="en-US" sz="2000" b="1" i="0" u="none" strike="noStrike" kern="0" cap="none" spc="0" normalizeH="0" baseline="0" noProof="0" dirty="0">
                <a:ln>
                  <a:noFill/>
                </a:ln>
                <a:solidFill>
                  <a:srgbClr val="A11E2A"/>
                </a:solidFill>
                <a:effectLst/>
                <a:uLnTx/>
                <a:uFillTx/>
                <a:latin typeface="Arial"/>
                <a:ea typeface="MS PGothic" panose="020B0600070205080204" pitchFamily="34" charset="-128"/>
                <a:cs typeface="+mn-cs"/>
              </a:rPr>
              <a:t>resilient</a:t>
            </a:r>
            <a:r>
              <a:rPr kumimoji="0" lang="en-US" sz="2000" b="0" i="0" u="none" strike="noStrike" kern="0" cap="none" spc="0" normalizeH="0" baseline="0" noProof="0" dirty="0">
                <a:ln>
                  <a:noFill/>
                </a:ln>
                <a:solidFill>
                  <a:prstClr val="black"/>
                </a:solidFill>
                <a:effectLst/>
                <a:uLnTx/>
                <a:uFillTx/>
                <a:latin typeface="Arial"/>
                <a:ea typeface="MS PGothic" panose="020B0600070205080204" pitchFamily="34" charset="-128"/>
                <a:cs typeface="+mn-cs"/>
              </a:rPr>
              <a:t> in the future</a:t>
            </a:r>
          </a:p>
        </p:txBody>
      </p:sp>
      <p:sp>
        <p:nvSpPr>
          <p:cNvPr id="10" name="Rectangle 3">
            <a:extLst>
              <a:ext uri="{FF2B5EF4-FFF2-40B4-BE49-F238E27FC236}">
                <a16:creationId xmlns:a16="http://schemas.microsoft.com/office/drawing/2014/main" id="{3B486758-3A17-4968-929E-6791F4591A25}"/>
              </a:ext>
            </a:extLst>
          </p:cNvPr>
          <p:cNvSpPr txBox="1">
            <a:spLocks noChangeArrowheads="1"/>
          </p:cNvSpPr>
          <p:nvPr/>
        </p:nvSpPr>
        <p:spPr bwMode="auto">
          <a:xfrm>
            <a:off x="0" y="-139468"/>
            <a:ext cx="9144000" cy="661103"/>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5pPr>
            <a:lvl6pPr marL="457142"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6pPr>
            <a:lvl7pPr marL="914288"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7pPr>
            <a:lvl8pPr marL="1371430"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8pPr>
            <a:lvl9pPr marL="1828574" algn="ctr" rtl="0" fontAlgn="base">
              <a:spcBef>
                <a:spcPct val="0"/>
              </a:spcBef>
              <a:spcAft>
                <a:spcPct val="0"/>
              </a:spcAft>
              <a:defRPr sz="4400" b="1">
                <a:solidFill>
                  <a:schemeClr val="tx2"/>
                </a:solidFill>
                <a:effectLst>
                  <a:outerShdw blurRad="38100" dist="38100" dir="2700000" algn="tl">
                    <a:srgbClr val="FFFFFF"/>
                  </a:outerShdw>
                </a:effectLst>
                <a:latin typeface="Garamond"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A50021"/>
                </a:solidFill>
                <a:effectLst/>
                <a:uLnTx/>
                <a:uFillTx/>
                <a:latin typeface="Arial"/>
                <a:ea typeface="+mj-ea"/>
                <a:cs typeface="+mj-cs"/>
              </a:rPr>
              <a:t>RELATIONAL HEALTH:</a:t>
            </a:r>
          </a:p>
        </p:txBody>
      </p:sp>
      <p:sp>
        <p:nvSpPr>
          <p:cNvPr id="2" name="Rectangle 1">
            <a:extLst>
              <a:ext uri="{FF2B5EF4-FFF2-40B4-BE49-F238E27FC236}">
                <a16:creationId xmlns:a16="http://schemas.microsoft.com/office/drawing/2014/main" id="{85F6041E-1AEA-49C4-B159-9A21D238C41D}"/>
              </a:ext>
            </a:extLst>
          </p:cNvPr>
          <p:cNvSpPr/>
          <p:nvPr/>
        </p:nvSpPr>
        <p:spPr>
          <a:xfrm>
            <a:off x="1160585" y="3969076"/>
            <a:ext cx="6142892" cy="819149"/>
          </a:xfrm>
          <a:prstGeom prst="rect">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150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 calcmode="lin" valueType="num">
                                      <p:cBhvr additive="base">
                                        <p:cTn id="2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 calcmode="lin" valueType="num">
                                      <p:cBhvr additive="base">
                                        <p:cTn id="2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 calcmode="lin" valueType="num">
                                      <p:cBhvr additive="base">
                                        <p:cTn id="3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style.rotation</p:attrName>
                                        </p:attrNameLst>
                                      </p:cBhvr>
                                      <p:tavLst>
                                        <p:tav tm="0">
                                          <p:val>
                                            <p:fltVal val="90"/>
                                          </p:val>
                                        </p:tav>
                                        <p:tav tm="100000">
                                          <p:val>
                                            <p:fltVal val="0"/>
                                          </p:val>
                                        </p:tav>
                                      </p:tavLst>
                                    </p:anim>
                                    <p:animEffect transition="in" filter="fade">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AB6E2C-5C66-41DC-AE94-0D63912973B4}"/>
              </a:ext>
            </a:extLst>
          </p:cNvPr>
          <p:cNvSpPr>
            <a:spLocks noGrp="1"/>
          </p:cNvSpPr>
          <p:nvPr>
            <p:ph type="sldNum" sz="quarter" idx="10"/>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58C58D6-7A02-4F71-AB50-60AC65247C6A}" type="slidenum">
              <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9" name="TextBox 8">
            <a:extLst>
              <a:ext uri="{FF2B5EF4-FFF2-40B4-BE49-F238E27FC236}">
                <a16:creationId xmlns:a16="http://schemas.microsoft.com/office/drawing/2014/main" id="{D5C779BE-1F0F-4EE9-B66A-AF26BE6A573A}"/>
              </a:ext>
            </a:extLst>
          </p:cNvPr>
          <p:cNvSpPr txBox="1"/>
          <p:nvPr/>
        </p:nvSpPr>
        <p:spPr>
          <a:xfrm>
            <a:off x="381000" y="539469"/>
            <a:ext cx="8610600" cy="424731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Bethell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et al., 2019. Health Affairs 38:729-737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National Survey of Children’s Health, 2016-7, ages 6-17,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n = 51,156</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parent report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Child Flourishing Index</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(CFI), ranges from 0-3,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definitely true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that their child: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1) “shows interest and curiosity in learning new things” - </a:t>
            </a:r>
            <a:r>
              <a:rPr kumimoji="0" lang="en-US" sz="1800" b="1" i="1"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curious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2) “works to finish tasks he or she starts” - </a:t>
            </a:r>
            <a:r>
              <a:rPr kumimoji="0" lang="en-US" sz="1800" b="1" i="1"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completes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3) “stays calm and in control when faced with a challenge” - </a:t>
            </a:r>
            <a:r>
              <a:rPr kumimoji="0" lang="en-US" sz="1800" b="1" i="1"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control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Family Resilience and Connection Index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(FRCI), ranges from 0-6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 “When your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family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faces a problem, how often are you likely 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1)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talk together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about what to do”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2)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work together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to solve our problems”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3) “know we have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strengths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to draw 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4)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stay hopeful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even in difficult times”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 Asked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parents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how well they: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5) can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share ideas or talk about things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that really matter”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6) are “</a:t>
            </a:r>
            <a:r>
              <a:rPr kumimoji="0" lang="en-US" sz="1800" b="1" i="0" u="none" strike="noStrike" kern="1200" cap="none" spc="0" normalizeH="0" baseline="0" noProof="0" dirty="0">
                <a:ln>
                  <a:noFill/>
                </a:ln>
                <a:solidFill>
                  <a:srgbClr val="A50021"/>
                </a:solidFill>
                <a:effectLst/>
                <a:uLnTx/>
                <a:uFillTx/>
                <a:latin typeface="Arial" panose="020B0604020202020204" pitchFamily="34" charset="0"/>
                <a:ea typeface="MS PGothic" panose="020B0600070205080204" pitchFamily="34" charset="-128"/>
                <a:cs typeface="Arial" panose="020B0604020202020204" pitchFamily="34" charset="0"/>
              </a:rPr>
              <a:t>handling the day-to-day demands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of raising children”</a:t>
            </a:r>
          </a:p>
        </p:txBody>
      </p:sp>
      <p:sp>
        <p:nvSpPr>
          <p:cNvPr id="11" name="TextBox 10">
            <a:extLst>
              <a:ext uri="{FF2B5EF4-FFF2-40B4-BE49-F238E27FC236}">
                <a16:creationId xmlns:a16="http://schemas.microsoft.com/office/drawing/2014/main" id="{9F3E0532-F8AE-4320-85C0-705DC20138C0}"/>
              </a:ext>
            </a:extLst>
          </p:cNvPr>
          <p:cNvSpPr txBox="1"/>
          <p:nvPr/>
        </p:nvSpPr>
        <p:spPr>
          <a:xfrm>
            <a:off x="0" y="-17922"/>
            <a:ext cx="91440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Family Resilience and Connection Promote Flourishing</a:t>
            </a:r>
          </a:p>
        </p:txBody>
      </p:sp>
    </p:spTree>
    <p:extLst>
      <p:ext uri="{BB962C8B-B14F-4D97-AF65-F5344CB8AC3E}">
        <p14:creationId xmlns:p14="http://schemas.microsoft.com/office/powerpoint/2010/main" val="4755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fade">
                                      <p:cBhvr>
                                        <p:cTn id="10" dur="500"/>
                                        <p:tgtEl>
                                          <p:spTgt spid="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500"/>
                                        <p:tgtEl>
                                          <p:spTgt spid="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500"/>
                                        <p:tgtEl>
                                          <p:spTgt spid="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fade">
                                      <p:cBhvr>
                                        <p:cTn id="24" dur="500"/>
                                        <p:tgtEl>
                                          <p:spTgt spid="9">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9" end="9"/>
                                            </p:txEl>
                                          </p:spTgt>
                                        </p:tgtEl>
                                        <p:attrNameLst>
                                          <p:attrName>style.visibility</p:attrName>
                                        </p:attrNameLst>
                                      </p:cBhvr>
                                      <p:to>
                                        <p:strVal val="visible"/>
                                      </p:to>
                                    </p:set>
                                    <p:animEffect transition="in" filter="fade">
                                      <p:cBhvr>
                                        <p:cTn id="30" dur="500"/>
                                        <p:tgtEl>
                                          <p:spTgt spid="9">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animEffect transition="in" filter="fade">
                                      <p:cBhvr>
                                        <p:cTn id="33" dur="500"/>
                                        <p:tgtEl>
                                          <p:spTgt spid="9">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11" end="11"/>
                                            </p:txEl>
                                          </p:spTgt>
                                        </p:tgtEl>
                                        <p:attrNameLst>
                                          <p:attrName>style.visibility</p:attrName>
                                        </p:attrNameLst>
                                      </p:cBhvr>
                                      <p:to>
                                        <p:strVal val="visible"/>
                                      </p:to>
                                    </p:set>
                                    <p:animEffect transition="in" filter="fade">
                                      <p:cBhvr>
                                        <p:cTn id="36" dur="500"/>
                                        <p:tgtEl>
                                          <p:spTgt spid="9">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12" end="12"/>
                                            </p:txEl>
                                          </p:spTgt>
                                        </p:tgtEl>
                                        <p:attrNameLst>
                                          <p:attrName>style.visibility</p:attrName>
                                        </p:attrNameLst>
                                      </p:cBhvr>
                                      <p:to>
                                        <p:strVal val="visible"/>
                                      </p:to>
                                    </p:set>
                                    <p:animEffect transition="in" filter="fade">
                                      <p:cBhvr>
                                        <p:cTn id="39" dur="500"/>
                                        <p:tgtEl>
                                          <p:spTgt spid="9">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13" end="13"/>
                                            </p:txEl>
                                          </p:spTgt>
                                        </p:tgtEl>
                                        <p:attrNameLst>
                                          <p:attrName>style.visibility</p:attrName>
                                        </p:attrNameLst>
                                      </p:cBhvr>
                                      <p:to>
                                        <p:strVal val="visible"/>
                                      </p:to>
                                    </p:set>
                                    <p:animEffect transition="in" filter="fade">
                                      <p:cBhvr>
                                        <p:cTn id="42" dur="500"/>
                                        <p:tgtEl>
                                          <p:spTgt spid="9">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14" end="14"/>
                                            </p:txEl>
                                          </p:spTgt>
                                        </p:tgtEl>
                                        <p:attrNameLst>
                                          <p:attrName>style.visibility</p:attrName>
                                        </p:attrNameLst>
                                      </p:cBhvr>
                                      <p:to>
                                        <p:strVal val="visible"/>
                                      </p:to>
                                    </p:set>
                                    <p:animEffect transition="in" filter="fade">
                                      <p:cBhvr>
                                        <p:cTn id="45"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inbow Powerpoint - 16x9">
  <a:themeElements>
    <a:clrScheme name="Color Palette with UH Colors">
      <a:dk1>
        <a:sysClr val="windowText" lastClr="000000"/>
      </a:dk1>
      <a:lt1>
        <a:sysClr val="window" lastClr="FFFFFF"/>
      </a:lt1>
      <a:dk2>
        <a:srgbClr val="D12232"/>
      </a:dk2>
      <a:lt2>
        <a:srgbClr val="E8DBC6"/>
      </a:lt2>
      <a:accent1>
        <a:srgbClr val="EEA420"/>
      </a:accent1>
      <a:accent2>
        <a:srgbClr val="0C377B"/>
      </a:accent2>
      <a:accent3>
        <a:srgbClr val="A11E2A"/>
      </a:accent3>
      <a:accent4>
        <a:srgbClr val="27BF00"/>
      </a:accent4>
      <a:accent5>
        <a:srgbClr val="FF65AC"/>
      </a:accent5>
      <a:accent6>
        <a:srgbClr val="FF74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2CF545A-92CA-4AB5-8F08-F08823C1BB7F}" vid="{BF38024C-7EB1-49C5-8782-F032652D87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lor Palette with UH Colors">
      <a:dk1>
        <a:sysClr val="windowText" lastClr="000000"/>
      </a:dk1>
      <a:lt1>
        <a:sysClr val="window" lastClr="FFFFFF"/>
      </a:lt1>
      <a:dk2>
        <a:srgbClr val="D12232"/>
      </a:dk2>
      <a:lt2>
        <a:srgbClr val="E8DBC6"/>
      </a:lt2>
      <a:accent1>
        <a:srgbClr val="EEA420"/>
      </a:accent1>
      <a:accent2>
        <a:srgbClr val="0C377B"/>
      </a:accent2>
      <a:accent3>
        <a:srgbClr val="A11E2A"/>
      </a:accent3>
      <a:accent4>
        <a:srgbClr val="27BF00"/>
      </a:accent4>
      <a:accent5>
        <a:srgbClr val="FF65AC"/>
      </a:accent5>
      <a:accent6>
        <a:srgbClr val="FF74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Color Palette with UH Colors">
      <a:dk1>
        <a:sysClr val="windowText" lastClr="000000"/>
      </a:dk1>
      <a:lt1>
        <a:sysClr val="window" lastClr="FFFFFF"/>
      </a:lt1>
      <a:dk2>
        <a:srgbClr val="D12232"/>
      </a:dk2>
      <a:lt2>
        <a:srgbClr val="E8DBC6"/>
      </a:lt2>
      <a:accent1>
        <a:srgbClr val="EEA420"/>
      </a:accent1>
      <a:accent2>
        <a:srgbClr val="0C377B"/>
      </a:accent2>
      <a:accent3>
        <a:srgbClr val="A11E2A"/>
      </a:accent3>
      <a:accent4>
        <a:srgbClr val="27BF00"/>
      </a:accent4>
      <a:accent5>
        <a:srgbClr val="FF65AC"/>
      </a:accent5>
      <a:accent6>
        <a:srgbClr val="FF74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Rainbow Powerpoint - 16x9</Template>
  <TotalTime>2218</TotalTime>
  <Words>6070</Words>
  <Application>Microsoft Office PowerPoint</Application>
  <PresentationFormat>On-screen Show (16:9)</PresentationFormat>
  <Paragraphs>719</Paragraphs>
  <Slides>34</Slides>
  <Notes>28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Arial</vt:lpstr>
      <vt:lpstr>Arial Black</vt:lpstr>
      <vt:lpstr>Arial Narrow</vt:lpstr>
      <vt:lpstr>Calibri</vt:lpstr>
      <vt:lpstr>Calibri Light</vt:lpstr>
      <vt:lpstr>Franklin Gothic Book</vt:lpstr>
      <vt:lpstr>Franklin Gothic Demi</vt:lpstr>
      <vt:lpstr>Garamond</vt:lpstr>
      <vt:lpstr>Roboto</vt:lpstr>
      <vt:lpstr>Times New Roman</vt:lpstr>
      <vt:lpstr>Rainbow Powerpoint - 16x9</vt:lpstr>
      <vt:lpstr>Office Theme</vt:lpstr>
      <vt:lpstr>1_Office Theme</vt:lpstr>
      <vt:lpstr>Beyond Toxic Stress:</vt:lpstr>
      <vt:lpstr>PowerPoint Presentation</vt:lpstr>
      <vt:lpstr>Learning Objectives</vt:lpstr>
      <vt:lpstr>Linking Childhood Experiences and Adult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Inside the Proverbial Black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Beyond Toxic Stress … Towards Relational Health</vt:lpstr>
      <vt:lpstr>PowerPoint Presentation</vt:lpstr>
    </vt:vector>
  </TitlesOfParts>
  <Company>UHHS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Garner</dc:creator>
  <cp:lastModifiedBy>Andrew Garner</cp:lastModifiedBy>
  <cp:revision>288</cp:revision>
  <cp:lastPrinted>2020-09-14T20:42:46Z</cp:lastPrinted>
  <dcterms:created xsi:type="dcterms:W3CDTF">2020-08-10T21:26:24Z</dcterms:created>
  <dcterms:modified xsi:type="dcterms:W3CDTF">2022-07-22T19:06:23Z</dcterms:modified>
</cp:coreProperties>
</file>