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6" r:id="rId1"/>
    <p:sldMasterId id="2147483981" r:id="rId2"/>
    <p:sldMasterId id="2147483993" r:id="rId3"/>
  </p:sldMasterIdLst>
  <p:notesMasterIdLst>
    <p:notesMasterId r:id="rId38"/>
  </p:notesMasterIdLst>
  <p:handoutMasterIdLst>
    <p:handoutMasterId r:id="rId39"/>
  </p:handoutMasterIdLst>
  <p:sldIdLst>
    <p:sldId id="869" r:id="rId4"/>
    <p:sldId id="871" r:id="rId5"/>
    <p:sldId id="259" r:id="rId6"/>
    <p:sldId id="260" r:id="rId7"/>
    <p:sldId id="262" r:id="rId8"/>
    <p:sldId id="885" r:id="rId9"/>
    <p:sldId id="963" r:id="rId10"/>
    <p:sldId id="891" r:id="rId11"/>
    <p:sldId id="269" r:id="rId12"/>
    <p:sldId id="270" r:id="rId13"/>
    <p:sldId id="857" r:id="rId14"/>
    <p:sldId id="858" r:id="rId15"/>
    <p:sldId id="955" r:id="rId16"/>
    <p:sldId id="985" r:id="rId17"/>
    <p:sldId id="972" r:id="rId18"/>
    <p:sldId id="860" r:id="rId19"/>
    <p:sldId id="983" r:id="rId20"/>
    <p:sldId id="989" r:id="rId21"/>
    <p:sldId id="904" r:id="rId22"/>
    <p:sldId id="984" r:id="rId23"/>
    <p:sldId id="976" r:id="rId24"/>
    <p:sldId id="977" r:id="rId25"/>
    <p:sldId id="968" r:id="rId26"/>
    <p:sldId id="978" r:id="rId27"/>
    <p:sldId id="867" r:id="rId28"/>
    <p:sldId id="868" r:id="rId29"/>
    <p:sldId id="971" r:id="rId30"/>
    <p:sldId id="986" r:id="rId31"/>
    <p:sldId id="987" r:id="rId32"/>
    <p:sldId id="988" r:id="rId33"/>
    <p:sldId id="966" r:id="rId34"/>
    <p:sldId id="873" r:id="rId35"/>
    <p:sldId id="865" r:id="rId36"/>
    <p:sldId id="982" r:id="rId37"/>
  </p:sldIdLst>
  <p:sldSz cx="9144000" cy="5143500" type="screen16x9"/>
  <p:notesSz cx="7077075" cy="9363075"/>
  <p:defaultTextStyle>
    <a:defPPr>
      <a:defRPr lang="en-US"/>
    </a:defPPr>
    <a:lvl1pPr algn="l" defTabSz="457200" rtl="0" fontAlgn="base">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457200" algn="l" defTabSz="457200" rtl="0" fontAlgn="base">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914400" algn="l" defTabSz="457200" rtl="0" fontAlgn="base">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71600" algn="l" defTabSz="457200" rtl="0" fontAlgn="base">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828800" algn="l" defTabSz="457200" rtl="0" fontAlgn="base">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3CCA59-897D-4890-A7BE-774F0C1D5E6B}" v="10" dt="2022-07-05T15:37:40.264"/>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291" autoAdjust="0"/>
  </p:normalViewPr>
  <p:slideViewPr>
    <p:cSldViewPr snapToGrid="0" snapToObjects="1">
      <p:cViewPr varScale="1">
        <p:scale>
          <a:sx n="110" d="100"/>
          <a:sy n="110" d="100"/>
        </p:scale>
        <p:origin x="450" y="39"/>
      </p:cViewPr>
      <p:guideLst/>
    </p:cSldViewPr>
  </p:slideViewPr>
  <p:outlineViewPr>
    <p:cViewPr>
      <p:scale>
        <a:sx n="33" d="100"/>
        <a:sy n="33" d="100"/>
      </p:scale>
      <p:origin x="0" y="-3744"/>
    </p:cViewPr>
  </p:outlineViewPr>
  <p:notesTextViewPr>
    <p:cViewPr>
      <p:scale>
        <a:sx n="1" d="1"/>
        <a:sy n="1" d="1"/>
      </p:scale>
      <p:origin x="0" y="0"/>
    </p:cViewPr>
  </p:notesTextViewPr>
  <p:notesViewPr>
    <p:cSldViewPr snapToGrid="0" snapToObjects="1">
      <p:cViewPr>
        <p:scale>
          <a:sx n="100" d="100"/>
          <a:sy n="100" d="100"/>
        </p:scale>
        <p:origin x="1740"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handoutMaster" Target="handoutMasters/handoutMaster1.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microsoft.com/office/2015/10/relationships/revisionInfo" Target="revisionInfo.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ableStyles" Target="tableStyle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0AA2523-C065-4694-92D6-D00862FA7677}"/>
              </a:ext>
            </a:extLst>
          </p:cNvPr>
          <p:cNvSpPr>
            <a:spLocks noGrp="1"/>
          </p:cNvSpPr>
          <p:nvPr>
            <p:ph type="hdr" sz="quarter"/>
          </p:nvPr>
        </p:nvSpPr>
        <p:spPr>
          <a:xfrm>
            <a:off x="0" y="0"/>
            <a:ext cx="3066733" cy="468154"/>
          </a:xfrm>
          <a:prstGeom prst="rect">
            <a:avLst/>
          </a:prstGeom>
        </p:spPr>
        <p:txBody>
          <a:bodyPr vert="horz" lIns="93936" tIns="46968" rIns="93936" bIns="46968"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a:extLst>
              <a:ext uri="{FF2B5EF4-FFF2-40B4-BE49-F238E27FC236}">
                <a16:creationId xmlns:a16="http://schemas.microsoft.com/office/drawing/2014/main" id="{D4509D5B-1E50-4378-84EB-4C909DF56F49}"/>
              </a:ext>
            </a:extLst>
          </p:cNvPr>
          <p:cNvSpPr>
            <a:spLocks noGrp="1"/>
          </p:cNvSpPr>
          <p:nvPr>
            <p:ph type="dt" sz="quarter" idx="1"/>
          </p:nvPr>
        </p:nvSpPr>
        <p:spPr>
          <a:xfrm>
            <a:off x="4008705" y="0"/>
            <a:ext cx="3066733" cy="468154"/>
          </a:xfrm>
          <a:prstGeom prst="rect">
            <a:avLst/>
          </a:prstGeom>
        </p:spPr>
        <p:txBody>
          <a:bodyPr vert="horz" wrap="square" lIns="93936" tIns="46968" rIns="93936" bIns="46968" numCol="1" anchor="t" anchorCtr="0" compatLnSpc="1">
            <a:prstTxWarp prst="textNoShape">
              <a:avLst/>
            </a:prstTxWarp>
          </a:bodyPr>
          <a:lstStyle>
            <a:lvl1pPr algn="r">
              <a:defRPr sz="1200"/>
            </a:lvl1pPr>
          </a:lstStyle>
          <a:p>
            <a:fld id="{891F9CEE-E527-4EF0-85A7-9B292EB7F477}" type="datetimeFigureOut">
              <a:rPr lang="en-US" altLang="en-US"/>
              <a:pPr/>
              <a:t>7/22/2022</a:t>
            </a:fld>
            <a:endParaRPr lang="en-US" altLang="en-US"/>
          </a:p>
        </p:txBody>
      </p:sp>
      <p:sp>
        <p:nvSpPr>
          <p:cNvPr id="4" name="Footer Placeholder 3">
            <a:extLst>
              <a:ext uri="{FF2B5EF4-FFF2-40B4-BE49-F238E27FC236}">
                <a16:creationId xmlns:a16="http://schemas.microsoft.com/office/drawing/2014/main" id="{A5D4D77F-1E32-415A-BB47-789EEC7CAACE}"/>
              </a:ext>
            </a:extLst>
          </p:cNvPr>
          <p:cNvSpPr>
            <a:spLocks noGrp="1"/>
          </p:cNvSpPr>
          <p:nvPr>
            <p:ph type="ftr" sz="quarter" idx="2"/>
          </p:nvPr>
        </p:nvSpPr>
        <p:spPr>
          <a:xfrm>
            <a:off x="0" y="8893296"/>
            <a:ext cx="3066733" cy="468154"/>
          </a:xfrm>
          <a:prstGeom prst="rect">
            <a:avLst/>
          </a:prstGeom>
        </p:spPr>
        <p:txBody>
          <a:bodyPr vert="horz" lIns="93936" tIns="46968" rIns="93936" bIns="46968"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5" name="Slide Number Placeholder 4">
            <a:extLst>
              <a:ext uri="{FF2B5EF4-FFF2-40B4-BE49-F238E27FC236}">
                <a16:creationId xmlns:a16="http://schemas.microsoft.com/office/drawing/2014/main" id="{A1A93266-E788-4478-991F-FAFFABD384BA}"/>
              </a:ext>
            </a:extLst>
          </p:cNvPr>
          <p:cNvSpPr>
            <a:spLocks noGrp="1"/>
          </p:cNvSpPr>
          <p:nvPr>
            <p:ph type="sldNum" sz="quarter" idx="3"/>
          </p:nvPr>
        </p:nvSpPr>
        <p:spPr>
          <a:xfrm>
            <a:off x="4008705" y="8893296"/>
            <a:ext cx="3066733" cy="468154"/>
          </a:xfrm>
          <a:prstGeom prst="rect">
            <a:avLst/>
          </a:prstGeom>
        </p:spPr>
        <p:txBody>
          <a:bodyPr vert="horz" wrap="square" lIns="93936" tIns="46968" rIns="93936" bIns="46968" numCol="1" anchor="b" anchorCtr="0" compatLnSpc="1">
            <a:prstTxWarp prst="textNoShape">
              <a:avLst/>
            </a:prstTxWarp>
          </a:bodyPr>
          <a:lstStyle>
            <a:lvl1pPr algn="r">
              <a:defRPr sz="1200"/>
            </a:lvl1pPr>
          </a:lstStyle>
          <a:p>
            <a:fld id="{797AE187-83DC-4625-B522-24B029E82922}"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19C77A9-49C8-4406-B595-EF3D9B6B5F77}"/>
              </a:ext>
            </a:extLst>
          </p:cNvPr>
          <p:cNvSpPr>
            <a:spLocks noGrp="1"/>
          </p:cNvSpPr>
          <p:nvPr>
            <p:ph type="hdr" sz="quarter"/>
          </p:nvPr>
        </p:nvSpPr>
        <p:spPr>
          <a:xfrm>
            <a:off x="0" y="0"/>
            <a:ext cx="3066733" cy="468154"/>
          </a:xfrm>
          <a:prstGeom prst="rect">
            <a:avLst/>
          </a:prstGeom>
        </p:spPr>
        <p:txBody>
          <a:bodyPr vert="horz" lIns="93936" tIns="46968" rIns="93936" bIns="46968"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a:extLst>
              <a:ext uri="{FF2B5EF4-FFF2-40B4-BE49-F238E27FC236}">
                <a16:creationId xmlns:a16="http://schemas.microsoft.com/office/drawing/2014/main" id="{D921BF95-DC5E-4C39-86E3-70010406DCE2}"/>
              </a:ext>
            </a:extLst>
          </p:cNvPr>
          <p:cNvSpPr>
            <a:spLocks noGrp="1"/>
          </p:cNvSpPr>
          <p:nvPr>
            <p:ph type="dt" idx="1"/>
          </p:nvPr>
        </p:nvSpPr>
        <p:spPr>
          <a:xfrm>
            <a:off x="4008705" y="0"/>
            <a:ext cx="3066733" cy="468154"/>
          </a:xfrm>
          <a:prstGeom prst="rect">
            <a:avLst/>
          </a:prstGeom>
        </p:spPr>
        <p:txBody>
          <a:bodyPr vert="horz" wrap="square" lIns="93936" tIns="46968" rIns="93936" bIns="46968" numCol="1" anchor="t" anchorCtr="0" compatLnSpc="1">
            <a:prstTxWarp prst="textNoShape">
              <a:avLst/>
            </a:prstTxWarp>
          </a:bodyPr>
          <a:lstStyle>
            <a:lvl1pPr algn="r">
              <a:defRPr sz="1200"/>
            </a:lvl1pPr>
          </a:lstStyle>
          <a:p>
            <a:fld id="{E88C3F50-232E-4DAE-A4D4-61A0149F4F4E}" type="datetimeFigureOut">
              <a:rPr lang="en-US" altLang="en-US"/>
              <a:pPr/>
              <a:t>7/22/2022</a:t>
            </a:fld>
            <a:endParaRPr lang="en-US" altLang="en-US"/>
          </a:p>
        </p:txBody>
      </p:sp>
      <p:sp>
        <p:nvSpPr>
          <p:cNvPr id="4" name="Slide Image Placeholder 3">
            <a:extLst>
              <a:ext uri="{FF2B5EF4-FFF2-40B4-BE49-F238E27FC236}">
                <a16:creationId xmlns:a16="http://schemas.microsoft.com/office/drawing/2014/main" id="{A18676C6-7FF9-43BE-A35F-244429477855}"/>
              </a:ext>
            </a:extLst>
          </p:cNvPr>
          <p:cNvSpPr>
            <a:spLocks noGrp="1" noRot="1" noChangeAspect="1"/>
          </p:cNvSpPr>
          <p:nvPr>
            <p:ph type="sldImg" idx="2"/>
          </p:nvPr>
        </p:nvSpPr>
        <p:spPr>
          <a:xfrm>
            <a:off x="417513" y="701675"/>
            <a:ext cx="6242050" cy="3511550"/>
          </a:xfrm>
          <a:prstGeom prst="rect">
            <a:avLst/>
          </a:prstGeom>
          <a:noFill/>
          <a:ln w="12700">
            <a:solidFill>
              <a:prstClr val="black"/>
            </a:solidFill>
          </a:ln>
        </p:spPr>
        <p:txBody>
          <a:bodyPr vert="horz" lIns="93936" tIns="46968" rIns="93936" bIns="46968" rtlCol="0" anchor="ctr"/>
          <a:lstStyle/>
          <a:p>
            <a:pPr lvl="0"/>
            <a:endParaRPr lang="en-US" noProof="0"/>
          </a:p>
        </p:txBody>
      </p:sp>
      <p:sp>
        <p:nvSpPr>
          <p:cNvPr id="5" name="Notes Placeholder 4">
            <a:extLst>
              <a:ext uri="{FF2B5EF4-FFF2-40B4-BE49-F238E27FC236}">
                <a16:creationId xmlns:a16="http://schemas.microsoft.com/office/drawing/2014/main" id="{8A716952-8FBD-449A-AE8A-40FEA4EDF1D3}"/>
              </a:ext>
            </a:extLst>
          </p:cNvPr>
          <p:cNvSpPr>
            <a:spLocks noGrp="1"/>
          </p:cNvSpPr>
          <p:nvPr>
            <p:ph type="body" sz="quarter" idx="3"/>
          </p:nvPr>
        </p:nvSpPr>
        <p:spPr>
          <a:xfrm>
            <a:off x="707708" y="4447461"/>
            <a:ext cx="5661660" cy="4213384"/>
          </a:xfrm>
          <a:prstGeom prst="rect">
            <a:avLst/>
          </a:prstGeom>
        </p:spPr>
        <p:txBody>
          <a:bodyPr vert="horz" lIns="93936" tIns="46968" rIns="93936" bIns="46968"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85CCC1D8-EB15-4CCE-8D65-3C3141B8A171}"/>
              </a:ext>
            </a:extLst>
          </p:cNvPr>
          <p:cNvSpPr>
            <a:spLocks noGrp="1"/>
          </p:cNvSpPr>
          <p:nvPr>
            <p:ph type="ftr" sz="quarter" idx="4"/>
          </p:nvPr>
        </p:nvSpPr>
        <p:spPr>
          <a:xfrm>
            <a:off x="0" y="8893296"/>
            <a:ext cx="3066733" cy="468154"/>
          </a:xfrm>
          <a:prstGeom prst="rect">
            <a:avLst/>
          </a:prstGeom>
        </p:spPr>
        <p:txBody>
          <a:bodyPr vert="horz" lIns="93936" tIns="46968" rIns="93936" bIns="46968"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a:extLst>
              <a:ext uri="{FF2B5EF4-FFF2-40B4-BE49-F238E27FC236}">
                <a16:creationId xmlns:a16="http://schemas.microsoft.com/office/drawing/2014/main" id="{0562E922-C723-4D72-88FD-96784E39F4A8}"/>
              </a:ext>
            </a:extLst>
          </p:cNvPr>
          <p:cNvSpPr>
            <a:spLocks noGrp="1"/>
          </p:cNvSpPr>
          <p:nvPr>
            <p:ph type="sldNum" sz="quarter" idx="5"/>
          </p:nvPr>
        </p:nvSpPr>
        <p:spPr>
          <a:xfrm>
            <a:off x="4008705" y="8893296"/>
            <a:ext cx="3066733" cy="468154"/>
          </a:xfrm>
          <a:prstGeom prst="rect">
            <a:avLst/>
          </a:prstGeom>
        </p:spPr>
        <p:txBody>
          <a:bodyPr vert="horz" wrap="square" lIns="93936" tIns="46968" rIns="93936" bIns="46968" numCol="1" anchor="b" anchorCtr="0" compatLnSpc="1">
            <a:prstTxWarp prst="textNoShape">
              <a:avLst/>
            </a:prstTxWarp>
          </a:bodyPr>
          <a:lstStyle>
            <a:lvl1pPr algn="r">
              <a:defRPr sz="1200"/>
            </a:lvl1pPr>
          </a:lstStyle>
          <a:p>
            <a:fld id="{42BF9B18-CA29-4E89-8F35-977888733A39}"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17513" y="4213225"/>
            <a:ext cx="6266390" cy="4447619"/>
          </a:xfrm>
        </p:spPr>
        <p:txBody>
          <a:bodyPr/>
          <a:lstStyle/>
          <a:p>
            <a:pPr>
              <a:spcBef>
                <a:spcPts val="0"/>
              </a:spcBef>
            </a:pPr>
            <a:r>
              <a:rPr lang="en-US" sz="1000" b="0" i="0" dirty="0">
                <a:solidFill>
                  <a:srgbClr val="212121"/>
                </a:solidFill>
                <a:effectLst/>
                <a:latin typeface="Arial Narrow" panose="020B0606020202030204" pitchFamily="34" charset="0"/>
              </a:rPr>
              <a:t>Thank you for the opportunity to give Grand Rounds this AM</a:t>
            </a:r>
          </a:p>
          <a:p>
            <a:pPr>
              <a:spcBef>
                <a:spcPts val="0"/>
              </a:spcBef>
            </a:pPr>
            <a:endParaRPr lang="en-US" sz="1000" dirty="0">
              <a:latin typeface="Arial Narrow" panose="020B0606020202030204" pitchFamily="34" charset="0"/>
            </a:endParaRPr>
          </a:p>
          <a:p>
            <a:pPr>
              <a:spcBef>
                <a:spcPts val="0"/>
              </a:spcBef>
            </a:pPr>
            <a:r>
              <a:rPr lang="en-US" sz="1000" b="0" i="0" dirty="0">
                <a:solidFill>
                  <a:srgbClr val="212121"/>
                </a:solidFill>
                <a:effectLst/>
                <a:latin typeface="Arial Narrow" panose="020B0606020202030204" pitchFamily="34" charset="0"/>
              </a:rPr>
              <a:t>It seems </a:t>
            </a:r>
            <a:r>
              <a:rPr lang="en-US" sz="1000" b="1" i="0" u="sng" dirty="0">
                <a:solidFill>
                  <a:srgbClr val="212121"/>
                </a:solidFill>
                <a:effectLst/>
                <a:latin typeface="Arial Narrow" panose="020B0606020202030204" pitchFamily="34" charset="0"/>
              </a:rPr>
              <a:t>appropriate to begin by acknowledging </a:t>
            </a:r>
            <a:r>
              <a:rPr lang="en-US" sz="1000" b="0" i="0" dirty="0">
                <a:solidFill>
                  <a:srgbClr val="212121"/>
                </a:solidFill>
                <a:effectLst/>
                <a:latin typeface="Arial Narrow" panose="020B0606020202030204" pitchFamily="34" charset="0"/>
              </a:rPr>
              <a:t>the extraordinary times we live in</a:t>
            </a:r>
            <a:br>
              <a:rPr lang="en-US" sz="1000" dirty="0">
                <a:latin typeface="Arial Narrow" panose="020B0606020202030204" pitchFamily="34" charset="0"/>
              </a:rPr>
            </a:br>
            <a:br>
              <a:rPr lang="en-US" sz="1000" dirty="0">
                <a:latin typeface="Arial Narrow" panose="020B0606020202030204" pitchFamily="34" charset="0"/>
              </a:rPr>
            </a:br>
            <a:r>
              <a:rPr lang="en-US" sz="1000" b="0" i="0" dirty="0">
                <a:solidFill>
                  <a:srgbClr val="212121"/>
                </a:solidFill>
                <a:effectLst/>
                <a:latin typeface="Arial Narrow" panose="020B0606020202030204" pitchFamily="34" charset="0"/>
              </a:rPr>
              <a:t>Like other so called “experiments of nature,” this horrible pandemic nevertheless </a:t>
            </a:r>
            <a:r>
              <a:rPr lang="en-US" sz="1000" b="1" i="0" u="sng" dirty="0">
                <a:solidFill>
                  <a:srgbClr val="212121"/>
                </a:solidFill>
                <a:effectLst/>
                <a:latin typeface="Arial Narrow" panose="020B0606020202030204" pitchFamily="34" charset="0"/>
              </a:rPr>
              <a:t>offers us important lessons to be learned</a:t>
            </a:r>
            <a:r>
              <a:rPr lang="en-US" sz="1000" b="0" i="0" dirty="0">
                <a:solidFill>
                  <a:srgbClr val="212121"/>
                </a:solidFill>
                <a:effectLst/>
                <a:latin typeface="Arial Narrow" panose="020B0606020202030204" pitchFamily="34" charset="0"/>
              </a:rPr>
              <a:t>, like:</a:t>
            </a:r>
            <a:br>
              <a:rPr lang="en-US" sz="1000" dirty="0">
                <a:latin typeface="Arial Narrow" panose="020B0606020202030204" pitchFamily="34" charset="0"/>
              </a:rPr>
            </a:br>
            <a:r>
              <a:rPr lang="en-US" sz="1000" b="0" i="0" dirty="0">
                <a:solidFill>
                  <a:srgbClr val="212121"/>
                </a:solidFill>
                <a:effectLst/>
                <a:latin typeface="Arial Narrow" panose="020B0606020202030204" pitchFamily="34" charset="0"/>
              </a:rPr>
              <a:t>-why maintaining a </a:t>
            </a:r>
            <a:r>
              <a:rPr lang="en-US" sz="1000" b="1" i="0" u="sng" dirty="0">
                <a:solidFill>
                  <a:srgbClr val="212121"/>
                </a:solidFill>
                <a:effectLst/>
                <a:latin typeface="Arial Narrow" panose="020B0606020202030204" pitchFamily="34" charset="0"/>
              </a:rPr>
              <a:t>strong PH infrastructure </a:t>
            </a:r>
            <a:r>
              <a:rPr lang="en-US" sz="1000" b="0" i="0" dirty="0">
                <a:solidFill>
                  <a:srgbClr val="212121"/>
                </a:solidFill>
                <a:effectLst/>
                <a:latin typeface="Arial Narrow" panose="020B0606020202030204" pitchFamily="34" charset="0"/>
              </a:rPr>
              <a:t>is so foundational</a:t>
            </a:r>
            <a:br>
              <a:rPr lang="en-US" sz="1000" dirty="0">
                <a:latin typeface="Arial Narrow" panose="020B0606020202030204" pitchFamily="34" charset="0"/>
              </a:rPr>
            </a:br>
            <a:r>
              <a:rPr lang="en-US" sz="1000" b="0" i="0" dirty="0">
                <a:solidFill>
                  <a:srgbClr val="212121"/>
                </a:solidFill>
                <a:effectLst/>
                <a:latin typeface="Arial Narrow" panose="020B0606020202030204" pitchFamily="34" charset="0"/>
              </a:rPr>
              <a:t>-why </a:t>
            </a:r>
            <a:r>
              <a:rPr lang="en-US" sz="1000" b="1" i="0" u="sng" dirty="0">
                <a:solidFill>
                  <a:srgbClr val="212121"/>
                </a:solidFill>
                <a:effectLst/>
                <a:latin typeface="Arial Narrow" panose="020B0606020202030204" pitchFamily="34" charset="0"/>
              </a:rPr>
              <a:t>inequities in access to care</a:t>
            </a:r>
            <a:r>
              <a:rPr lang="en-US" sz="1000" b="0" i="0" dirty="0">
                <a:solidFill>
                  <a:srgbClr val="212121"/>
                </a:solidFill>
                <a:effectLst/>
                <a:latin typeface="Arial Narrow" panose="020B0606020202030204" pitchFamily="34" charset="0"/>
              </a:rPr>
              <a:t> for a few is actually a threat to us all</a:t>
            </a:r>
            <a:br>
              <a:rPr lang="en-US" sz="1000" dirty="0">
                <a:latin typeface="Arial Narrow" panose="020B0606020202030204" pitchFamily="34" charset="0"/>
              </a:rPr>
            </a:br>
            <a:r>
              <a:rPr lang="en-US" sz="1000" b="0" i="0" dirty="0">
                <a:solidFill>
                  <a:srgbClr val="212121"/>
                </a:solidFill>
                <a:effectLst/>
                <a:latin typeface="Arial Narrow" panose="020B0606020202030204" pitchFamily="34" charset="0"/>
              </a:rPr>
              <a:t>-why some families brush off this virus like a common cold and </a:t>
            </a:r>
            <a:r>
              <a:rPr lang="en-US" sz="1000" b="1" i="0" u="sng" dirty="0">
                <a:solidFill>
                  <a:srgbClr val="212121"/>
                </a:solidFill>
                <a:effectLst/>
                <a:latin typeface="Arial Narrow" panose="020B0606020202030204" pitchFamily="34" charset="0"/>
              </a:rPr>
              <a:t>other families are simply decimated</a:t>
            </a:r>
            <a:br>
              <a:rPr lang="en-US" sz="1000" dirty="0">
                <a:latin typeface="Arial Narrow" panose="020B0606020202030204" pitchFamily="34" charset="0"/>
              </a:rPr>
            </a:br>
            <a:r>
              <a:rPr lang="en-US" sz="1000" b="0" i="0" dirty="0">
                <a:solidFill>
                  <a:srgbClr val="212121"/>
                </a:solidFill>
                <a:effectLst/>
                <a:latin typeface="Arial Narrow" panose="020B0606020202030204" pitchFamily="34" charset="0"/>
              </a:rPr>
              <a:t>-and that’s just to name a few</a:t>
            </a:r>
            <a:br>
              <a:rPr lang="en-US" sz="1000" dirty="0">
                <a:latin typeface="Arial Narrow" panose="020B0606020202030204" pitchFamily="34" charset="0"/>
              </a:rPr>
            </a:br>
            <a:br>
              <a:rPr lang="en-US" sz="1000" dirty="0">
                <a:latin typeface="Arial Narrow" panose="020B0606020202030204" pitchFamily="34" charset="0"/>
              </a:rPr>
            </a:br>
            <a:r>
              <a:rPr lang="en-US" sz="1000" b="0" i="0" dirty="0">
                <a:solidFill>
                  <a:srgbClr val="212121"/>
                </a:solidFill>
                <a:effectLst/>
                <a:latin typeface="Arial Narrow" panose="020B0606020202030204" pitchFamily="34" charset="0"/>
              </a:rPr>
              <a:t>I think there are at least </a:t>
            </a:r>
            <a:r>
              <a:rPr lang="en-US" sz="1000" b="1" i="0" u="sng" dirty="0">
                <a:solidFill>
                  <a:srgbClr val="212121"/>
                </a:solidFill>
                <a:effectLst/>
                <a:latin typeface="Arial Narrow" panose="020B0606020202030204" pitchFamily="34" charset="0"/>
              </a:rPr>
              <a:t>2 other lessons from this pandemic that will help to frame my talk today</a:t>
            </a:r>
            <a:r>
              <a:rPr lang="en-US" sz="1000" b="0" i="0" dirty="0">
                <a:solidFill>
                  <a:srgbClr val="212121"/>
                </a:solidFill>
                <a:effectLst/>
                <a:latin typeface="Arial Narrow" panose="020B0606020202030204" pitchFamily="34" charset="0"/>
              </a:rPr>
              <a:t>:</a:t>
            </a:r>
            <a:br>
              <a:rPr lang="en-US" sz="1000" dirty="0">
                <a:latin typeface="Arial Narrow" panose="020B0606020202030204" pitchFamily="34" charset="0"/>
              </a:rPr>
            </a:br>
            <a:br>
              <a:rPr lang="en-US" sz="1000" dirty="0">
                <a:latin typeface="Arial Narrow" panose="020B0606020202030204" pitchFamily="34" charset="0"/>
              </a:rPr>
            </a:br>
            <a:r>
              <a:rPr lang="en-US" sz="1000" b="0" i="0" dirty="0">
                <a:solidFill>
                  <a:srgbClr val="212121"/>
                </a:solidFill>
                <a:effectLst/>
                <a:latin typeface="Arial Narrow" panose="020B0606020202030204" pitchFamily="34" charset="0"/>
              </a:rPr>
              <a:t>1) no matter our best intentions and efforts, </a:t>
            </a:r>
            <a:r>
              <a:rPr lang="en-US" sz="1000" b="1" i="0" u="sng" dirty="0">
                <a:solidFill>
                  <a:srgbClr val="212121"/>
                </a:solidFill>
                <a:effectLst/>
                <a:latin typeface="Arial Narrow" panose="020B0606020202030204" pitchFamily="34" charset="0"/>
              </a:rPr>
              <a:t>there may be some childhood adversities that we simply cannot prevent</a:t>
            </a:r>
            <a:br>
              <a:rPr lang="en-US" sz="1000" dirty="0">
                <a:latin typeface="Arial Narrow" panose="020B0606020202030204" pitchFamily="34" charset="0"/>
              </a:rPr>
            </a:br>
            <a:r>
              <a:rPr lang="en-US" sz="1000" b="0" i="0" dirty="0">
                <a:solidFill>
                  <a:srgbClr val="212121"/>
                </a:solidFill>
                <a:effectLst/>
                <a:latin typeface="Arial Narrow" panose="020B0606020202030204" pitchFamily="34" charset="0"/>
              </a:rPr>
              <a:t>-so we need contingencies or back-up plans</a:t>
            </a:r>
          </a:p>
          <a:p>
            <a:pPr>
              <a:spcBef>
                <a:spcPts val="0"/>
              </a:spcBef>
            </a:pPr>
            <a:r>
              <a:rPr lang="en-US" sz="1000" dirty="0">
                <a:solidFill>
                  <a:srgbClr val="212121"/>
                </a:solidFill>
                <a:latin typeface="Arial Narrow" panose="020B0606020202030204" pitchFamily="34" charset="0"/>
              </a:rPr>
              <a:t>-</a:t>
            </a:r>
            <a:r>
              <a:rPr lang="en-US" sz="1000" b="0" i="0" dirty="0">
                <a:solidFill>
                  <a:srgbClr val="212121"/>
                </a:solidFill>
                <a:effectLst/>
                <a:latin typeface="Arial Narrow" panose="020B0606020202030204" pitchFamily="34" charset="0"/>
              </a:rPr>
              <a:t>or perhaps even </a:t>
            </a:r>
            <a:r>
              <a:rPr lang="en-US" sz="1000" b="1" i="0" u="sng" dirty="0">
                <a:solidFill>
                  <a:srgbClr val="212121"/>
                </a:solidFill>
                <a:effectLst/>
                <a:latin typeface="Arial Narrow" panose="020B0606020202030204" pitchFamily="34" charset="0"/>
              </a:rPr>
              <a:t>layered efforts to proactively build the skills that are needed to be resilient </a:t>
            </a:r>
            <a:r>
              <a:rPr lang="en-US" sz="1000" b="0" i="0" dirty="0">
                <a:solidFill>
                  <a:srgbClr val="212121"/>
                </a:solidFill>
                <a:effectLst/>
                <a:latin typeface="Arial Narrow" panose="020B0606020202030204" pitchFamily="34" charset="0"/>
              </a:rPr>
              <a:t>in the face of potential adversity</a:t>
            </a:r>
            <a:br>
              <a:rPr lang="en-US" sz="1000" dirty="0">
                <a:latin typeface="Arial Narrow" panose="020B0606020202030204" pitchFamily="34" charset="0"/>
              </a:rPr>
            </a:br>
            <a:br>
              <a:rPr lang="en-US" sz="1000" dirty="0">
                <a:latin typeface="Arial Narrow" panose="020B0606020202030204" pitchFamily="34" charset="0"/>
              </a:rPr>
            </a:br>
            <a:r>
              <a:rPr lang="en-US" sz="1000" b="0" i="0" dirty="0">
                <a:solidFill>
                  <a:srgbClr val="212121"/>
                </a:solidFill>
                <a:effectLst/>
                <a:latin typeface="Arial Narrow" panose="020B0606020202030204" pitchFamily="34" charset="0"/>
              </a:rPr>
              <a:t>2) the fact that so many of us are willing to risk infection and perhaps even death in order to be with friends and family over the holidays or to watch the super bowl tells us </a:t>
            </a:r>
            <a:r>
              <a:rPr lang="en-US" sz="1000" b="1" i="0" u="sng" dirty="0">
                <a:solidFill>
                  <a:srgbClr val="212121"/>
                </a:solidFill>
                <a:effectLst/>
                <a:latin typeface="Arial Narrow" panose="020B0606020202030204" pitchFamily="34" charset="0"/>
              </a:rPr>
              <a:t>that we are fundamentally social creatures</a:t>
            </a:r>
            <a:br>
              <a:rPr lang="en-US" sz="1000" dirty="0">
                <a:latin typeface="Arial Narrow" panose="020B0606020202030204" pitchFamily="34" charset="0"/>
              </a:rPr>
            </a:br>
            <a:r>
              <a:rPr lang="en-US" sz="1000" b="0" i="0" dirty="0">
                <a:solidFill>
                  <a:srgbClr val="212121"/>
                </a:solidFill>
                <a:effectLst/>
                <a:latin typeface="Arial Narrow" panose="020B0606020202030204" pitchFamily="34" charset="0"/>
              </a:rPr>
              <a:t>-those of who have had the willpower to stay away from others are </a:t>
            </a:r>
            <a:r>
              <a:rPr lang="en-US" sz="1000" b="1" i="0" u="sng" dirty="0">
                <a:solidFill>
                  <a:srgbClr val="212121"/>
                </a:solidFill>
                <a:effectLst/>
                <a:latin typeface="Arial Narrow" panose="020B0606020202030204" pitchFamily="34" charset="0"/>
              </a:rPr>
              <a:t>depressed and grieving those loss of human connection</a:t>
            </a:r>
            <a:br>
              <a:rPr lang="en-US" sz="1000" dirty="0">
                <a:latin typeface="Arial Narrow" panose="020B0606020202030204" pitchFamily="34" charset="0"/>
              </a:rPr>
            </a:br>
            <a:r>
              <a:rPr lang="en-US" sz="1000" b="0" i="0" dirty="0">
                <a:solidFill>
                  <a:srgbClr val="212121"/>
                </a:solidFill>
                <a:effectLst/>
                <a:latin typeface="Arial Narrow" panose="020B0606020202030204" pitchFamily="34" charset="0"/>
              </a:rPr>
              <a:t>-so the question arises:</a:t>
            </a:r>
          </a:p>
          <a:p>
            <a:pPr>
              <a:spcBef>
                <a:spcPts val="0"/>
              </a:spcBef>
            </a:pPr>
            <a:r>
              <a:rPr lang="en-US" sz="1000" dirty="0">
                <a:solidFill>
                  <a:srgbClr val="212121"/>
                </a:solidFill>
                <a:latin typeface="Arial Narrow" panose="020B0606020202030204" pitchFamily="34" charset="0"/>
              </a:rPr>
              <a:t>       </a:t>
            </a:r>
            <a:r>
              <a:rPr lang="en-US" sz="1000" b="1" i="0" u="sng" dirty="0">
                <a:solidFill>
                  <a:srgbClr val="212121"/>
                </a:solidFill>
                <a:effectLst/>
                <a:latin typeface="Arial Narrow" panose="020B0606020202030204" pitchFamily="34" charset="0"/>
              </a:rPr>
              <a:t>why are safe, stable and nurturing relationships and our overall “relational health” so foundational to our well-being?</a:t>
            </a:r>
            <a:br>
              <a:rPr lang="en-US" sz="1000" dirty="0">
                <a:latin typeface="Arial Narrow" panose="020B0606020202030204" pitchFamily="34" charset="0"/>
              </a:rPr>
            </a:br>
            <a:br>
              <a:rPr lang="en-US" sz="1000" dirty="0">
                <a:latin typeface="Arial Narrow" panose="020B0606020202030204" pitchFamily="34" charset="0"/>
              </a:rPr>
            </a:br>
            <a:r>
              <a:rPr lang="en-US" sz="1000" b="0" i="0" dirty="0">
                <a:solidFill>
                  <a:srgbClr val="212121"/>
                </a:solidFill>
                <a:effectLst/>
                <a:latin typeface="Arial Narrow" panose="020B0606020202030204" pitchFamily="34" charset="0"/>
              </a:rPr>
              <a:t>Fortunately some </a:t>
            </a:r>
            <a:r>
              <a:rPr lang="en-US" sz="1000" b="1" i="0" u="sng" dirty="0">
                <a:solidFill>
                  <a:srgbClr val="212121"/>
                </a:solidFill>
                <a:effectLst/>
                <a:latin typeface="Arial Narrow" panose="020B0606020202030204" pitchFamily="34" charset="0"/>
              </a:rPr>
              <a:t>dramatic advances in the basic sciences of development </a:t>
            </a:r>
            <a:r>
              <a:rPr lang="en-US" sz="1000" b="0" i="0" dirty="0">
                <a:solidFill>
                  <a:srgbClr val="212121"/>
                </a:solidFill>
                <a:effectLst/>
                <a:latin typeface="Arial Narrow" panose="020B0606020202030204" pitchFamily="34" charset="0"/>
              </a:rPr>
              <a:t>over the last 20 years have begun to offer insights that answer these questions</a:t>
            </a:r>
            <a:br>
              <a:rPr lang="en-US" sz="1000" dirty="0">
                <a:latin typeface="Arial Narrow" panose="020B0606020202030204" pitchFamily="34" charset="0"/>
              </a:rPr>
            </a:br>
            <a:br>
              <a:rPr lang="en-US" sz="1000" dirty="0">
                <a:latin typeface="Arial Narrow" panose="020B0606020202030204" pitchFamily="34" charset="0"/>
              </a:rPr>
            </a:br>
            <a:r>
              <a:rPr lang="en-US" sz="1000" b="0" i="0" dirty="0">
                <a:solidFill>
                  <a:srgbClr val="212121"/>
                </a:solidFill>
                <a:effectLst/>
                <a:latin typeface="Arial Narrow" panose="020B0606020202030204" pitchFamily="34" charset="0"/>
              </a:rPr>
              <a:t>So those advances in development and their </a:t>
            </a:r>
            <a:r>
              <a:rPr lang="en-US" sz="1000" b="1" i="0" u="sng" dirty="0">
                <a:solidFill>
                  <a:srgbClr val="212121"/>
                </a:solidFill>
                <a:effectLst/>
                <a:latin typeface="Arial Narrow" panose="020B0606020202030204" pitchFamily="34" charset="0"/>
              </a:rPr>
              <a:t>implications for both practice and policy </a:t>
            </a:r>
            <a:r>
              <a:rPr lang="en-US" sz="1000" b="0" i="0" dirty="0">
                <a:solidFill>
                  <a:srgbClr val="212121"/>
                </a:solidFill>
                <a:effectLst/>
                <a:latin typeface="Arial Narrow" panose="020B0606020202030204" pitchFamily="34" charset="0"/>
              </a:rPr>
              <a:t>are the focus of my talk today</a:t>
            </a:r>
            <a:endParaRPr lang="en-US" sz="1000" dirty="0">
              <a:latin typeface="Arial Narrow" panose="020B0606020202030204" pitchFamily="34" charset="0"/>
            </a:endParaRPr>
          </a:p>
        </p:txBody>
      </p:sp>
      <p:sp>
        <p:nvSpPr>
          <p:cNvPr id="4" name="Slide Number Placeholder 3"/>
          <p:cNvSpPr>
            <a:spLocks noGrp="1"/>
          </p:cNvSpPr>
          <p:nvPr>
            <p:ph type="sldNum" sz="quarter" idx="5"/>
          </p:nvPr>
        </p:nvSpPr>
        <p:spPr/>
        <p:txBody>
          <a:bodyPr/>
          <a:lstStyle/>
          <a:p>
            <a:fld id="{42BF9B18-CA29-4E89-8F35-977888733A39}" type="slidenum">
              <a:rPr lang="en-US" altLang="en-US" smtClean="0"/>
              <a:pPr/>
              <a:t>1</a:t>
            </a:fld>
            <a:endParaRPr lang="en-US" altLang="en-US"/>
          </a:p>
        </p:txBody>
      </p:sp>
    </p:spTree>
    <p:extLst>
      <p:ext uri="{BB962C8B-B14F-4D97-AF65-F5344CB8AC3E}">
        <p14:creationId xmlns:p14="http://schemas.microsoft.com/office/powerpoint/2010/main" val="14819242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93171" y="4213384"/>
            <a:ext cx="6290733" cy="4223137"/>
          </a:xfrm>
        </p:spPr>
        <p:txBody>
          <a:bodyPr/>
          <a:lstStyle/>
          <a:p>
            <a:r>
              <a:rPr lang="en-US" dirty="0"/>
              <a:t>This suggests that adverse and positive childhood experiences are not opposite ends of one spectrum.</a:t>
            </a:r>
          </a:p>
          <a:p>
            <a:endParaRPr lang="en-US" dirty="0"/>
          </a:p>
          <a:p>
            <a:r>
              <a:rPr lang="en-US" dirty="0"/>
              <a:t>Adverse and positive experiences are two entirely distinct spectrums that interact to determine one’s wellness.</a:t>
            </a:r>
          </a:p>
          <a:p>
            <a:endParaRPr lang="en-US" dirty="0"/>
          </a:p>
          <a:p>
            <a:r>
              <a:rPr lang="en-US" dirty="0"/>
              <a:t>Never very good at math and graphs, but I hope the following slides begin to explain what I mean about “two distinct spectrums that interact to determine wellness.”</a:t>
            </a:r>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42BF9B18-CA29-4E89-8F35-977888733A39}"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10</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28020731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marL="0" marR="0" lvl="0" indent="0" algn="r" defTabSz="939363" rtl="0" eaLnBrk="1" fontAlgn="base" latinLnBrk="0" hangingPunct="1">
              <a:lnSpc>
                <a:spcPct val="100000"/>
              </a:lnSpc>
              <a:spcBef>
                <a:spcPct val="0"/>
              </a:spcBef>
              <a:spcAft>
                <a:spcPct val="0"/>
              </a:spcAft>
              <a:buClrTx/>
              <a:buSzTx/>
              <a:buFontTx/>
              <a:buNone/>
              <a:tabLst/>
              <a:defRPr/>
            </a:pPr>
            <a:fld id="{12134C11-FF7D-40F6-B881-2456B5002CD0}" type="slidenum">
              <a:rPr kumimoji="0" lang="en-US" sz="1200" b="0" i="0" u="none" strike="noStrike" kern="1200" cap="none" spc="0" normalizeH="0" baseline="0" noProof="0">
                <a:ln>
                  <a:noFill/>
                </a:ln>
                <a:solidFill>
                  <a:prstClr val="black"/>
                </a:solidFill>
                <a:effectLst/>
                <a:uLnTx/>
                <a:uFillTx/>
                <a:latin typeface="Arial" charset="0"/>
                <a:ea typeface="MS PGothic" panose="020B0600070205080204" pitchFamily="34" charset="-128"/>
                <a:cs typeface="+mn-cs"/>
              </a:rPr>
              <a:pPr marL="0" marR="0" lvl="0" indent="0" algn="r" defTabSz="939363" rtl="0" eaLnBrk="1" fontAlgn="base" latinLnBrk="0" hangingPunct="1">
                <a:lnSpc>
                  <a:spcPct val="100000"/>
                </a:lnSpc>
                <a:spcBef>
                  <a:spcPct val="0"/>
                </a:spcBef>
                <a:spcAft>
                  <a:spcPct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rial" charset="0"/>
              <a:ea typeface="MS PGothic" panose="020B0600070205080204" pitchFamily="34" charset="-128"/>
              <a:cs typeface="+mn-cs"/>
            </a:endParaRPr>
          </a:p>
        </p:txBody>
      </p:sp>
      <p:sp>
        <p:nvSpPr>
          <p:cNvPr id="6" name="Notes Placeholder 5">
            <a:extLst>
              <a:ext uri="{FF2B5EF4-FFF2-40B4-BE49-F238E27FC236}">
                <a16:creationId xmlns:a16="http://schemas.microsoft.com/office/drawing/2014/main" id="{7775D763-1BB0-409D-82F0-E2ABBD322F94}"/>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9407003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marL="0" marR="0" lvl="0" indent="0" algn="r" defTabSz="939363" rtl="0" eaLnBrk="1" fontAlgn="base" latinLnBrk="0" hangingPunct="1">
              <a:lnSpc>
                <a:spcPct val="100000"/>
              </a:lnSpc>
              <a:spcBef>
                <a:spcPct val="0"/>
              </a:spcBef>
              <a:spcAft>
                <a:spcPct val="0"/>
              </a:spcAft>
              <a:buClrTx/>
              <a:buSzTx/>
              <a:buFontTx/>
              <a:buNone/>
              <a:tabLst/>
              <a:defRPr/>
            </a:pPr>
            <a:fld id="{12134C11-FF7D-40F6-B881-2456B5002CD0}" type="slidenum">
              <a:rPr kumimoji="0" lang="en-US" sz="1200" b="0" i="0" u="none" strike="noStrike" kern="1200" cap="none" spc="0" normalizeH="0" baseline="0" noProof="0">
                <a:ln>
                  <a:noFill/>
                </a:ln>
                <a:solidFill>
                  <a:prstClr val="black"/>
                </a:solidFill>
                <a:effectLst/>
                <a:uLnTx/>
                <a:uFillTx/>
                <a:latin typeface="Arial" charset="0"/>
                <a:ea typeface="MS PGothic" panose="020B0600070205080204" pitchFamily="34" charset="-128"/>
                <a:cs typeface="+mn-cs"/>
              </a:rPr>
              <a:pPr marL="0" marR="0" lvl="0" indent="0" algn="r" defTabSz="939363" rtl="0" eaLnBrk="1" fontAlgn="base" latinLnBrk="0" hangingPunct="1">
                <a:lnSpc>
                  <a:spcPct val="100000"/>
                </a:lnSpc>
                <a:spcBef>
                  <a:spcPct val="0"/>
                </a:spcBef>
                <a:spcAft>
                  <a:spcPct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rial" charset="0"/>
              <a:ea typeface="MS PGothic" panose="020B0600070205080204" pitchFamily="34" charset="-128"/>
              <a:cs typeface="+mn-cs"/>
            </a:endParaRPr>
          </a:p>
        </p:txBody>
      </p:sp>
      <p:sp>
        <p:nvSpPr>
          <p:cNvPr id="6" name="Notes Placeholder 5">
            <a:extLst>
              <a:ext uri="{FF2B5EF4-FFF2-40B4-BE49-F238E27FC236}">
                <a16:creationId xmlns:a16="http://schemas.microsoft.com/office/drawing/2014/main" id="{DCD57C5D-672C-4C59-8609-2F61502B5491}"/>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3741069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40679" y="4223137"/>
            <a:ext cx="6243225" cy="4223137"/>
          </a:xfrm>
        </p:spPr>
        <p:txBody>
          <a:bodyPr/>
          <a:lstStyle/>
          <a:p>
            <a:r>
              <a:rPr lang="en-US" dirty="0"/>
              <a:t>On the adversity side, the black box contains toxic stress leading to epigenetic modifications, disruptions in brain connectivity, and behavioral allostasis.</a:t>
            </a:r>
          </a:p>
          <a:p>
            <a:endParaRPr lang="en-US" dirty="0"/>
          </a:p>
          <a:p>
            <a:r>
              <a:rPr lang="en-US" dirty="0"/>
              <a:t>On the positive side, the black box contains the SSNRs that promote social-emotional learning and the adoption of health adaptations to adversity when it occurs.</a:t>
            </a:r>
          </a:p>
          <a:p>
            <a:endParaRPr lang="en-US" dirty="0"/>
          </a:p>
          <a:p>
            <a:r>
              <a:rPr lang="en-US" b="1" i="1" u="sng" dirty="0"/>
              <a:t>So how do we go about promoting SSNRs?</a:t>
            </a:r>
          </a:p>
          <a:p>
            <a:r>
              <a:rPr lang="en-US" b="1" i="1" u="sng" dirty="0"/>
              <a:t>How do we increase the PCEs that happen because of SSNRs?</a:t>
            </a:r>
          </a:p>
          <a:p>
            <a:endParaRPr lang="en-US" dirty="0"/>
          </a:p>
          <a:p>
            <a:r>
              <a:rPr lang="en-US" b="0" i="0" dirty="0">
                <a:solidFill>
                  <a:srgbClr val="222222"/>
                </a:solidFill>
                <a:effectLst/>
                <a:latin typeface="Roboto"/>
              </a:rPr>
              <a:t>As Buckminster Fuller said: </a:t>
            </a:r>
          </a:p>
          <a:p>
            <a:r>
              <a:rPr lang="en-US" b="0" i="0" dirty="0">
                <a:solidFill>
                  <a:srgbClr val="222222"/>
                </a:solidFill>
                <a:effectLst/>
                <a:latin typeface="Roboto"/>
              </a:rPr>
              <a:t>“You never change things by fighting against the existing reality. </a:t>
            </a:r>
          </a:p>
          <a:p>
            <a:r>
              <a:rPr lang="en-US" b="0" i="0" dirty="0">
                <a:solidFill>
                  <a:srgbClr val="222222"/>
                </a:solidFill>
                <a:effectLst/>
                <a:latin typeface="Roboto"/>
              </a:rPr>
              <a:t>To change something, </a:t>
            </a:r>
            <a:r>
              <a:rPr lang="en-US" b="1" i="0" dirty="0">
                <a:solidFill>
                  <a:srgbClr val="222222"/>
                </a:solidFill>
                <a:effectLst/>
                <a:latin typeface="Roboto"/>
              </a:rPr>
              <a:t>build a new model that makes the old model obsolete</a:t>
            </a:r>
            <a:r>
              <a:rPr lang="en-US" b="0" i="0" dirty="0">
                <a:solidFill>
                  <a:srgbClr val="222222"/>
                </a:solidFill>
                <a:effectLst/>
                <a:latin typeface="Roboto"/>
              </a:rPr>
              <a:t>.”</a:t>
            </a:r>
          </a:p>
          <a:p>
            <a:endParaRPr lang="en-US" b="1" i="1" u="sng" dirty="0">
              <a:solidFill>
                <a:srgbClr val="222222"/>
              </a:solidFill>
              <a:latin typeface="Roboto"/>
            </a:endParaRPr>
          </a:p>
          <a:p>
            <a:r>
              <a:rPr lang="en-US" b="1" i="1" u="sng" dirty="0">
                <a:solidFill>
                  <a:srgbClr val="222222"/>
                </a:solidFill>
                <a:latin typeface="Roboto"/>
              </a:rPr>
              <a:t>We need a new model … that builds on toxic stress … but points the way forward</a:t>
            </a:r>
          </a:p>
          <a:p>
            <a:endParaRPr lang="en-US" dirty="0">
              <a:solidFill>
                <a:srgbClr val="222222"/>
              </a:solidFill>
              <a:latin typeface="Roboto"/>
            </a:endParaRPr>
          </a:p>
          <a:p>
            <a:r>
              <a:rPr lang="en-US" dirty="0">
                <a:solidFill>
                  <a:srgbClr val="222222"/>
                </a:solidFill>
                <a:latin typeface="Roboto"/>
              </a:rPr>
              <a:t>THAT NEW MODEL MUST BE GROUNDED IN </a:t>
            </a:r>
            <a:r>
              <a:rPr lang="en-US" b="1" dirty="0">
                <a:solidFill>
                  <a:srgbClr val="222222"/>
                </a:solidFill>
                <a:latin typeface="Roboto"/>
              </a:rPr>
              <a:t>RELATIONAL HEALTH </a:t>
            </a:r>
            <a:r>
              <a:rPr lang="en-US" dirty="0">
                <a:solidFill>
                  <a:srgbClr val="222222"/>
                </a:solidFill>
                <a:latin typeface="Roboto"/>
              </a:rPr>
              <a:t>AND THE SSNRs THAT BUFFER ADVERSITY AND BUILD RESILIENCE FOR THE FUTURE</a:t>
            </a: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42BF9B18-CA29-4E89-8F35-977888733A39}"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13</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1695581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93170" y="4213384"/>
            <a:ext cx="6290732" cy="4244815"/>
          </a:xfrm>
        </p:spPr>
        <p:txBody>
          <a:bodyPr/>
          <a:lstStyle/>
          <a:p>
            <a:r>
              <a:rPr lang="en-US" sz="1100" dirty="0"/>
              <a:t>Good morning everyone, and welcome to this amazing summit on Early Relational Health!</a:t>
            </a:r>
          </a:p>
          <a:p>
            <a:r>
              <a:rPr lang="en-US" sz="1100" dirty="0"/>
              <a:t>I am so disappointed that I cannot be there in person - both to learn </a:t>
            </a:r>
            <a:r>
              <a:rPr lang="en-US" sz="1100" u="sng" dirty="0"/>
              <a:t>with</a:t>
            </a:r>
            <a:r>
              <a:rPr lang="en-US" sz="1100" dirty="0"/>
              <a:t> you - and to learn </a:t>
            </a:r>
            <a:r>
              <a:rPr lang="en-US" sz="1100" u="sng" dirty="0"/>
              <a:t>from </a:t>
            </a:r>
            <a:r>
              <a:rPr lang="en-US" sz="1100" dirty="0"/>
              <a:t>some of my dearest friends and colleagues!</a:t>
            </a:r>
          </a:p>
          <a:p>
            <a:r>
              <a:rPr lang="en-US" sz="1100" dirty="0"/>
              <a:t>But I am quite grateful for </a:t>
            </a:r>
            <a:r>
              <a:rPr lang="en-US" sz="1100" u="sng" dirty="0"/>
              <a:t>this</a:t>
            </a:r>
            <a:r>
              <a:rPr lang="en-US" sz="1100" dirty="0"/>
              <a:t> opportunity … to sort of set the stage for your collective adventure today, and to begin sharing a few frames or lenses that might be useful “starting points” for your discussion groups later this afternoon.</a:t>
            </a:r>
          </a:p>
          <a:p>
            <a:r>
              <a:rPr lang="en-US" sz="1100" dirty="0"/>
              <a:t>Being in NJ, I suspect that many of you are already aware that the RJWF has been working on “building a culture of health.” I apologize for adapting their mantra, but I would argue that </a:t>
            </a:r>
            <a:r>
              <a:rPr lang="en-US" sz="1100" u="sng" dirty="0"/>
              <a:t>today</a:t>
            </a:r>
            <a:r>
              <a:rPr lang="en-US" sz="1100" dirty="0"/>
              <a:t> is really about “building a culture of RELATIONAL health.” How do we </a:t>
            </a:r>
            <a:r>
              <a:rPr lang="en-US" sz="1100" u="sng" dirty="0"/>
              <a:t>collectively</a:t>
            </a:r>
            <a:r>
              <a:rPr lang="en-US" sz="1100" dirty="0"/>
              <a:t> go about doing that?</a:t>
            </a:r>
          </a:p>
          <a:p>
            <a:r>
              <a:rPr lang="en-US" sz="1050" dirty="0"/>
              <a:t>There’s a quote attributed to Buckminster Fuller that I love: “</a:t>
            </a:r>
            <a:r>
              <a:rPr lang="en-US" sz="1050" i="1" dirty="0"/>
              <a:t>You never change things by fighting the existing reality. To change something, build a new model that makes the old model obsolete</a:t>
            </a:r>
            <a:r>
              <a:rPr lang="en-US" sz="1050" dirty="0"/>
              <a:t>.” A culture of RH is building a new model because it is shifting </a:t>
            </a:r>
            <a:r>
              <a:rPr lang="en-US" sz="1050" u="sng" dirty="0"/>
              <a:t>from the prevailing deficits-based models</a:t>
            </a:r>
            <a:r>
              <a:rPr lang="en-US" sz="1050" dirty="0"/>
              <a:t> (what is wrong with you, your ACE score, or degree of TS), towards </a:t>
            </a:r>
            <a:r>
              <a:rPr lang="en-US" sz="1050" u="sng" dirty="0"/>
              <a:t>strength based models</a:t>
            </a:r>
            <a:r>
              <a:rPr lang="en-US" sz="1050" dirty="0"/>
              <a:t> (what is strong with you, your assets, your social supports). The revised AAP Policy statement on childhood toxic stress released in August of 2021 started this process, but we need to acknowledge that we are </a:t>
            </a:r>
            <a:r>
              <a:rPr lang="en-US" sz="1050" b="1" u="sng" dirty="0"/>
              <a:t>swimming against the current</a:t>
            </a:r>
            <a:r>
              <a:rPr lang="en-US" sz="1050" dirty="0"/>
              <a:t>. Medicine, psychiatry, psychology, child and family services, juvenile justice, they are generally </a:t>
            </a:r>
            <a:r>
              <a:rPr lang="en-US" sz="1050" b="1" u="sng" dirty="0"/>
              <a:t>not </a:t>
            </a:r>
            <a:r>
              <a:rPr lang="en-US" sz="1050" dirty="0"/>
              <a:t>strength-based models. By adopting a strengths-based frame you are likely to upset many others in your silo – be it healthcare, education, social services, JJ. </a:t>
            </a:r>
            <a:r>
              <a:rPr lang="en-US" sz="1050" u="sng" dirty="0"/>
              <a:t>Great quote from Moneyball</a:t>
            </a:r>
            <a:r>
              <a:rPr lang="en-US" sz="1050" dirty="0"/>
              <a:t>: </a:t>
            </a:r>
            <a:r>
              <a:rPr lang="en-US" sz="1050" b="1" u="sng" dirty="0"/>
              <a:t>the first one through   the wall always gets bloodied, always</a:t>
            </a:r>
            <a:r>
              <a:rPr lang="en-US" sz="1050" b="1" dirty="0"/>
              <a:t>!    </a:t>
            </a:r>
            <a:r>
              <a:rPr lang="en-US" sz="1050" dirty="0"/>
              <a:t>I apologize for the violent metaphor, and I am certainly </a:t>
            </a:r>
            <a:r>
              <a:rPr lang="en-US" sz="1050" b="1" u="sng" dirty="0"/>
              <a:t>NOT</a:t>
            </a:r>
            <a:r>
              <a:rPr lang="en-US" sz="1050" dirty="0"/>
              <a:t> encouraging anyone here to get bloodied! But we have to begin by acknowledging that much of our collective work </a:t>
            </a:r>
            <a:r>
              <a:rPr lang="en-US" sz="1050" b="1" u="sng" dirty="0"/>
              <a:t>is embedded within systems that are NOT strengths-based</a:t>
            </a:r>
            <a:r>
              <a:rPr lang="en-US" sz="1050" dirty="0"/>
              <a:t>, so the countercurrent we face is going to be strong.</a:t>
            </a:r>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42BF9B18-CA29-4E89-8F35-977888733A39}"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14</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12800687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93170" y="4213384"/>
            <a:ext cx="6290732" cy="4223137"/>
          </a:xfrm>
        </p:spPr>
        <p:txBody>
          <a:bodyPr/>
          <a:lstStyle/>
          <a:p>
            <a:r>
              <a:rPr lang="en-US" dirty="0"/>
              <a:t>Will discuss epigenetics and neuroscience in a minute, but briefly want to address the concept of behavioral allostasis (define homeostasis, allostasis is an active process, some behaviors accomplish this, and they can become addicting – maladaptive ways of coping)</a:t>
            </a:r>
          </a:p>
          <a:p>
            <a:endParaRPr lang="en-US" dirty="0"/>
          </a:p>
          <a:p>
            <a:r>
              <a:rPr lang="en-US" dirty="0"/>
              <a:t>Important to note:</a:t>
            </a:r>
          </a:p>
          <a:p>
            <a:r>
              <a:rPr lang="en-US" dirty="0"/>
              <a:t>	Social emotional buffering and SSRNs are baked into the very definition of TS</a:t>
            </a:r>
          </a:p>
          <a:p>
            <a:r>
              <a:rPr lang="en-US" dirty="0"/>
              <a:t>  	</a:t>
            </a:r>
            <a:r>
              <a:rPr lang="en-US" b="1" i="1" u="sng" dirty="0"/>
              <a:t>If we want to prevent TS, we must promote SSNRs</a:t>
            </a:r>
          </a:p>
          <a:p>
            <a:endParaRPr lang="en-US" dirty="0"/>
          </a:p>
          <a:p>
            <a:r>
              <a:rPr lang="en-US" dirty="0"/>
              <a:t>Regardless of the precipitant - regardless of the type of adversity experienced - </a:t>
            </a:r>
            <a:r>
              <a:rPr lang="en-US" b="1" u="sng" dirty="0"/>
              <a:t>toxic stress RESPONSES have the potential to change who we are at the molecular, cellular and behavioral levels</a:t>
            </a:r>
          </a:p>
          <a:p>
            <a:endParaRPr lang="en-US" dirty="0"/>
          </a:p>
          <a:p>
            <a:r>
              <a:rPr lang="en-US" dirty="0"/>
              <a:t>CC#4 is …</a:t>
            </a:r>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42BF9B18-CA29-4E89-8F35-977888733A39}"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15</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30579861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how do we get adults to be crazy about that kid?</a:t>
            </a:r>
          </a:p>
          <a:p>
            <a:endParaRPr lang="en-US" dirty="0"/>
          </a:p>
          <a:p>
            <a:r>
              <a:rPr lang="en-US" b="1" i="1" u="sng" dirty="0"/>
              <a:t>Intrinsic drive that is always there – but we put up barriers and shove parents into survival mode when their most basic needs are not being met …</a:t>
            </a:r>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42BF9B18-CA29-4E89-8F35-977888733A39}"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16</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23234579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42BF9B18-CA29-4E89-8F35-977888733A39}"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19</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24521923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how do we get adults to be crazy about that kid?</a:t>
            </a:r>
          </a:p>
          <a:p>
            <a:endParaRPr lang="en-US" dirty="0"/>
          </a:p>
          <a:p>
            <a:r>
              <a:rPr lang="en-US" b="1" i="1" u="sng" dirty="0"/>
              <a:t>Intrinsic drive that is always there – but we put up barriers and shove parents into survival mode when their most basic needs are not being met …</a:t>
            </a:r>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42BF9B18-CA29-4E89-8F35-977888733A39}"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20</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29019811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how do we get adults to be crazy about that kid?</a:t>
            </a:r>
          </a:p>
          <a:p>
            <a:endParaRPr lang="en-US" dirty="0"/>
          </a:p>
          <a:p>
            <a:r>
              <a:rPr lang="en-US" b="1" i="1" u="sng" dirty="0"/>
              <a:t>Intrinsic drive that is always there – but we put up barriers and shove parents into survival mode when their most basic needs are not being met …</a:t>
            </a:r>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42BF9B18-CA29-4E89-8F35-977888733A39}"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21</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20803975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42BF9B18-CA29-4E89-8F35-977888733A39}"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2</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
        <p:nvSpPr>
          <p:cNvPr id="6" name="Notes Placeholder 5">
            <a:extLst>
              <a:ext uri="{FF2B5EF4-FFF2-40B4-BE49-F238E27FC236}">
                <a16:creationId xmlns:a16="http://schemas.microsoft.com/office/drawing/2014/main" id="{E613CC2A-4DB6-4140-B9D0-5D4D6552BCE6}"/>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12364202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u="sng" dirty="0"/>
              <a:t>There are discrete skills that allow people to be more or less resilient, and many of them fall under this umbrella term … social-emotional learning</a:t>
            </a:r>
          </a:p>
          <a:p>
            <a:endParaRPr lang="en-US" dirty="0"/>
          </a:p>
          <a:p>
            <a:r>
              <a:rPr lang="en-US" dirty="0"/>
              <a:t>How do we teach healthy adaptations?</a:t>
            </a:r>
          </a:p>
          <a:p>
            <a:endParaRPr lang="en-US" dirty="0"/>
          </a:p>
          <a:p>
            <a:r>
              <a:rPr lang="en-US" dirty="0"/>
              <a:t>Begin by acknowledging that strong emotions demand a distraction …</a:t>
            </a:r>
          </a:p>
        </p:txBody>
      </p:sp>
      <p:sp>
        <p:nvSpPr>
          <p:cNvPr id="4" name="Slide Number Placeholder 3"/>
          <p:cNvSpPr>
            <a:spLocks noGrp="1"/>
          </p:cNvSpPr>
          <p:nvPr>
            <p:ph type="sldNum" sz="quarter" idx="5"/>
          </p:nvPr>
        </p:nvSpPr>
        <p:spPr/>
        <p:txBody>
          <a:bodyPr/>
          <a:lstStyle/>
          <a:p>
            <a:pPr marL="0" marR="0" lvl="0" indent="0" algn="r" defTabSz="469682" rtl="0" eaLnBrk="1" fontAlgn="base" latinLnBrk="0" hangingPunct="1">
              <a:lnSpc>
                <a:spcPct val="100000"/>
              </a:lnSpc>
              <a:spcBef>
                <a:spcPct val="0"/>
              </a:spcBef>
              <a:spcAft>
                <a:spcPct val="0"/>
              </a:spcAft>
              <a:buClrTx/>
              <a:buSzTx/>
              <a:buFontTx/>
              <a:buNone/>
              <a:tabLst/>
              <a:defRPr/>
            </a:pPr>
            <a:fld id="{42BF9B18-CA29-4E89-8F35-977888733A39}"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469682" rtl="0" eaLnBrk="1" fontAlgn="base" latinLnBrk="0" hangingPunct="1">
                <a:lnSpc>
                  <a:spcPct val="100000"/>
                </a:lnSpc>
                <a:spcBef>
                  <a:spcPct val="0"/>
                </a:spcBef>
                <a:spcAft>
                  <a:spcPct val="0"/>
                </a:spcAft>
                <a:buClrTx/>
                <a:buSzTx/>
                <a:buFontTx/>
                <a:buNone/>
                <a:tabLst/>
                <a:defRPr/>
              </a:pPr>
              <a:t>22</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5649737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u="sng" dirty="0"/>
              <a:t>There are discrete skills that allow people to be more or less resilient, and many of them fall under this umbrella term … social-emotional learning</a:t>
            </a:r>
          </a:p>
          <a:p>
            <a:endParaRPr lang="en-US" dirty="0"/>
          </a:p>
          <a:p>
            <a:r>
              <a:rPr lang="en-US" dirty="0"/>
              <a:t>How do we teach healthy adaptations?</a:t>
            </a:r>
          </a:p>
          <a:p>
            <a:endParaRPr lang="en-US" dirty="0"/>
          </a:p>
          <a:p>
            <a:r>
              <a:rPr lang="en-US" dirty="0"/>
              <a:t>Begin by acknowledging that strong emotions demand a distraction …</a:t>
            </a:r>
          </a:p>
        </p:txBody>
      </p:sp>
      <p:sp>
        <p:nvSpPr>
          <p:cNvPr id="4" name="Slide Number Placeholder 3"/>
          <p:cNvSpPr>
            <a:spLocks noGrp="1"/>
          </p:cNvSpPr>
          <p:nvPr>
            <p:ph type="sldNum" sz="quarter" idx="5"/>
          </p:nvPr>
        </p:nvSpPr>
        <p:spPr/>
        <p:txBody>
          <a:bodyPr/>
          <a:lstStyle/>
          <a:p>
            <a:pPr marL="0" marR="0" lvl="0" indent="0" algn="r" defTabSz="469682" rtl="0" eaLnBrk="1" fontAlgn="base" latinLnBrk="0" hangingPunct="1">
              <a:lnSpc>
                <a:spcPct val="100000"/>
              </a:lnSpc>
              <a:spcBef>
                <a:spcPct val="0"/>
              </a:spcBef>
              <a:spcAft>
                <a:spcPct val="0"/>
              </a:spcAft>
              <a:buClrTx/>
              <a:buSzTx/>
              <a:buFontTx/>
              <a:buNone/>
              <a:tabLst/>
              <a:defRPr/>
            </a:pPr>
            <a:fld id="{42BF9B18-CA29-4E89-8F35-977888733A39}"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469682" rtl="0" eaLnBrk="1" fontAlgn="base" latinLnBrk="0" hangingPunct="1">
                <a:lnSpc>
                  <a:spcPct val="100000"/>
                </a:lnSpc>
                <a:spcBef>
                  <a:spcPct val="0"/>
                </a:spcBef>
                <a:spcAft>
                  <a:spcPct val="0"/>
                </a:spcAft>
                <a:buClrTx/>
                <a:buSzTx/>
                <a:buFontTx/>
                <a:buNone/>
                <a:tabLst/>
                <a:defRPr/>
              </a:pPr>
              <a:t>23</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12193499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u="sng" dirty="0"/>
              <a:t>There are discrete skills that allow people to be more or less resilient, and many of them fall under this umbrella term … social-emotional learning</a:t>
            </a:r>
          </a:p>
          <a:p>
            <a:endParaRPr lang="en-US" dirty="0"/>
          </a:p>
          <a:p>
            <a:r>
              <a:rPr lang="en-US" dirty="0"/>
              <a:t>How do we teach healthy adaptations?</a:t>
            </a:r>
          </a:p>
          <a:p>
            <a:endParaRPr lang="en-US" dirty="0"/>
          </a:p>
          <a:p>
            <a:r>
              <a:rPr lang="en-US" dirty="0"/>
              <a:t>Begin by acknowledging that strong emotions demand a distraction …</a:t>
            </a:r>
          </a:p>
        </p:txBody>
      </p:sp>
      <p:sp>
        <p:nvSpPr>
          <p:cNvPr id="4" name="Slide Number Placeholder 3"/>
          <p:cNvSpPr>
            <a:spLocks noGrp="1"/>
          </p:cNvSpPr>
          <p:nvPr>
            <p:ph type="sldNum" sz="quarter" idx="5"/>
          </p:nvPr>
        </p:nvSpPr>
        <p:spPr/>
        <p:txBody>
          <a:bodyPr/>
          <a:lstStyle/>
          <a:p>
            <a:pPr marL="0" marR="0" lvl="0" indent="0" algn="r" defTabSz="469682" rtl="0" eaLnBrk="1" fontAlgn="base" latinLnBrk="0" hangingPunct="1">
              <a:lnSpc>
                <a:spcPct val="100000"/>
              </a:lnSpc>
              <a:spcBef>
                <a:spcPct val="0"/>
              </a:spcBef>
              <a:spcAft>
                <a:spcPct val="0"/>
              </a:spcAft>
              <a:buClrTx/>
              <a:buSzTx/>
              <a:buFontTx/>
              <a:buNone/>
              <a:tabLst/>
              <a:defRPr/>
            </a:pPr>
            <a:fld id="{42BF9B18-CA29-4E89-8F35-977888733A39}"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469682" rtl="0" eaLnBrk="1" fontAlgn="base" latinLnBrk="0" hangingPunct="1">
                <a:lnSpc>
                  <a:spcPct val="100000"/>
                </a:lnSpc>
                <a:spcBef>
                  <a:spcPct val="0"/>
                </a:spcBef>
                <a:spcAft>
                  <a:spcPct val="0"/>
                </a:spcAft>
                <a:buClrTx/>
                <a:buSzTx/>
                <a:buFontTx/>
                <a:buNone/>
                <a:tabLst/>
                <a:defRPr/>
              </a:pPr>
              <a:t>24</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42841324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u="sng" dirty="0"/>
              <a:t>There are discrete skills that allow people to be more or less resilient, and many of them fall under this umbrella term … social-emotional learning</a:t>
            </a:r>
          </a:p>
          <a:p>
            <a:endParaRPr lang="en-US" dirty="0"/>
          </a:p>
          <a:p>
            <a:r>
              <a:rPr lang="en-US" dirty="0"/>
              <a:t>How do we teach healthy adaptations?</a:t>
            </a:r>
          </a:p>
          <a:p>
            <a:endParaRPr lang="en-US" dirty="0"/>
          </a:p>
          <a:p>
            <a:r>
              <a:rPr lang="en-US" dirty="0"/>
              <a:t>Begin by acknowledging that strong emotions demand a distraction …</a:t>
            </a:r>
          </a:p>
        </p:txBody>
      </p:sp>
      <p:sp>
        <p:nvSpPr>
          <p:cNvPr id="4" name="Slide Number Placeholder 3"/>
          <p:cNvSpPr>
            <a:spLocks noGrp="1"/>
          </p:cNvSpPr>
          <p:nvPr>
            <p:ph type="sldNum" sz="quarter" idx="5"/>
          </p:nvPr>
        </p:nvSpPr>
        <p:spPr/>
        <p:txBody>
          <a:bodyPr/>
          <a:lstStyle/>
          <a:p>
            <a:pPr marL="0" marR="0" lvl="0" indent="0" algn="r" defTabSz="469682" rtl="0" eaLnBrk="1" fontAlgn="base" latinLnBrk="0" hangingPunct="1">
              <a:lnSpc>
                <a:spcPct val="100000"/>
              </a:lnSpc>
              <a:spcBef>
                <a:spcPct val="0"/>
              </a:spcBef>
              <a:spcAft>
                <a:spcPct val="0"/>
              </a:spcAft>
              <a:buClrTx/>
              <a:buSzTx/>
              <a:buFontTx/>
              <a:buNone/>
              <a:tabLst/>
              <a:defRPr/>
            </a:pPr>
            <a:fld id="{42BF9B18-CA29-4E89-8F35-977888733A39}"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469682" rtl="0" eaLnBrk="1" fontAlgn="base" latinLnBrk="0" hangingPunct="1">
                <a:lnSpc>
                  <a:spcPct val="100000"/>
                </a:lnSpc>
                <a:spcBef>
                  <a:spcPct val="0"/>
                </a:spcBef>
                <a:spcAft>
                  <a:spcPct val="0"/>
                </a:spcAft>
                <a:buClrTx/>
                <a:buSzTx/>
                <a:buFontTx/>
                <a:buNone/>
                <a:tabLst/>
                <a:defRPr/>
              </a:pPr>
              <a:t>25</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42841324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Distractions fall into three buckets</a:t>
            </a:r>
          </a:p>
          <a:p>
            <a:r>
              <a:rPr lang="en-US" dirty="0"/>
              <a:t>1) Unhealthy distractions</a:t>
            </a:r>
          </a:p>
          <a:p>
            <a:pPr marL="176131" indent="-176131">
              <a:buFontTx/>
              <a:buChar char="-"/>
            </a:pPr>
            <a:r>
              <a:rPr lang="en-US" dirty="0"/>
              <a:t>Not generalizable skills</a:t>
            </a:r>
          </a:p>
          <a:p>
            <a:pPr marL="176131" indent="-176131">
              <a:buFontTx/>
              <a:buChar char="-"/>
            </a:pPr>
            <a:r>
              <a:rPr lang="en-US" dirty="0"/>
              <a:t>Not healthy</a:t>
            </a:r>
          </a:p>
          <a:p>
            <a:pPr marL="176131" indent="-176131">
              <a:buFontTx/>
              <a:buChar char="-"/>
            </a:pPr>
            <a:r>
              <a:rPr lang="en-US" dirty="0"/>
              <a:t>Not adaptive over the long run (may be in the short term, addiction)</a:t>
            </a:r>
          </a:p>
          <a:p>
            <a:r>
              <a:rPr lang="en-US" dirty="0"/>
              <a:t>2) Wastes of time or Escapes</a:t>
            </a:r>
          </a:p>
          <a:p>
            <a:pPr marL="176131" indent="-176131">
              <a:buFontTx/>
              <a:buChar char="-"/>
            </a:pPr>
            <a:r>
              <a:rPr lang="en-US" dirty="0"/>
              <a:t>Not building generalizable skills</a:t>
            </a:r>
          </a:p>
          <a:p>
            <a:pPr marL="176131" indent="-176131">
              <a:buFontTx/>
              <a:buChar char="-"/>
            </a:pPr>
            <a:r>
              <a:rPr lang="en-US" dirty="0"/>
              <a:t>Neither healthy or unhealthy</a:t>
            </a:r>
          </a:p>
          <a:p>
            <a:pPr marL="176131" indent="-176131">
              <a:buFontTx/>
              <a:buChar char="-"/>
            </a:pPr>
            <a:r>
              <a:rPr lang="en-US" dirty="0"/>
              <a:t>Cut into opportunities to build health distractions</a:t>
            </a:r>
          </a:p>
          <a:p>
            <a:r>
              <a:rPr lang="en-US" dirty="0"/>
              <a:t>3) Healthy distractions</a:t>
            </a:r>
          </a:p>
          <a:p>
            <a:pPr marL="176131" indent="-176131">
              <a:buFontTx/>
              <a:buChar char="-"/>
            </a:pPr>
            <a:r>
              <a:rPr lang="en-US" dirty="0"/>
              <a:t>Generalizable skills</a:t>
            </a:r>
          </a:p>
          <a:p>
            <a:pPr marL="176131" indent="-176131">
              <a:buFontTx/>
              <a:buChar char="-"/>
            </a:pPr>
            <a:r>
              <a:rPr lang="en-US" dirty="0"/>
              <a:t>Healthy adaptations in the here and now … and in the future!!!!!</a:t>
            </a:r>
          </a:p>
          <a:p>
            <a:pPr marL="176131" indent="-176131">
              <a:buFontTx/>
              <a:buChar char="-"/>
            </a:pPr>
            <a:r>
              <a:rPr lang="en-US" dirty="0"/>
              <a:t>Passions – joy is the antidote to strong emotions!!!</a:t>
            </a:r>
          </a:p>
          <a:p>
            <a:r>
              <a:rPr lang="en-US" dirty="0"/>
              <a:t>TRANSFORM THAT EMOTIONAL ENERGY INTO SOMETHING CONSTRUCTIVE!!!!   IT IS ALL ABOUT PASSIONS!!!!  </a:t>
            </a:r>
          </a:p>
          <a:p>
            <a:r>
              <a:rPr lang="en-US" dirty="0"/>
              <a:t>BUIDING ON THEIR STRENGTHS!!!!  STRENGTHS BASED APPROACH!!!!</a:t>
            </a:r>
          </a:p>
          <a:p>
            <a:r>
              <a:rPr lang="en-US" dirty="0"/>
              <a:t>   </a:t>
            </a:r>
            <a:r>
              <a:rPr lang="en-US" b="1" u="sng" dirty="0"/>
              <a:t>HOW ARE THESE SKILLS LEARNED -&gt; THROUGH SSNRs!!!!!!!!!!!!!!!!!!</a:t>
            </a:r>
          </a:p>
        </p:txBody>
      </p:sp>
      <p:sp>
        <p:nvSpPr>
          <p:cNvPr id="4" name="Slide Number Placeholder 3"/>
          <p:cNvSpPr>
            <a:spLocks noGrp="1"/>
          </p:cNvSpPr>
          <p:nvPr>
            <p:ph type="sldNum" sz="quarter" idx="5"/>
          </p:nvPr>
        </p:nvSpPr>
        <p:spPr/>
        <p:txBody>
          <a:bodyPr/>
          <a:lstStyle/>
          <a:p>
            <a:pPr marL="0" marR="0" lvl="0" indent="0" algn="r" defTabSz="469682" rtl="0" eaLnBrk="1" fontAlgn="base" latinLnBrk="0" hangingPunct="1">
              <a:lnSpc>
                <a:spcPct val="100000"/>
              </a:lnSpc>
              <a:spcBef>
                <a:spcPct val="0"/>
              </a:spcBef>
              <a:spcAft>
                <a:spcPct val="0"/>
              </a:spcAft>
              <a:buClrTx/>
              <a:buSzTx/>
              <a:buFontTx/>
              <a:buNone/>
              <a:tabLst/>
              <a:defRPr/>
            </a:pPr>
            <a:fld id="{42BF9B18-CA29-4E89-8F35-977888733A39}"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469682" rtl="0" eaLnBrk="1" fontAlgn="base" latinLnBrk="0" hangingPunct="1">
                <a:lnSpc>
                  <a:spcPct val="100000"/>
                </a:lnSpc>
                <a:spcBef>
                  <a:spcPct val="0"/>
                </a:spcBef>
                <a:spcAft>
                  <a:spcPct val="0"/>
                </a:spcAft>
                <a:buClrTx/>
                <a:buSzTx/>
                <a:buFontTx/>
                <a:buNone/>
                <a:tabLst/>
                <a:defRPr/>
              </a:pPr>
              <a:t>26</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25847310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93170" y="4213384"/>
            <a:ext cx="6290732" cy="4223137"/>
          </a:xfrm>
        </p:spPr>
        <p:txBody>
          <a:bodyPr/>
          <a:lstStyle/>
          <a:p>
            <a:r>
              <a:rPr lang="en-US" dirty="0"/>
              <a:t>Will discuss epigenetics and neuroscience in a minute, but briefly want to address the concept of behavioral allostasis (define homeostasis, allostasis is an active process, some behaviors accomplish this, and they can become addicting – maladaptive ways of coping)</a:t>
            </a:r>
          </a:p>
          <a:p>
            <a:endParaRPr lang="en-US" dirty="0"/>
          </a:p>
          <a:p>
            <a:r>
              <a:rPr lang="en-US" dirty="0"/>
              <a:t>Important to note:</a:t>
            </a:r>
          </a:p>
          <a:p>
            <a:r>
              <a:rPr lang="en-US" dirty="0"/>
              <a:t>	Social emotional buffering and SSRNs are baked into the very definition of TS</a:t>
            </a:r>
          </a:p>
          <a:p>
            <a:r>
              <a:rPr lang="en-US" dirty="0"/>
              <a:t>  	</a:t>
            </a:r>
            <a:r>
              <a:rPr lang="en-US" b="1" i="1" u="sng" dirty="0"/>
              <a:t>If we want to prevent TS, we must promote SSNRs</a:t>
            </a:r>
          </a:p>
          <a:p>
            <a:endParaRPr lang="en-US" dirty="0"/>
          </a:p>
          <a:p>
            <a:r>
              <a:rPr lang="en-US" dirty="0"/>
              <a:t>Regardless of the precipitant - regardless of the type of adversity experienced - </a:t>
            </a:r>
            <a:r>
              <a:rPr lang="en-US" b="1" u="sng" dirty="0"/>
              <a:t>toxic stress RESPONSES have the potential to change who we are at the molecular, cellular and behavioral levels</a:t>
            </a:r>
          </a:p>
          <a:p>
            <a:endParaRPr lang="en-US" dirty="0"/>
          </a:p>
          <a:p>
            <a:r>
              <a:rPr lang="en-US" dirty="0"/>
              <a:t>CC#4 is …</a:t>
            </a:r>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42BF9B18-CA29-4E89-8F35-977888733A39}"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27</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39608450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how do we get adults to be crazy about that kid?</a:t>
            </a:r>
          </a:p>
          <a:p>
            <a:endParaRPr lang="en-US" dirty="0"/>
          </a:p>
          <a:p>
            <a:r>
              <a:rPr lang="en-US" b="1" i="1" u="sng" dirty="0"/>
              <a:t>Intrinsic drive that is always there – but we put up barriers and shove parents into survival mode when their most basic needs are not being met …</a:t>
            </a:r>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42BF9B18-CA29-4E89-8F35-977888733A39}"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32</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23966815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Translating what we know into what we do is never easy</a:t>
            </a:r>
          </a:p>
          <a:p>
            <a:endParaRPr lang="en-US" dirty="0"/>
          </a:p>
          <a:p>
            <a:r>
              <a:rPr lang="en-US" dirty="0"/>
              <a:t>But it frequently demands a new perspective and new set of priorities</a:t>
            </a:r>
          </a:p>
          <a:p>
            <a:endParaRPr lang="en-US" dirty="0"/>
          </a:p>
          <a:p>
            <a:r>
              <a:rPr lang="en-US" dirty="0"/>
              <a:t>But that does not make translation easy</a:t>
            </a:r>
          </a:p>
          <a:p>
            <a:endParaRPr lang="en-US" dirty="0"/>
          </a:p>
          <a:p>
            <a:r>
              <a:rPr lang="en-US" dirty="0"/>
              <a:t>So when the going gets tough, we need to remember the words of Frederick Douglass …</a:t>
            </a:r>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42BF9B18-CA29-4E89-8F35-977888733A39}"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33</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28047764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42BF9B18-CA29-4E89-8F35-977888733A39}"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34</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
        <p:nvSpPr>
          <p:cNvPr id="3" name="Notes Placeholder 2">
            <a:extLst>
              <a:ext uri="{FF2B5EF4-FFF2-40B4-BE49-F238E27FC236}">
                <a16:creationId xmlns:a16="http://schemas.microsoft.com/office/drawing/2014/main" id="{FD9C176A-FFF4-4039-B61E-741ECD7621F1}"/>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644187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FULL DISCLOSURE HERE</a:t>
            </a:r>
          </a:p>
          <a:p>
            <a:r>
              <a:rPr lang="en-US" dirty="0"/>
              <a:t>In the past, some listeners have compared listen to my talks … with taking a drink from a firehose – and I don’t think they meant that as a compliment</a:t>
            </a:r>
          </a:p>
          <a:p>
            <a:endParaRPr lang="en-US" dirty="0"/>
          </a:p>
          <a:p>
            <a:r>
              <a:rPr lang="en-US" dirty="0"/>
              <a:t>I’m going to attempt to cover a lot of material in a short amount of time</a:t>
            </a:r>
          </a:p>
          <a:p>
            <a:endParaRPr lang="en-US" dirty="0"/>
          </a:p>
          <a:p>
            <a:r>
              <a:rPr lang="en-US" dirty="0"/>
              <a:t>So I’ve found it useful to map out in advance just where we are going</a:t>
            </a:r>
          </a:p>
          <a:p>
            <a:endParaRPr lang="en-US" dirty="0"/>
          </a:p>
          <a:p>
            <a:r>
              <a:rPr lang="en-US" dirty="0"/>
              <a:t>So I’ve channeled my inner David Letterman, and came up with a “top ten list of critical concepts” that we will cover today …</a:t>
            </a:r>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42BF9B18-CA29-4E89-8F35-977888733A39}"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23274771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93170" y="4232890"/>
            <a:ext cx="6290732" cy="4213384"/>
          </a:xfrm>
        </p:spPr>
        <p:txBody>
          <a:bodyPr/>
          <a:lstStyle/>
          <a:p>
            <a:r>
              <a:rPr lang="en-US" dirty="0"/>
              <a:t>Childhood Experiences -&gt; proverbial “Big black box” -&gt; adult outcomes</a:t>
            </a:r>
          </a:p>
          <a:p>
            <a:r>
              <a:rPr lang="en-US" dirty="0"/>
              <a:t>Adversity – seminal ACE study or violence; adversity can also be chronic (poverty/racism)</a:t>
            </a:r>
          </a:p>
          <a:p>
            <a:r>
              <a:rPr lang="en-US" dirty="0"/>
              <a:t>Those are all associated with poor health, academic struggles and poverty as an adult</a:t>
            </a:r>
          </a:p>
          <a:p>
            <a:r>
              <a:rPr lang="en-US" dirty="0"/>
              <a:t>But that is only half the equation, because positive childhood experiences like:</a:t>
            </a:r>
          </a:p>
          <a:p>
            <a:pPr marL="176131" indent="-176131">
              <a:buFontTx/>
              <a:buChar char="-"/>
            </a:pPr>
            <a:r>
              <a:rPr lang="en-US" dirty="0"/>
              <a:t>Attuned adults / developmentally appropriate play / and programs like ROR and VIP</a:t>
            </a:r>
          </a:p>
          <a:p>
            <a:pPr marL="176131" indent="-176131">
              <a:buFontTx/>
              <a:buChar char="-"/>
            </a:pPr>
            <a:r>
              <a:rPr lang="en-US" dirty="0"/>
              <a:t>They are associated w/ healthier lifestyles, academic success and economic stability</a:t>
            </a:r>
          </a:p>
          <a:p>
            <a:r>
              <a:rPr lang="en-US" dirty="0"/>
              <a:t>So the trillion dollar question is, “what’s going on in this black box”</a:t>
            </a:r>
          </a:p>
          <a:p>
            <a:r>
              <a:rPr lang="en-US" dirty="0"/>
              <a:t>How are these early experiences becoming embedded an influencing outcomes later?</a:t>
            </a:r>
          </a:p>
          <a:p>
            <a:r>
              <a:rPr lang="en-US" dirty="0"/>
              <a:t>THESE ARE JUST ASSOCIATIONS!!!!!!!!!!!!</a:t>
            </a:r>
          </a:p>
          <a:p>
            <a:pPr marL="176131" indent="-176131">
              <a:buFontTx/>
              <a:buChar char="-"/>
            </a:pPr>
            <a:r>
              <a:rPr lang="en-US" dirty="0"/>
              <a:t>Some kids have every material advantage, yet still fare poorly</a:t>
            </a:r>
          </a:p>
          <a:p>
            <a:pPr marL="176131" indent="-176131">
              <a:buFontTx/>
              <a:buChar char="-"/>
            </a:pPr>
            <a:r>
              <a:rPr lang="en-US" dirty="0"/>
              <a:t>Some kids overcome tremendous adversity and fare well</a:t>
            </a:r>
          </a:p>
          <a:p>
            <a:r>
              <a:rPr lang="en-US" dirty="0"/>
              <a:t>IF WE KNEW MORE ABOUT THE BIOLOGY AND HOW THESE EXPERIENCES, BOTH POSITIVE AND ADVERSE, INFLUENCE OUTCOMES, …</a:t>
            </a:r>
          </a:p>
          <a:p>
            <a:r>
              <a:rPr lang="en-US" dirty="0"/>
              <a:t>… WE WOULD  BE IN A MUCH BETTER PLACE TO NOT ONLY</a:t>
            </a:r>
            <a:r>
              <a:rPr lang="en-US" u="sng" dirty="0"/>
              <a:t> MINIMIZE POOR OUTCOMES</a:t>
            </a:r>
            <a:r>
              <a:rPr lang="en-US" dirty="0"/>
              <a:t> BUT TO </a:t>
            </a:r>
            <a:r>
              <a:rPr lang="en-US" u="sng" dirty="0"/>
              <a:t>OPTIMIZE POSITIVE OUTCOMES</a:t>
            </a:r>
            <a:r>
              <a:rPr lang="en-US" dirty="0"/>
              <a:t>.</a:t>
            </a:r>
          </a:p>
          <a:p>
            <a:endParaRPr lang="en-US" dirty="0"/>
          </a:p>
          <a:p>
            <a:r>
              <a:rPr lang="en-US" dirty="0"/>
              <a:t>CC#2 is …</a:t>
            </a:r>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42BF9B18-CA29-4E89-8F35-977888733A39}"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4</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26800155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Jack Shonkoff and his colleagues at the National Scientific Council on the Developing Child have proposed a taxonomy of stress responses …</a:t>
            </a:r>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42BF9B18-CA29-4E89-8F35-977888733A39}"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5</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8834718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93170" y="4213384"/>
            <a:ext cx="6290732" cy="4223137"/>
          </a:xfrm>
        </p:spPr>
        <p:txBody>
          <a:bodyPr/>
          <a:lstStyle/>
          <a:p>
            <a:r>
              <a:rPr lang="en-US" dirty="0"/>
              <a:t>Will discuss epigenetics and neuroscience in a minute, but briefly want to address the concept of behavioral allostasis (define homeostasis, allostasis is an active process, some behaviors accomplish this, and they can become addicting – maladaptive ways of coping)</a:t>
            </a:r>
          </a:p>
          <a:p>
            <a:endParaRPr lang="en-US" dirty="0"/>
          </a:p>
          <a:p>
            <a:r>
              <a:rPr lang="en-US" dirty="0"/>
              <a:t>Important to note:</a:t>
            </a:r>
          </a:p>
          <a:p>
            <a:r>
              <a:rPr lang="en-US" dirty="0"/>
              <a:t>	Social emotional buffering and SSRNs are baked into the very definition of TS</a:t>
            </a:r>
          </a:p>
          <a:p>
            <a:r>
              <a:rPr lang="en-US" dirty="0"/>
              <a:t>  	</a:t>
            </a:r>
            <a:r>
              <a:rPr lang="en-US" b="1" i="1" u="sng" dirty="0"/>
              <a:t>If we want to prevent TS, we must promote SSNRs</a:t>
            </a:r>
          </a:p>
          <a:p>
            <a:endParaRPr lang="en-US" dirty="0"/>
          </a:p>
          <a:p>
            <a:r>
              <a:rPr lang="en-US" dirty="0"/>
              <a:t>Regardless of the precipitant - regardless of the type of adversity experienced - </a:t>
            </a:r>
            <a:r>
              <a:rPr lang="en-US" b="1" u="sng" dirty="0"/>
              <a:t>toxic stress RESPONSES have the potential to change who we are at the molecular, cellular and behavioral levels</a:t>
            </a:r>
          </a:p>
          <a:p>
            <a:endParaRPr lang="en-US" dirty="0"/>
          </a:p>
          <a:p>
            <a:r>
              <a:rPr lang="en-US" dirty="0"/>
              <a:t>CC#4 is …</a:t>
            </a:r>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42BF9B18-CA29-4E89-8F35-977888733A39}"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6</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5689980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42BF9B18-CA29-4E89-8F35-977888733A39}"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7</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
        <p:nvSpPr>
          <p:cNvPr id="6" name="Notes Placeholder 5">
            <a:extLst>
              <a:ext uri="{FF2B5EF4-FFF2-40B4-BE49-F238E27FC236}">
                <a16:creationId xmlns:a16="http://schemas.microsoft.com/office/drawing/2014/main" id="{86A13CE8-E544-4589-BA5A-4E5E86236985}"/>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3651754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42BF9B18-CA29-4E89-8F35-977888733A39}"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8</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
        <p:nvSpPr>
          <p:cNvPr id="6" name="Notes Placeholder 5">
            <a:extLst>
              <a:ext uri="{FF2B5EF4-FFF2-40B4-BE49-F238E27FC236}">
                <a16:creationId xmlns:a16="http://schemas.microsoft.com/office/drawing/2014/main" id="{86A13CE8-E544-4589-BA5A-4E5E86236985}"/>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21908293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93170" y="4213384"/>
            <a:ext cx="6290732" cy="4213384"/>
          </a:xfrm>
        </p:spPr>
        <p:txBody>
          <a:bodyPr/>
          <a:lstStyle/>
          <a:p>
            <a:r>
              <a:rPr lang="en-US" dirty="0"/>
              <a:t>CFI – rough measure of executive function … and a very high bar!!</a:t>
            </a:r>
          </a:p>
          <a:p>
            <a:r>
              <a:rPr lang="en-US" dirty="0"/>
              <a:t>FRCI – are the parents nurturing; are they not entirely in survival mode and at least occasionally in relational mode?</a:t>
            </a:r>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42BF9B18-CA29-4E89-8F35-977888733A39}"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9</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31118942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jpeg"/><Relationship Id="rId1" Type="http://schemas.openxmlformats.org/officeDocument/2006/relationships/slideMaster" Target="../slideMasters/slideMaster1.xml"/><Relationship Id="rId5" Type="http://schemas.openxmlformats.org/officeDocument/2006/relationships/image" Target="../media/image3.emf"/><Relationship Id="rId4" Type="http://schemas.openxmlformats.org/officeDocument/2006/relationships/image" Target="../media/image7.em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jpeg"/><Relationship Id="rId1" Type="http://schemas.openxmlformats.org/officeDocument/2006/relationships/slideMaster" Target="../slideMasters/slideMaster1.xml"/><Relationship Id="rId5" Type="http://schemas.openxmlformats.org/officeDocument/2006/relationships/image" Target="../media/image3.emf"/><Relationship Id="rId4" Type="http://schemas.openxmlformats.org/officeDocument/2006/relationships/image" Target="../media/image7.emf"/></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Title 1"/>
          <p:cNvSpPr>
            <a:spLocks noGrp="1"/>
          </p:cNvSpPr>
          <p:nvPr>
            <p:ph type="title"/>
          </p:nvPr>
        </p:nvSpPr>
        <p:spPr>
          <a:xfrm>
            <a:off x="800104" y="1050814"/>
            <a:ext cx="7313387" cy="904682"/>
          </a:xfrm>
          <a:prstGeom prst="rect">
            <a:avLst/>
          </a:prstGeom>
        </p:spPr>
        <p:txBody>
          <a:bodyPr>
            <a:normAutofit/>
          </a:bodyPr>
          <a:lstStyle>
            <a:lvl1pPr>
              <a:defRPr sz="2800"/>
            </a:lvl1pPr>
          </a:lstStyle>
          <a:p>
            <a:r>
              <a:rPr lang="en-US"/>
              <a:t>Click to edit Master title style</a:t>
            </a:r>
            <a:endParaRPr lang="en-US" dirty="0"/>
          </a:p>
        </p:txBody>
      </p:sp>
      <p:sp>
        <p:nvSpPr>
          <p:cNvPr id="12" name="Text Placeholder 11"/>
          <p:cNvSpPr>
            <a:spLocks noGrp="1"/>
          </p:cNvSpPr>
          <p:nvPr>
            <p:ph type="body" sz="quarter" idx="11"/>
          </p:nvPr>
        </p:nvSpPr>
        <p:spPr>
          <a:xfrm>
            <a:off x="800100" y="2015367"/>
            <a:ext cx="7313386" cy="685800"/>
          </a:xfrm>
          <a:prstGeom prst="rect">
            <a:avLst/>
          </a:prstGeom>
        </p:spPr>
        <p:txBody>
          <a:bodyPr>
            <a:normAutofit/>
          </a:bodyPr>
          <a:lstStyle>
            <a:lvl1pPr>
              <a:defRPr sz="2000"/>
            </a:lvl1pPr>
          </a:lstStyle>
          <a:p>
            <a:pPr lvl="0"/>
            <a:r>
              <a:rPr lang="en-US"/>
              <a:t>Click to edit Master text styles</a:t>
            </a:r>
          </a:p>
        </p:txBody>
      </p:sp>
    </p:spTree>
    <p:extLst>
      <p:ext uri="{BB962C8B-B14F-4D97-AF65-F5344CB8AC3E}">
        <p14:creationId xmlns:p14="http://schemas.microsoft.com/office/powerpoint/2010/main" val="22367222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FFD814-E63A-464A-BDB0-A300A8CAFDE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19297EB-ABB4-4EDB-9AC8-B18B0CAF1BB6}"/>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54D8488-F85B-43B5-A412-7F6D826019F9}"/>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DF4166B-D85F-46CB-8059-3E883539FCFC}"/>
              </a:ext>
            </a:extLst>
          </p:cNvPr>
          <p:cNvSpPr>
            <a:spLocks noGrp="1"/>
          </p:cNvSpPr>
          <p:nvPr>
            <p:ph type="dt" sz="half" idx="10"/>
          </p:nvPr>
        </p:nvSpPr>
        <p:spPr/>
        <p:txBody>
          <a:bodyPr/>
          <a:lstStyle/>
          <a:p>
            <a:fld id="{050D7959-2967-49B9-9CA6-14229AD20DAF}" type="datetimeFigureOut">
              <a:rPr lang="en-US" smtClean="0"/>
              <a:t>7/22/2022</a:t>
            </a:fld>
            <a:endParaRPr lang="en-US"/>
          </a:p>
        </p:txBody>
      </p:sp>
      <p:sp>
        <p:nvSpPr>
          <p:cNvPr id="6" name="Footer Placeholder 5">
            <a:extLst>
              <a:ext uri="{FF2B5EF4-FFF2-40B4-BE49-F238E27FC236}">
                <a16:creationId xmlns:a16="http://schemas.microsoft.com/office/drawing/2014/main" id="{1275286E-5FD2-45ED-A05E-8E83CF0151A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C22E87-4A81-4F01-9DB1-8C8E3971F3EE}"/>
              </a:ext>
            </a:extLst>
          </p:cNvPr>
          <p:cNvSpPr>
            <a:spLocks noGrp="1"/>
          </p:cNvSpPr>
          <p:nvPr>
            <p:ph type="sldNum" sz="quarter" idx="12"/>
          </p:nvPr>
        </p:nvSpPr>
        <p:spPr/>
        <p:txBody>
          <a:bodyPr/>
          <a:lstStyle/>
          <a:p>
            <a:fld id="{3A53C5C0-6B0E-4008-AE31-0348CAE354EE}" type="slidenum">
              <a:rPr lang="en-US" smtClean="0"/>
              <a:t>‹#›</a:t>
            </a:fld>
            <a:endParaRPr lang="en-US"/>
          </a:p>
        </p:txBody>
      </p:sp>
    </p:spTree>
    <p:extLst>
      <p:ext uri="{BB962C8B-B14F-4D97-AF65-F5344CB8AC3E}">
        <p14:creationId xmlns:p14="http://schemas.microsoft.com/office/powerpoint/2010/main" val="17065179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CBE0B-F1FA-44B6-A0B6-00BD2CD31330}"/>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84336AD9-76C6-4DB2-BADC-AA4E3CBA1A26}"/>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FB589C8C-7CCA-44AC-895E-B5002EAF119A}"/>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EE2884B-F1FB-4EDA-925B-5D634FB073D9}"/>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4DEBC290-F47E-4BAE-B207-8FCCDAE1F4A5}"/>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576652E-7A3B-475A-AF77-22CF03FB30BB}"/>
              </a:ext>
            </a:extLst>
          </p:cNvPr>
          <p:cNvSpPr>
            <a:spLocks noGrp="1"/>
          </p:cNvSpPr>
          <p:nvPr>
            <p:ph type="dt" sz="half" idx="10"/>
          </p:nvPr>
        </p:nvSpPr>
        <p:spPr/>
        <p:txBody>
          <a:bodyPr/>
          <a:lstStyle/>
          <a:p>
            <a:fld id="{050D7959-2967-49B9-9CA6-14229AD20DAF}" type="datetimeFigureOut">
              <a:rPr lang="en-US" smtClean="0"/>
              <a:t>7/22/2022</a:t>
            </a:fld>
            <a:endParaRPr lang="en-US"/>
          </a:p>
        </p:txBody>
      </p:sp>
      <p:sp>
        <p:nvSpPr>
          <p:cNvPr id="8" name="Footer Placeholder 7">
            <a:extLst>
              <a:ext uri="{FF2B5EF4-FFF2-40B4-BE49-F238E27FC236}">
                <a16:creationId xmlns:a16="http://schemas.microsoft.com/office/drawing/2014/main" id="{CFCA8CE8-1B16-47CF-BA6D-F7C2F8CC253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ADF4A95-21B1-4868-AB35-12AB63411127}"/>
              </a:ext>
            </a:extLst>
          </p:cNvPr>
          <p:cNvSpPr>
            <a:spLocks noGrp="1"/>
          </p:cNvSpPr>
          <p:nvPr>
            <p:ph type="sldNum" sz="quarter" idx="12"/>
          </p:nvPr>
        </p:nvSpPr>
        <p:spPr/>
        <p:txBody>
          <a:bodyPr/>
          <a:lstStyle/>
          <a:p>
            <a:fld id="{3A53C5C0-6B0E-4008-AE31-0348CAE354EE}" type="slidenum">
              <a:rPr lang="en-US" smtClean="0"/>
              <a:t>‹#›</a:t>
            </a:fld>
            <a:endParaRPr lang="en-US"/>
          </a:p>
        </p:txBody>
      </p:sp>
    </p:spTree>
    <p:extLst>
      <p:ext uri="{BB962C8B-B14F-4D97-AF65-F5344CB8AC3E}">
        <p14:creationId xmlns:p14="http://schemas.microsoft.com/office/powerpoint/2010/main" val="39990695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F6D7F0-5B25-488F-8704-F6D6423D093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0032D05-D102-4F4E-A16B-04CA85E29D29}"/>
              </a:ext>
            </a:extLst>
          </p:cNvPr>
          <p:cNvSpPr>
            <a:spLocks noGrp="1"/>
          </p:cNvSpPr>
          <p:nvPr>
            <p:ph type="dt" sz="half" idx="10"/>
          </p:nvPr>
        </p:nvSpPr>
        <p:spPr/>
        <p:txBody>
          <a:bodyPr/>
          <a:lstStyle/>
          <a:p>
            <a:fld id="{050D7959-2967-49B9-9CA6-14229AD20DAF}" type="datetimeFigureOut">
              <a:rPr lang="en-US" smtClean="0"/>
              <a:t>7/22/2022</a:t>
            </a:fld>
            <a:endParaRPr lang="en-US"/>
          </a:p>
        </p:txBody>
      </p:sp>
      <p:sp>
        <p:nvSpPr>
          <p:cNvPr id="4" name="Footer Placeholder 3">
            <a:extLst>
              <a:ext uri="{FF2B5EF4-FFF2-40B4-BE49-F238E27FC236}">
                <a16:creationId xmlns:a16="http://schemas.microsoft.com/office/drawing/2014/main" id="{814B8A16-8BBF-4DAE-891E-980A8AD872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3191262-F4A3-4DC4-A9C1-C35A6B32AB06}"/>
              </a:ext>
            </a:extLst>
          </p:cNvPr>
          <p:cNvSpPr>
            <a:spLocks noGrp="1"/>
          </p:cNvSpPr>
          <p:nvPr>
            <p:ph type="sldNum" sz="quarter" idx="12"/>
          </p:nvPr>
        </p:nvSpPr>
        <p:spPr/>
        <p:txBody>
          <a:bodyPr/>
          <a:lstStyle/>
          <a:p>
            <a:fld id="{3A53C5C0-6B0E-4008-AE31-0348CAE354EE}" type="slidenum">
              <a:rPr lang="en-US" smtClean="0"/>
              <a:t>‹#›</a:t>
            </a:fld>
            <a:endParaRPr lang="en-US"/>
          </a:p>
        </p:txBody>
      </p:sp>
    </p:spTree>
    <p:extLst>
      <p:ext uri="{BB962C8B-B14F-4D97-AF65-F5344CB8AC3E}">
        <p14:creationId xmlns:p14="http://schemas.microsoft.com/office/powerpoint/2010/main" val="38796196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BA1056C-A0EF-43C6-9B00-22E31F83089D}"/>
              </a:ext>
            </a:extLst>
          </p:cNvPr>
          <p:cNvSpPr>
            <a:spLocks noGrp="1"/>
          </p:cNvSpPr>
          <p:nvPr>
            <p:ph type="dt" sz="half" idx="10"/>
          </p:nvPr>
        </p:nvSpPr>
        <p:spPr/>
        <p:txBody>
          <a:bodyPr/>
          <a:lstStyle/>
          <a:p>
            <a:fld id="{050D7959-2967-49B9-9CA6-14229AD20DAF}" type="datetimeFigureOut">
              <a:rPr lang="en-US" smtClean="0"/>
              <a:t>7/22/2022</a:t>
            </a:fld>
            <a:endParaRPr lang="en-US"/>
          </a:p>
        </p:txBody>
      </p:sp>
      <p:sp>
        <p:nvSpPr>
          <p:cNvPr id="3" name="Footer Placeholder 2">
            <a:extLst>
              <a:ext uri="{FF2B5EF4-FFF2-40B4-BE49-F238E27FC236}">
                <a16:creationId xmlns:a16="http://schemas.microsoft.com/office/drawing/2014/main" id="{D0F95B6B-0B2A-451F-9842-F7528D3B884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DD83CAA-20FB-4D16-8AAF-D2C688AF9DCF}"/>
              </a:ext>
            </a:extLst>
          </p:cNvPr>
          <p:cNvSpPr>
            <a:spLocks noGrp="1"/>
          </p:cNvSpPr>
          <p:nvPr>
            <p:ph type="sldNum" sz="quarter" idx="12"/>
          </p:nvPr>
        </p:nvSpPr>
        <p:spPr/>
        <p:txBody>
          <a:bodyPr/>
          <a:lstStyle/>
          <a:p>
            <a:fld id="{3A53C5C0-6B0E-4008-AE31-0348CAE354EE}" type="slidenum">
              <a:rPr lang="en-US" smtClean="0"/>
              <a:t>‹#›</a:t>
            </a:fld>
            <a:endParaRPr lang="en-US"/>
          </a:p>
        </p:txBody>
      </p:sp>
    </p:spTree>
    <p:extLst>
      <p:ext uri="{BB962C8B-B14F-4D97-AF65-F5344CB8AC3E}">
        <p14:creationId xmlns:p14="http://schemas.microsoft.com/office/powerpoint/2010/main" val="10264278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67D4CC-A6C7-4AB3-BA6C-6CF0031C164D}"/>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57016634-37E1-4A5C-AD7C-32972453CCC4}"/>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794E6B1-6C17-436C-88F4-EC6EA038442D}"/>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B0F49974-468B-4F25-91D7-F89461BBD692}"/>
              </a:ext>
            </a:extLst>
          </p:cNvPr>
          <p:cNvSpPr>
            <a:spLocks noGrp="1"/>
          </p:cNvSpPr>
          <p:nvPr>
            <p:ph type="dt" sz="half" idx="10"/>
          </p:nvPr>
        </p:nvSpPr>
        <p:spPr/>
        <p:txBody>
          <a:bodyPr/>
          <a:lstStyle/>
          <a:p>
            <a:fld id="{050D7959-2967-49B9-9CA6-14229AD20DAF}" type="datetimeFigureOut">
              <a:rPr lang="en-US" smtClean="0"/>
              <a:t>7/22/2022</a:t>
            </a:fld>
            <a:endParaRPr lang="en-US"/>
          </a:p>
        </p:txBody>
      </p:sp>
      <p:sp>
        <p:nvSpPr>
          <p:cNvPr id="6" name="Footer Placeholder 5">
            <a:extLst>
              <a:ext uri="{FF2B5EF4-FFF2-40B4-BE49-F238E27FC236}">
                <a16:creationId xmlns:a16="http://schemas.microsoft.com/office/drawing/2014/main" id="{ECE3234C-1887-4ECF-8A9C-645BEA61AD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63E777-C1AE-40FC-8CE2-7699F9B250E2}"/>
              </a:ext>
            </a:extLst>
          </p:cNvPr>
          <p:cNvSpPr>
            <a:spLocks noGrp="1"/>
          </p:cNvSpPr>
          <p:nvPr>
            <p:ph type="sldNum" sz="quarter" idx="12"/>
          </p:nvPr>
        </p:nvSpPr>
        <p:spPr/>
        <p:txBody>
          <a:bodyPr/>
          <a:lstStyle/>
          <a:p>
            <a:fld id="{3A53C5C0-6B0E-4008-AE31-0348CAE354EE}" type="slidenum">
              <a:rPr lang="en-US" smtClean="0"/>
              <a:t>‹#›</a:t>
            </a:fld>
            <a:endParaRPr lang="en-US"/>
          </a:p>
        </p:txBody>
      </p:sp>
    </p:spTree>
    <p:extLst>
      <p:ext uri="{BB962C8B-B14F-4D97-AF65-F5344CB8AC3E}">
        <p14:creationId xmlns:p14="http://schemas.microsoft.com/office/powerpoint/2010/main" val="20576223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428580-7CF8-457C-AF2E-1A98A06FA62F}"/>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08ADE3F5-45F3-468D-BF84-09F5DD98E013}"/>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8E35AE4D-F8AA-463D-9242-FA4EE8FBDDE2}"/>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B367261D-FB07-4C1E-91DE-2028DD2BD935}"/>
              </a:ext>
            </a:extLst>
          </p:cNvPr>
          <p:cNvSpPr>
            <a:spLocks noGrp="1"/>
          </p:cNvSpPr>
          <p:nvPr>
            <p:ph type="dt" sz="half" idx="10"/>
          </p:nvPr>
        </p:nvSpPr>
        <p:spPr/>
        <p:txBody>
          <a:bodyPr/>
          <a:lstStyle/>
          <a:p>
            <a:fld id="{050D7959-2967-49B9-9CA6-14229AD20DAF}" type="datetimeFigureOut">
              <a:rPr lang="en-US" smtClean="0"/>
              <a:t>7/22/2022</a:t>
            </a:fld>
            <a:endParaRPr lang="en-US"/>
          </a:p>
        </p:txBody>
      </p:sp>
      <p:sp>
        <p:nvSpPr>
          <p:cNvPr id="6" name="Footer Placeholder 5">
            <a:extLst>
              <a:ext uri="{FF2B5EF4-FFF2-40B4-BE49-F238E27FC236}">
                <a16:creationId xmlns:a16="http://schemas.microsoft.com/office/drawing/2014/main" id="{4EDAA2BF-DCDA-4E45-AD55-27E5460E1AB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83DA1B-D72F-4446-A5B7-A3F55AEAE50A}"/>
              </a:ext>
            </a:extLst>
          </p:cNvPr>
          <p:cNvSpPr>
            <a:spLocks noGrp="1"/>
          </p:cNvSpPr>
          <p:nvPr>
            <p:ph type="sldNum" sz="quarter" idx="12"/>
          </p:nvPr>
        </p:nvSpPr>
        <p:spPr/>
        <p:txBody>
          <a:bodyPr/>
          <a:lstStyle/>
          <a:p>
            <a:fld id="{3A53C5C0-6B0E-4008-AE31-0348CAE354EE}" type="slidenum">
              <a:rPr lang="en-US" smtClean="0"/>
              <a:t>‹#›</a:t>
            </a:fld>
            <a:endParaRPr lang="en-US"/>
          </a:p>
        </p:txBody>
      </p:sp>
    </p:spTree>
    <p:extLst>
      <p:ext uri="{BB962C8B-B14F-4D97-AF65-F5344CB8AC3E}">
        <p14:creationId xmlns:p14="http://schemas.microsoft.com/office/powerpoint/2010/main" val="12975159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01EFFA-9DC4-45EF-B4A4-8413BB5A208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F87944F-1D09-485E-8813-20CE85B2D83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A0AD14-F663-4DEA-A8C7-981A43AA353C}"/>
              </a:ext>
            </a:extLst>
          </p:cNvPr>
          <p:cNvSpPr>
            <a:spLocks noGrp="1"/>
          </p:cNvSpPr>
          <p:nvPr>
            <p:ph type="dt" sz="half" idx="10"/>
          </p:nvPr>
        </p:nvSpPr>
        <p:spPr/>
        <p:txBody>
          <a:bodyPr/>
          <a:lstStyle/>
          <a:p>
            <a:fld id="{050D7959-2967-49B9-9CA6-14229AD20DAF}" type="datetimeFigureOut">
              <a:rPr lang="en-US" smtClean="0"/>
              <a:t>7/22/2022</a:t>
            </a:fld>
            <a:endParaRPr lang="en-US"/>
          </a:p>
        </p:txBody>
      </p:sp>
      <p:sp>
        <p:nvSpPr>
          <p:cNvPr id="5" name="Footer Placeholder 4">
            <a:extLst>
              <a:ext uri="{FF2B5EF4-FFF2-40B4-BE49-F238E27FC236}">
                <a16:creationId xmlns:a16="http://schemas.microsoft.com/office/drawing/2014/main" id="{4A92E9B7-7E74-4858-BD07-64818B3960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61076B-8C14-4FC7-BA56-90F83DA7610B}"/>
              </a:ext>
            </a:extLst>
          </p:cNvPr>
          <p:cNvSpPr>
            <a:spLocks noGrp="1"/>
          </p:cNvSpPr>
          <p:nvPr>
            <p:ph type="sldNum" sz="quarter" idx="12"/>
          </p:nvPr>
        </p:nvSpPr>
        <p:spPr/>
        <p:txBody>
          <a:bodyPr/>
          <a:lstStyle/>
          <a:p>
            <a:fld id="{3A53C5C0-6B0E-4008-AE31-0348CAE354EE}" type="slidenum">
              <a:rPr lang="en-US" smtClean="0"/>
              <a:t>‹#›</a:t>
            </a:fld>
            <a:endParaRPr lang="en-US"/>
          </a:p>
        </p:txBody>
      </p:sp>
    </p:spTree>
    <p:extLst>
      <p:ext uri="{BB962C8B-B14F-4D97-AF65-F5344CB8AC3E}">
        <p14:creationId xmlns:p14="http://schemas.microsoft.com/office/powerpoint/2010/main" val="39231070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94DE7FD-10AD-4AF2-A49F-D484152DEBCC}"/>
              </a:ext>
            </a:extLst>
          </p:cNvPr>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00CF8F2-B22F-4C8B-8BF6-1A9A2F11235C}"/>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12F494-413F-40E6-9C03-06003F71AC37}"/>
              </a:ext>
            </a:extLst>
          </p:cNvPr>
          <p:cNvSpPr>
            <a:spLocks noGrp="1"/>
          </p:cNvSpPr>
          <p:nvPr>
            <p:ph type="dt" sz="half" idx="10"/>
          </p:nvPr>
        </p:nvSpPr>
        <p:spPr/>
        <p:txBody>
          <a:bodyPr/>
          <a:lstStyle/>
          <a:p>
            <a:fld id="{050D7959-2967-49B9-9CA6-14229AD20DAF}" type="datetimeFigureOut">
              <a:rPr lang="en-US" smtClean="0"/>
              <a:t>7/22/2022</a:t>
            </a:fld>
            <a:endParaRPr lang="en-US"/>
          </a:p>
        </p:txBody>
      </p:sp>
      <p:sp>
        <p:nvSpPr>
          <p:cNvPr id="5" name="Footer Placeholder 4">
            <a:extLst>
              <a:ext uri="{FF2B5EF4-FFF2-40B4-BE49-F238E27FC236}">
                <a16:creationId xmlns:a16="http://schemas.microsoft.com/office/drawing/2014/main" id="{83824974-E924-4FEE-B0ED-C73E8B0876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58FB44-4725-4458-B250-EF2922B5755D}"/>
              </a:ext>
            </a:extLst>
          </p:cNvPr>
          <p:cNvSpPr>
            <a:spLocks noGrp="1"/>
          </p:cNvSpPr>
          <p:nvPr>
            <p:ph type="sldNum" sz="quarter" idx="12"/>
          </p:nvPr>
        </p:nvSpPr>
        <p:spPr/>
        <p:txBody>
          <a:bodyPr/>
          <a:lstStyle/>
          <a:p>
            <a:fld id="{3A53C5C0-6B0E-4008-AE31-0348CAE354EE}" type="slidenum">
              <a:rPr lang="en-US" smtClean="0"/>
              <a:t>‹#›</a:t>
            </a:fld>
            <a:endParaRPr lang="en-US"/>
          </a:p>
        </p:txBody>
      </p:sp>
    </p:spTree>
    <p:extLst>
      <p:ext uri="{BB962C8B-B14F-4D97-AF65-F5344CB8AC3E}">
        <p14:creationId xmlns:p14="http://schemas.microsoft.com/office/powerpoint/2010/main" val="17629804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13D2C21-5E70-4226-867F-0555E2DC7980}" type="datetimeFigureOut">
              <a:rPr lang="en-US" smtClean="0">
                <a:solidFill>
                  <a:prstClr val="black">
                    <a:tint val="75000"/>
                  </a:prstClr>
                </a:solidFill>
              </a:rPr>
              <a:pPr/>
              <a:t>7/22/2022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8B6AAAA-BB3E-4811-A8C6-A42DBAF0BC2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62301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13D2C21-5E70-4226-867F-0555E2DC7980}" type="datetimeFigureOut">
              <a:rPr lang="en-US" smtClean="0">
                <a:solidFill>
                  <a:prstClr val="black">
                    <a:tint val="75000"/>
                  </a:prstClr>
                </a:solidFill>
              </a:rPr>
              <a:pPr/>
              <a:t>7/22/2022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8B6AAAA-BB3E-4811-A8C6-A42DBAF0BC2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618300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Bullet Slide with Bar">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389AD41F-139E-4D27-BB1C-B13AFAD8268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90525"/>
            <a:ext cx="9153525" cy="11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a:extLst>
              <a:ext uri="{FF2B5EF4-FFF2-40B4-BE49-F238E27FC236}">
                <a16:creationId xmlns:a16="http://schemas.microsoft.com/office/drawing/2014/main" id="{A6283D06-F519-4B4E-A2A9-03969FD0996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4716463"/>
            <a:ext cx="9153525" cy="5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0">
            <a:extLst>
              <a:ext uri="{FF2B5EF4-FFF2-40B4-BE49-F238E27FC236}">
                <a16:creationId xmlns:a16="http://schemas.microsoft.com/office/drawing/2014/main" id="{DF5ED259-3EDE-46DF-92A4-8E06C4575DC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874000" y="4937125"/>
            <a:ext cx="592138" cy="7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9" descr="UH_New Rainbow Babies &amp; Children_CMYK.eps">
            <a:extLst>
              <a:ext uri="{FF2B5EF4-FFF2-40B4-BE49-F238E27FC236}">
                <a16:creationId xmlns:a16="http://schemas.microsoft.com/office/drawing/2014/main" id="{C15B2F24-FC78-462B-A64A-DA413C9C8C4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55613" y="4805363"/>
            <a:ext cx="15255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585788"/>
            <a:ext cx="8229600" cy="477441"/>
          </a:xfrm>
          <a:prstGeom prst="rect">
            <a:avLst/>
          </a:prstGeom>
        </p:spPr>
        <p:txBody>
          <a:bodyPr>
            <a:normAutofit/>
          </a:bodyPr>
          <a:lstStyle>
            <a:lvl1pPr algn="l">
              <a:defRPr sz="2800" b="1">
                <a:latin typeface="+mj-lt"/>
                <a:cs typeface="Arial"/>
              </a:defRPr>
            </a:lvl1pPr>
          </a:lstStyle>
          <a:p>
            <a:r>
              <a:rPr lang="en-US"/>
              <a:t>Click to edit Master title style</a:t>
            </a:r>
            <a:endParaRPr lang="en-US" dirty="0"/>
          </a:p>
        </p:txBody>
      </p:sp>
      <p:sp>
        <p:nvSpPr>
          <p:cNvPr id="3" name="Content Placeholder 2"/>
          <p:cNvSpPr>
            <a:spLocks noGrp="1"/>
          </p:cNvSpPr>
          <p:nvPr>
            <p:ph idx="1"/>
          </p:nvPr>
        </p:nvSpPr>
        <p:spPr>
          <a:xfrm>
            <a:off x="457200" y="1200151"/>
            <a:ext cx="8229600" cy="3394472"/>
          </a:xfrm>
          <a:prstGeom prst="rect">
            <a:avLst/>
          </a:prstGeom>
        </p:spPr>
        <p:txBody>
          <a:bodyPr>
            <a:normAutofit/>
          </a:bodyPr>
          <a:lstStyle>
            <a:lvl1pPr marL="457200" indent="-457200">
              <a:buFont typeface="Arial"/>
              <a:buChar char="•"/>
              <a:defRPr sz="2000"/>
            </a:lvl1pPr>
            <a:lvl2pPr>
              <a:defRPr sz="2000"/>
            </a:lvl2pPr>
            <a:lvl3pPr>
              <a:defRPr sz="2000"/>
            </a:lvl3pPr>
          </a:lstStyle>
          <a:p>
            <a:pPr lvl="0"/>
            <a:r>
              <a:rPr lang="en-US"/>
              <a:t>Click to edit Master text styles</a:t>
            </a:r>
          </a:p>
          <a:p>
            <a:pPr lvl="1"/>
            <a:r>
              <a:rPr lang="en-US"/>
              <a:t>Second level</a:t>
            </a:r>
          </a:p>
          <a:p>
            <a:pPr lvl="2"/>
            <a:r>
              <a:rPr lang="en-US"/>
              <a:t>Third level</a:t>
            </a:r>
          </a:p>
        </p:txBody>
      </p:sp>
      <p:sp>
        <p:nvSpPr>
          <p:cNvPr id="8" name="Slide Number Placeholder 5">
            <a:extLst>
              <a:ext uri="{FF2B5EF4-FFF2-40B4-BE49-F238E27FC236}">
                <a16:creationId xmlns:a16="http://schemas.microsoft.com/office/drawing/2014/main" id="{9596DB77-6FEB-49CD-BACE-ACFDB5619146}"/>
              </a:ext>
            </a:extLst>
          </p:cNvPr>
          <p:cNvSpPr>
            <a:spLocks noGrp="1"/>
          </p:cNvSpPr>
          <p:nvPr>
            <p:ph type="sldNum" sz="quarter" idx="10"/>
          </p:nvPr>
        </p:nvSpPr>
        <p:spPr>
          <a:xfrm>
            <a:off x="6680200" y="4837113"/>
            <a:ext cx="2133600" cy="274637"/>
          </a:xfrm>
          <a:prstGeom prst="rect">
            <a:avLst/>
          </a:prstGeom>
        </p:spPr>
        <p:txBody>
          <a:bodyPr vert="horz" wrap="square" lIns="91440" tIns="45720" rIns="91440" bIns="45720" numCol="1" anchor="t" anchorCtr="0" compatLnSpc="1">
            <a:prstTxWarp prst="textNoShape">
              <a:avLst/>
            </a:prstTxWarp>
            <a:normAutofit/>
          </a:bodyPr>
          <a:lstStyle>
            <a:lvl1pPr algn="r">
              <a:defRPr sz="1100"/>
            </a:lvl1pPr>
          </a:lstStyle>
          <a:p>
            <a:fld id="{FC5EAC9F-ACDA-45A2-AC55-C8A37E8D93E7}" type="slidenum">
              <a:rPr lang="en-US" altLang="en-US"/>
              <a:pPr/>
              <a:t>‹#›</a:t>
            </a:fld>
            <a:endParaRPr lang="en-US" altLang="en-US"/>
          </a:p>
        </p:txBody>
      </p:sp>
    </p:spTree>
    <p:extLst>
      <p:ext uri="{BB962C8B-B14F-4D97-AF65-F5344CB8AC3E}">
        <p14:creationId xmlns:p14="http://schemas.microsoft.com/office/powerpoint/2010/main" val="37064163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13D2C21-5E70-4226-867F-0555E2DC7980}" type="datetimeFigureOut">
              <a:rPr lang="en-US" smtClean="0">
                <a:solidFill>
                  <a:prstClr val="black">
                    <a:tint val="75000"/>
                  </a:prstClr>
                </a:solidFill>
              </a:rPr>
              <a:pPr/>
              <a:t>7/22/2022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8B6AAAA-BB3E-4811-A8C6-A42DBAF0BC2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142557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13D2C21-5E70-4226-867F-0555E2DC7980}" type="datetimeFigureOut">
              <a:rPr lang="en-US" smtClean="0">
                <a:solidFill>
                  <a:prstClr val="black">
                    <a:tint val="75000"/>
                  </a:prstClr>
                </a:solidFill>
              </a:rPr>
              <a:pPr/>
              <a:t>7/22/2022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8B6AAAA-BB3E-4811-A8C6-A42DBAF0BC2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10004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13D2C21-5E70-4226-867F-0555E2DC7980}" type="datetimeFigureOut">
              <a:rPr lang="en-US" smtClean="0">
                <a:solidFill>
                  <a:prstClr val="black">
                    <a:tint val="75000"/>
                  </a:prstClr>
                </a:solidFill>
              </a:rPr>
              <a:pPr/>
              <a:t>7/22/2022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88B6AAAA-BB3E-4811-A8C6-A42DBAF0BC2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171731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13D2C21-5E70-4226-867F-0555E2DC7980}" type="datetimeFigureOut">
              <a:rPr lang="en-US" smtClean="0">
                <a:solidFill>
                  <a:prstClr val="black">
                    <a:tint val="75000"/>
                  </a:prstClr>
                </a:solidFill>
              </a:rPr>
              <a:pPr/>
              <a:t>7/22/2022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88B6AAAA-BB3E-4811-A8C6-A42DBAF0BC2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92488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3D2C21-5E70-4226-867F-0555E2DC7980}" type="datetimeFigureOut">
              <a:rPr lang="en-US" smtClean="0">
                <a:solidFill>
                  <a:prstClr val="black">
                    <a:tint val="75000"/>
                  </a:prstClr>
                </a:solidFill>
              </a:rPr>
              <a:pPr/>
              <a:t>7/22/2022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88B6AAAA-BB3E-4811-A8C6-A42DBAF0BC2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795818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13D2C21-5E70-4226-867F-0555E2DC7980}" type="datetimeFigureOut">
              <a:rPr lang="en-US" smtClean="0">
                <a:solidFill>
                  <a:prstClr val="black">
                    <a:tint val="75000"/>
                  </a:prstClr>
                </a:solidFill>
              </a:rPr>
              <a:pPr/>
              <a:t>7/22/2022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8B6AAAA-BB3E-4811-A8C6-A42DBAF0BC2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952446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13D2C21-5E70-4226-867F-0555E2DC7980}" type="datetimeFigureOut">
              <a:rPr lang="en-US" smtClean="0">
                <a:solidFill>
                  <a:prstClr val="black">
                    <a:tint val="75000"/>
                  </a:prstClr>
                </a:solidFill>
              </a:rPr>
              <a:pPr/>
              <a:t>7/22/2022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8B6AAAA-BB3E-4811-A8C6-A42DBAF0BC2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68240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13D2C21-5E70-4226-867F-0555E2DC7980}" type="datetimeFigureOut">
              <a:rPr lang="en-US" smtClean="0">
                <a:solidFill>
                  <a:prstClr val="black">
                    <a:tint val="75000"/>
                  </a:prstClr>
                </a:solidFill>
              </a:rPr>
              <a:pPr/>
              <a:t>7/22/2022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8B6AAAA-BB3E-4811-A8C6-A42DBAF0BC2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4872055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13D2C21-5E70-4226-867F-0555E2DC7980}" type="datetimeFigureOut">
              <a:rPr lang="en-US" smtClean="0">
                <a:solidFill>
                  <a:prstClr val="black">
                    <a:tint val="75000"/>
                  </a:prstClr>
                </a:solidFill>
              </a:rPr>
              <a:pPr/>
              <a:t>7/22/2022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8B6AAAA-BB3E-4811-A8C6-A42DBAF0BC2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327288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ubtitle Slide with Bar">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DA382DC0-5CBC-4D92-8C61-44B885D0B2E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90525"/>
            <a:ext cx="9153525" cy="11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a:extLst>
              <a:ext uri="{FF2B5EF4-FFF2-40B4-BE49-F238E27FC236}">
                <a16:creationId xmlns:a16="http://schemas.microsoft.com/office/drawing/2014/main" id="{79A6EBA8-5AB9-4F25-87ED-3B2370BA438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4716463"/>
            <a:ext cx="9153525" cy="5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0">
            <a:extLst>
              <a:ext uri="{FF2B5EF4-FFF2-40B4-BE49-F238E27FC236}">
                <a16:creationId xmlns:a16="http://schemas.microsoft.com/office/drawing/2014/main" id="{AFE0F2C3-8C02-4C3E-8448-EC7507CC791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874000" y="4937125"/>
            <a:ext cx="592138" cy="7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9" descr="UH_New Rainbow Babies &amp; Children_CMYK.eps">
            <a:extLst>
              <a:ext uri="{FF2B5EF4-FFF2-40B4-BE49-F238E27FC236}">
                <a16:creationId xmlns:a16="http://schemas.microsoft.com/office/drawing/2014/main" id="{172ABB81-0EC1-426C-8902-A27373468CA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55613" y="4805363"/>
            <a:ext cx="15255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1"/>
          <p:cNvSpPr>
            <a:spLocks noGrp="1"/>
          </p:cNvSpPr>
          <p:nvPr>
            <p:ph type="title"/>
          </p:nvPr>
        </p:nvSpPr>
        <p:spPr>
          <a:xfrm>
            <a:off x="457200" y="1776412"/>
            <a:ext cx="8229600" cy="477441"/>
          </a:xfrm>
          <a:prstGeom prst="rect">
            <a:avLst/>
          </a:prstGeom>
        </p:spPr>
        <p:txBody>
          <a:bodyPr>
            <a:normAutofit/>
          </a:bodyPr>
          <a:lstStyle>
            <a:lvl1pPr algn="l">
              <a:defRPr sz="2800" b="1">
                <a:latin typeface="Arial"/>
                <a:cs typeface="Arial"/>
              </a:defRPr>
            </a:lvl1pPr>
          </a:lstStyle>
          <a:p>
            <a:r>
              <a:rPr lang="en-US"/>
              <a:t>Click to edit Master title style</a:t>
            </a:r>
            <a:endParaRPr lang="en-US" dirty="0"/>
          </a:p>
        </p:txBody>
      </p:sp>
      <p:sp>
        <p:nvSpPr>
          <p:cNvPr id="11" name="Content Placeholder 10"/>
          <p:cNvSpPr>
            <a:spLocks noGrp="1"/>
          </p:cNvSpPr>
          <p:nvPr>
            <p:ph sz="quarter" idx="11"/>
          </p:nvPr>
        </p:nvSpPr>
        <p:spPr>
          <a:xfrm>
            <a:off x="457200" y="2334817"/>
            <a:ext cx="8229600" cy="477440"/>
          </a:xfrm>
          <a:prstGeom prst="rect">
            <a:avLst/>
          </a:prstGeom>
        </p:spPr>
        <p:txBody>
          <a:bodyPr vert="horz"/>
          <a:lstStyle>
            <a:lvl1pPr marL="0" indent="0">
              <a:defRPr sz="2000"/>
            </a:lvl1pPr>
          </a:lstStyle>
          <a:p>
            <a:pPr lvl="0"/>
            <a:r>
              <a:rPr lang="en-US"/>
              <a:t>Click to edit Master text styles</a:t>
            </a:r>
          </a:p>
        </p:txBody>
      </p:sp>
      <p:sp>
        <p:nvSpPr>
          <p:cNvPr id="8" name="Slide Number Placeholder 5">
            <a:extLst>
              <a:ext uri="{FF2B5EF4-FFF2-40B4-BE49-F238E27FC236}">
                <a16:creationId xmlns:a16="http://schemas.microsoft.com/office/drawing/2014/main" id="{B5A598BB-554B-4DE9-A0B9-2067DC34E76C}"/>
              </a:ext>
            </a:extLst>
          </p:cNvPr>
          <p:cNvSpPr>
            <a:spLocks noGrp="1"/>
          </p:cNvSpPr>
          <p:nvPr>
            <p:ph type="sldNum" sz="quarter" idx="12"/>
          </p:nvPr>
        </p:nvSpPr>
        <p:spPr>
          <a:xfrm>
            <a:off x="6680200" y="4837113"/>
            <a:ext cx="2133600" cy="274637"/>
          </a:xfrm>
          <a:prstGeom prst="rect">
            <a:avLst/>
          </a:prstGeom>
        </p:spPr>
        <p:txBody>
          <a:bodyPr vert="horz" wrap="square" lIns="91440" tIns="45720" rIns="91440" bIns="45720" numCol="1" anchor="t" anchorCtr="0" compatLnSpc="1">
            <a:prstTxWarp prst="textNoShape">
              <a:avLst/>
            </a:prstTxWarp>
            <a:normAutofit/>
          </a:bodyPr>
          <a:lstStyle>
            <a:lvl1pPr algn="r">
              <a:defRPr sz="1100"/>
            </a:lvl1pPr>
          </a:lstStyle>
          <a:p>
            <a:fld id="{91CF76F5-3B22-485A-9B99-6CC479B26E3E}" type="slidenum">
              <a:rPr lang="en-US" altLang="en-US"/>
              <a:pPr/>
              <a:t>‹#›</a:t>
            </a:fld>
            <a:endParaRPr lang="en-US" altLang="en-US"/>
          </a:p>
        </p:txBody>
      </p:sp>
    </p:spTree>
    <p:extLst>
      <p:ext uri="{BB962C8B-B14F-4D97-AF65-F5344CB8AC3E}">
        <p14:creationId xmlns:p14="http://schemas.microsoft.com/office/powerpoint/2010/main" val="24705906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Bullet Slide no Bar">
    <p:spTree>
      <p:nvGrpSpPr>
        <p:cNvPr id="1" name=""/>
        <p:cNvGrpSpPr/>
        <p:nvPr/>
      </p:nvGrpSpPr>
      <p:grpSpPr>
        <a:xfrm>
          <a:off x="0" y="0"/>
          <a:ext cx="0" cy="0"/>
          <a:chOff x="0" y="0"/>
          <a:chExt cx="0" cy="0"/>
        </a:xfrm>
      </p:grpSpPr>
      <p:pic>
        <p:nvPicPr>
          <p:cNvPr id="4" name="Picture 5">
            <a:extLst>
              <a:ext uri="{FF2B5EF4-FFF2-40B4-BE49-F238E27FC236}">
                <a16:creationId xmlns:a16="http://schemas.microsoft.com/office/drawing/2014/main" id="{A7820712-F4FA-463D-AB80-4485398B332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4716463"/>
            <a:ext cx="9153525" cy="5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9">
            <a:extLst>
              <a:ext uri="{FF2B5EF4-FFF2-40B4-BE49-F238E27FC236}">
                <a16:creationId xmlns:a16="http://schemas.microsoft.com/office/drawing/2014/main" id="{3673D0F1-FF4F-4628-B52C-B5C3258079A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74000" y="4937125"/>
            <a:ext cx="592138" cy="7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descr="UH_New Rainbow Babies &amp; Children_CMYK.eps">
            <a:extLst>
              <a:ext uri="{FF2B5EF4-FFF2-40B4-BE49-F238E27FC236}">
                <a16:creationId xmlns:a16="http://schemas.microsoft.com/office/drawing/2014/main" id="{31C0F60E-6036-4AA0-B233-E1933DE7D8C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5613" y="4805363"/>
            <a:ext cx="15255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585788"/>
            <a:ext cx="8229600" cy="477441"/>
          </a:xfrm>
          <a:prstGeom prst="rect">
            <a:avLst/>
          </a:prstGeom>
        </p:spPr>
        <p:txBody>
          <a:bodyPr>
            <a:normAutofit/>
          </a:bodyPr>
          <a:lstStyle>
            <a:lvl1pPr algn="l">
              <a:defRPr sz="2800" b="1">
                <a:latin typeface="Arial"/>
                <a:cs typeface="Arial"/>
              </a:defRPr>
            </a:lvl1pPr>
          </a:lstStyle>
          <a:p>
            <a:r>
              <a:rPr lang="en-US"/>
              <a:t>Click to edit Master title style</a:t>
            </a:r>
            <a:endParaRPr lang="en-US" dirty="0"/>
          </a:p>
        </p:txBody>
      </p:sp>
      <p:sp>
        <p:nvSpPr>
          <p:cNvPr id="3" name="Content Placeholder 2"/>
          <p:cNvSpPr>
            <a:spLocks noGrp="1"/>
          </p:cNvSpPr>
          <p:nvPr>
            <p:ph idx="1"/>
          </p:nvPr>
        </p:nvSpPr>
        <p:spPr>
          <a:xfrm>
            <a:off x="457200" y="1200151"/>
            <a:ext cx="8229600" cy="3394472"/>
          </a:xfrm>
          <a:prstGeom prst="rect">
            <a:avLst/>
          </a:prstGeom>
        </p:spPr>
        <p:txBody>
          <a:bodyPr>
            <a:normAutofit/>
          </a:bodyPr>
          <a:lstStyle>
            <a:lvl1pPr marL="457200" indent="-457200">
              <a:buFont typeface="Arial"/>
              <a:buChar char="•"/>
              <a:defRPr sz="2000"/>
            </a:lvl1pPr>
            <a:lvl2pPr>
              <a:defRPr sz="2000"/>
            </a:lvl2pPr>
            <a:lvl3pPr>
              <a:defRPr sz="2000"/>
            </a:lvl3pPr>
          </a:lstStyle>
          <a:p>
            <a:pPr lvl="0"/>
            <a:r>
              <a:rPr lang="en-US"/>
              <a:t>Click to edit Master text styles</a:t>
            </a:r>
          </a:p>
          <a:p>
            <a:pPr lvl="1"/>
            <a:r>
              <a:rPr lang="en-US"/>
              <a:t>Second level</a:t>
            </a:r>
          </a:p>
          <a:p>
            <a:pPr lvl="2"/>
            <a:r>
              <a:rPr lang="en-US"/>
              <a:t>Third level</a:t>
            </a:r>
          </a:p>
        </p:txBody>
      </p:sp>
      <p:sp>
        <p:nvSpPr>
          <p:cNvPr id="7" name="Slide Number Placeholder 5">
            <a:extLst>
              <a:ext uri="{FF2B5EF4-FFF2-40B4-BE49-F238E27FC236}">
                <a16:creationId xmlns:a16="http://schemas.microsoft.com/office/drawing/2014/main" id="{D983599E-51D5-4212-84C9-76E64F2C644E}"/>
              </a:ext>
            </a:extLst>
          </p:cNvPr>
          <p:cNvSpPr>
            <a:spLocks noGrp="1"/>
          </p:cNvSpPr>
          <p:nvPr>
            <p:ph type="sldNum" sz="quarter" idx="10"/>
          </p:nvPr>
        </p:nvSpPr>
        <p:spPr>
          <a:xfrm>
            <a:off x="6680200" y="4837113"/>
            <a:ext cx="2133600" cy="274637"/>
          </a:xfrm>
          <a:prstGeom prst="rect">
            <a:avLst/>
          </a:prstGeom>
        </p:spPr>
        <p:txBody>
          <a:bodyPr vert="horz" wrap="square" lIns="91440" tIns="45720" rIns="91440" bIns="45720" numCol="1" anchor="t" anchorCtr="0" compatLnSpc="1">
            <a:prstTxWarp prst="textNoShape">
              <a:avLst/>
            </a:prstTxWarp>
            <a:normAutofit/>
          </a:bodyPr>
          <a:lstStyle>
            <a:lvl1pPr algn="r">
              <a:defRPr sz="1100"/>
            </a:lvl1pPr>
          </a:lstStyle>
          <a:p>
            <a:fld id="{EAE975A7-689C-4D55-891A-446824C7D5F5}" type="slidenum">
              <a:rPr lang="en-US" altLang="en-US"/>
              <a:pPr/>
              <a:t>‹#›</a:t>
            </a:fld>
            <a:endParaRPr lang="en-US" altLang="en-US"/>
          </a:p>
        </p:txBody>
      </p:sp>
    </p:spTree>
    <p:extLst>
      <p:ext uri="{BB962C8B-B14F-4D97-AF65-F5344CB8AC3E}">
        <p14:creationId xmlns:p14="http://schemas.microsoft.com/office/powerpoint/2010/main" val="9265914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ubtitle Slide no Bar">
    <p:spTree>
      <p:nvGrpSpPr>
        <p:cNvPr id="1" name=""/>
        <p:cNvGrpSpPr/>
        <p:nvPr/>
      </p:nvGrpSpPr>
      <p:grpSpPr>
        <a:xfrm>
          <a:off x="0" y="0"/>
          <a:ext cx="0" cy="0"/>
          <a:chOff x="0" y="0"/>
          <a:chExt cx="0" cy="0"/>
        </a:xfrm>
      </p:grpSpPr>
      <p:pic>
        <p:nvPicPr>
          <p:cNvPr id="4" name="Picture 5">
            <a:extLst>
              <a:ext uri="{FF2B5EF4-FFF2-40B4-BE49-F238E27FC236}">
                <a16:creationId xmlns:a16="http://schemas.microsoft.com/office/drawing/2014/main" id="{3A433016-E17F-48D6-AB5A-95BCE1B5BBF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4716463"/>
            <a:ext cx="9153525" cy="5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9">
            <a:extLst>
              <a:ext uri="{FF2B5EF4-FFF2-40B4-BE49-F238E27FC236}">
                <a16:creationId xmlns:a16="http://schemas.microsoft.com/office/drawing/2014/main" id="{D91FD5C5-DFE0-4CDD-BB85-9C72E532C1C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74000" y="4937125"/>
            <a:ext cx="592138" cy="7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descr="UH_New Rainbow Babies &amp; Children_CMYK.eps">
            <a:extLst>
              <a:ext uri="{FF2B5EF4-FFF2-40B4-BE49-F238E27FC236}">
                <a16:creationId xmlns:a16="http://schemas.microsoft.com/office/drawing/2014/main" id="{EB21C0DF-C931-4E96-9508-116EDAB2A5B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5613" y="4805363"/>
            <a:ext cx="15255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1"/>
          <p:cNvSpPr>
            <a:spLocks noGrp="1"/>
          </p:cNvSpPr>
          <p:nvPr>
            <p:ph type="title"/>
          </p:nvPr>
        </p:nvSpPr>
        <p:spPr>
          <a:xfrm>
            <a:off x="457200" y="1776412"/>
            <a:ext cx="8229600" cy="477441"/>
          </a:xfrm>
          <a:prstGeom prst="rect">
            <a:avLst/>
          </a:prstGeom>
        </p:spPr>
        <p:txBody>
          <a:bodyPr>
            <a:normAutofit/>
          </a:bodyPr>
          <a:lstStyle>
            <a:lvl1pPr algn="l">
              <a:defRPr sz="2800" b="1">
                <a:latin typeface="Arial"/>
                <a:cs typeface="Arial"/>
              </a:defRPr>
            </a:lvl1pPr>
          </a:lstStyle>
          <a:p>
            <a:r>
              <a:rPr lang="en-US"/>
              <a:t>Click to edit Master title style</a:t>
            </a:r>
            <a:endParaRPr lang="en-US" dirty="0"/>
          </a:p>
        </p:txBody>
      </p:sp>
      <p:sp>
        <p:nvSpPr>
          <p:cNvPr id="8" name="Content Placeholder 10"/>
          <p:cNvSpPr>
            <a:spLocks noGrp="1"/>
          </p:cNvSpPr>
          <p:nvPr>
            <p:ph sz="quarter" idx="11"/>
          </p:nvPr>
        </p:nvSpPr>
        <p:spPr>
          <a:xfrm>
            <a:off x="457200" y="2334817"/>
            <a:ext cx="8229600" cy="477440"/>
          </a:xfrm>
          <a:prstGeom prst="rect">
            <a:avLst/>
          </a:prstGeom>
        </p:spPr>
        <p:txBody>
          <a:bodyPr vert="horz"/>
          <a:lstStyle>
            <a:lvl1pPr marL="0" indent="0">
              <a:defRPr sz="2000"/>
            </a:lvl1pPr>
          </a:lstStyle>
          <a:p>
            <a:pPr lvl="0"/>
            <a:r>
              <a:rPr lang="en-US"/>
              <a:t>Click to edit Master text styles</a:t>
            </a:r>
          </a:p>
        </p:txBody>
      </p:sp>
      <p:sp>
        <p:nvSpPr>
          <p:cNvPr id="7" name="Slide Number Placeholder 5">
            <a:extLst>
              <a:ext uri="{FF2B5EF4-FFF2-40B4-BE49-F238E27FC236}">
                <a16:creationId xmlns:a16="http://schemas.microsoft.com/office/drawing/2014/main" id="{9B047329-4873-46EA-ABAD-7F31727367F2}"/>
              </a:ext>
            </a:extLst>
          </p:cNvPr>
          <p:cNvSpPr>
            <a:spLocks noGrp="1"/>
          </p:cNvSpPr>
          <p:nvPr>
            <p:ph type="sldNum" sz="quarter" idx="12"/>
          </p:nvPr>
        </p:nvSpPr>
        <p:spPr>
          <a:xfrm>
            <a:off x="6680200" y="4837113"/>
            <a:ext cx="2133600" cy="274637"/>
          </a:xfrm>
          <a:prstGeom prst="rect">
            <a:avLst/>
          </a:prstGeom>
        </p:spPr>
        <p:txBody>
          <a:bodyPr vert="horz" wrap="square" lIns="91440" tIns="45720" rIns="91440" bIns="45720" numCol="1" anchor="t" anchorCtr="0" compatLnSpc="1">
            <a:prstTxWarp prst="textNoShape">
              <a:avLst/>
            </a:prstTxWarp>
            <a:normAutofit/>
          </a:bodyPr>
          <a:lstStyle>
            <a:lvl1pPr algn="r">
              <a:defRPr sz="1100"/>
            </a:lvl1pPr>
          </a:lstStyle>
          <a:p>
            <a:fld id="{1F1E4CC9-8940-49C3-9D81-7FEE71FB234A}" type="slidenum">
              <a:rPr lang="en-US" altLang="en-US"/>
              <a:pPr/>
              <a:t>‹#›</a:t>
            </a:fld>
            <a:endParaRPr lang="en-US" altLang="en-US"/>
          </a:p>
        </p:txBody>
      </p:sp>
    </p:spTree>
    <p:extLst>
      <p:ext uri="{BB962C8B-B14F-4D97-AF65-F5344CB8AC3E}">
        <p14:creationId xmlns:p14="http://schemas.microsoft.com/office/powerpoint/2010/main" val="10668331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4513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82DC8E-7F70-432D-83FC-57D87869E191}"/>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A55C0B40-C51A-4FAC-9D77-AF2AE09232B5}"/>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D75E61FC-6196-4615-B0C1-4ECBD245FD6B}"/>
              </a:ext>
            </a:extLst>
          </p:cNvPr>
          <p:cNvSpPr>
            <a:spLocks noGrp="1"/>
          </p:cNvSpPr>
          <p:nvPr>
            <p:ph type="dt" sz="half" idx="10"/>
          </p:nvPr>
        </p:nvSpPr>
        <p:spPr/>
        <p:txBody>
          <a:bodyPr/>
          <a:lstStyle/>
          <a:p>
            <a:fld id="{050D7959-2967-49B9-9CA6-14229AD20DAF}" type="datetimeFigureOut">
              <a:rPr lang="en-US" smtClean="0"/>
              <a:t>7/22/2022</a:t>
            </a:fld>
            <a:endParaRPr lang="en-US"/>
          </a:p>
        </p:txBody>
      </p:sp>
      <p:sp>
        <p:nvSpPr>
          <p:cNvPr id="5" name="Footer Placeholder 4">
            <a:extLst>
              <a:ext uri="{FF2B5EF4-FFF2-40B4-BE49-F238E27FC236}">
                <a16:creationId xmlns:a16="http://schemas.microsoft.com/office/drawing/2014/main" id="{98CF00A2-F257-4D4D-9F6D-DEFB05C764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E1A3F7-9985-47CB-84D0-2CD451BE121B}"/>
              </a:ext>
            </a:extLst>
          </p:cNvPr>
          <p:cNvSpPr>
            <a:spLocks noGrp="1"/>
          </p:cNvSpPr>
          <p:nvPr>
            <p:ph type="sldNum" sz="quarter" idx="12"/>
          </p:nvPr>
        </p:nvSpPr>
        <p:spPr/>
        <p:txBody>
          <a:bodyPr/>
          <a:lstStyle/>
          <a:p>
            <a:fld id="{3A53C5C0-6B0E-4008-AE31-0348CAE354EE}" type="slidenum">
              <a:rPr lang="en-US" smtClean="0"/>
              <a:t>‹#›</a:t>
            </a:fld>
            <a:endParaRPr lang="en-US"/>
          </a:p>
        </p:txBody>
      </p:sp>
    </p:spTree>
    <p:extLst>
      <p:ext uri="{BB962C8B-B14F-4D97-AF65-F5344CB8AC3E}">
        <p14:creationId xmlns:p14="http://schemas.microsoft.com/office/powerpoint/2010/main" val="24478456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C6A35-8A3F-472B-8E6A-B4BFC320F03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06210AA-D60D-461E-8DB0-38EBB4ADBB3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04EA54-2EF6-464A-9CDB-97EDBEA58D3F}"/>
              </a:ext>
            </a:extLst>
          </p:cNvPr>
          <p:cNvSpPr>
            <a:spLocks noGrp="1"/>
          </p:cNvSpPr>
          <p:nvPr>
            <p:ph type="dt" sz="half" idx="10"/>
          </p:nvPr>
        </p:nvSpPr>
        <p:spPr/>
        <p:txBody>
          <a:bodyPr/>
          <a:lstStyle/>
          <a:p>
            <a:fld id="{050D7959-2967-49B9-9CA6-14229AD20DAF}" type="datetimeFigureOut">
              <a:rPr lang="en-US" smtClean="0"/>
              <a:t>7/22/2022</a:t>
            </a:fld>
            <a:endParaRPr lang="en-US"/>
          </a:p>
        </p:txBody>
      </p:sp>
      <p:sp>
        <p:nvSpPr>
          <p:cNvPr id="5" name="Footer Placeholder 4">
            <a:extLst>
              <a:ext uri="{FF2B5EF4-FFF2-40B4-BE49-F238E27FC236}">
                <a16:creationId xmlns:a16="http://schemas.microsoft.com/office/drawing/2014/main" id="{50A4E78E-6DFD-4B11-AB91-56A3AE1812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262835-B060-47A0-8CF7-622AD99A5CAE}"/>
              </a:ext>
            </a:extLst>
          </p:cNvPr>
          <p:cNvSpPr>
            <a:spLocks noGrp="1"/>
          </p:cNvSpPr>
          <p:nvPr>
            <p:ph type="sldNum" sz="quarter" idx="12"/>
          </p:nvPr>
        </p:nvSpPr>
        <p:spPr/>
        <p:txBody>
          <a:bodyPr/>
          <a:lstStyle/>
          <a:p>
            <a:fld id="{3A53C5C0-6B0E-4008-AE31-0348CAE354EE}" type="slidenum">
              <a:rPr lang="en-US" smtClean="0"/>
              <a:t>‹#›</a:t>
            </a:fld>
            <a:endParaRPr lang="en-US"/>
          </a:p>
        </p:txBody>
      </p:sp>
    </p:spTree>
    <p:extLst>
      <p:ext uri="{BB962C8B-B14F-4D97-AF65-F5344CB8AC3E}">
        <p14:creationId xmlns:p14="http://schemas.microsoft.com/office/powerpoint/2010/main" val="619262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7F221-6F2F-49EE-A2F7-4653626EEF83}"/>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D1EFD623-1373-4DC9-85BE-B115DB64FCB3}"/>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3D7DFD9-993C-434D-ABFD-E0FAFF6F4C9D}"/>
              </a:ext>
            </a:extLst>
          </p:cNvPr>
          <p:cNvSpPr>
            <a:spLocks noGrp="1"/>
          </p:cNvSpPr>
          <p:nvPr>
            <p:ph type="dt" sz="half" idx="10"/>
          </p:nvPr>
        </p:nvSpPr>
        <p:spPr/>
        <p:txBody>
          <a:bodyPr/>
          <a:lstStyle/>
          <a:p>
            <a:fld id="{050D7959-2967-49B9-9CA6-14229AD20DAF}" type="datetimeFigureOut">
              <a:rPr lang="en-US" smtClean="0"/>
              <a:t>7/22/2022</a:t>
            </a:fld>
            <a:endParaRPr lang="en-US"/>
          </a:p>
        </p:txBody>
      </p:sp>
      <p:sp>
        <p:nvSpPr>
          <p:cNvPr id="5" name="Footer Placeholder 4">
            <a:extLst>
              <a:ext uri="{FF2B5EF4-FFF2-40B4-BE49-F238E27FC236}">
                <a16:creationId xmlns:a16="http://schemas.microsoft.com/office/drawing/2014/main" id="{5B974420-F768-4DF7-B71D-9774DEC864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67CBD0-44E5-4697-BDB7-08D2D03B968D}"/>
              </a:ext>
            </a:extLst>
          </p:cNvPr>
          <p:cNvSpPr>
            <a:spLocks noGrp="1"/>
          </p:cNvSpPr>
          <p:nvPr>
            <p:ph type="sldNum" sz="quarter" idx="12"/>
          </p:nvPr>
        </p:nvSpPr>
        <p:spPr/>
        <p:txBody>
          <a:bodyPr/>
          <a:lstStyle/>
          <a:p>
            <a:fld id="{3A53C5C0-6B0E-4008-AE31-0348CAE354EE}" type="slidenum">
              <a:rPr lang="en-US" smtClean="0"/>
              <a:t>‹#›</a:t>
            </a:fld>
            <a:endParaRPr lang="en-US"/>
          </a:p>
        </p:txBody>
      </p:sp>
    </p:spTree>
    <p:extLst>
      <p:ext uri="{BB962C8B-B14F-4D97-AF65-F5344CB8AC3E}">
        <p14:creationId xmlns:p14="http://schemas.microsoft.com/office/powerpoint/2010/main" val="2457070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4.emf"/><Relationship Id="rId5" Type="http://schemas.openxmlformats.org/officeDocument/2006/relationships/slideLayout" Target="../slideLayouts/slideLayout5.xml"/><Relationship Id="rId10" Type="http://schemas.openxmlformats.org/officeDocument/2006/relationships/image" Target="../media/image3.emf"/><Relationship Id="rId4" Type="http://schemas.openxmlformats.org/officeDocument/2006/relationships/slideLayout" Target="../slideLayouts/slideLayout4.xml"/><Relationship Id="rId9"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3.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6">
            <a:extLst>
              <a:ext uri="{FF2B5EF4-FFF2-40B4-BE49-F238E27FC236}">
                <a16:creationId xmlns:a16="http://schemas.microsoft.com/office/drawing/2014/main" id="{549D7C5C-035B-46E0-A55E-CC3BEFDAF0C2}"/>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0" y="4464050"/>
            <a:ext cx="915352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7">
            <a:extLst>
              <a:ext uri="{FF2B5EF4-FFF2-40B4-BE49-F238E27FC236}">
                <a16:creationId xmlns:a16="http://schemas.microsoft.com/office/drawing/2014/main" id="{FA62D4F2-839B-4B29-84F7-DF25865F6357}"/>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6073775" y="0"/>
            <a:ext cx="3070225" cy="432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UH_New Rainbow Babies &amp; Children_CMYK.eps">
            <a:extLst>
              <a:ext uri="{FF2B5EF4-FFF2-40B4-BE49-F238E27FC236}">
                <a16:creationId xmlns:a16="http://schemas.microsoft.com/office/drawing/2014/main" id="{06914662-0EF9-454E-B06D-58D55AC81A53}"/>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57200" y="6418263"/>
            <a:ext cx="1893888" cy="38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Picture 5" descr="UH_New Rainbow Babies &amp; Children_CMYK.eps">
            <a:extLst>
              <a:ext uri="{FF2B5EF4-FFF2-40B4-BE49-F238E27FC236}">
                <a16:creationId xmlns:a16="http://schemas.microsoft.com/office/drawing/2014/main" id="{E4533FE2-FFF9-4C74-A785-0D7C80E0FE2F}"/>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609600" y="6570663"/>
            <a:ext cx="1893888" cy="38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1" descr="UH_Rainbow_Cleveland-Ohio_CMYK.eps">
            <a:extLst>
              <a:ext uri="{FF2B5EF4-FFF2-40B4-BE49-F238E27FC236}">
                <a16:creationId xmlns:a16="http://schemas.microsoft.com/office/drawing/2014/main" id="{B9DB770A-8120-406B-A1CF-9029B628D406}"/>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773113" y="3440113"/>
            <a:ext cx="2938462" cy="80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73" r:id="rId1"/>
    <p:sldLayoutId id="2147483874" r:id="rId2"/>
    <p:sldLayoutId id="2147483875" r:id="rId3"/>
    <p:sldLayoutId id="2147483876" r:id="rId4"/>
    <p:sldLayoutId id="2147483877" r:id="rId5"/>
    <p:sldLayoutId id="2147483878" r:id="rId6"/>
  </p:sldLayoutIdLst>
  <p:hf hdr="0" ftr="0" dt="0"/>
  <p:txStyles>
    <p:titleStyle>
      <a:lvl1pPr algn="l" defTabSz="457200" rtl="0" eaLnBrk="1" fontAlgn="base" hangingPunct="1">
        <a:spcBef>
          <a:spcPct val="0"/>
        </a:spcBef>
        <a:spcAft>
          <a:spcPct val="0"/>
        </a:spcAft>
        <a:defRPr sz="2200" b="1" kern="1200">
          <a:solidFill>
            <a:schemeClr val="tx1"/>
          </a:solidFill>
          <a:latin typeface="+mj-lt"/>
          <a:ea typeface="MS PGothic" panose="020B0600070205080204" pitchFamily="34" charset="-128"/>
          <a:cs typeface="ＭＳ Ｐゴシック" charset="0"/>
        </a:defRPr>
      </a:lvl1pPr>
      <a:lvl2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2pPr>
      <a:lvl3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3pPr>
      <a:lvl4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4pPr>
      <a:lvl5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5pPr>
      <a:lvl6pPr marL="4572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6pPr>
      <a:lvl7pPr marL="9144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7pPr>
      <a:lvl8pPr marL="13716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8pPr>
      <a:lvl9pPr marL="18288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9pPr>
    </p:titleStyle>
    <p:bodyStyle>
      <a:lvl1pPr marL="342900" indent="-342900" algn="l" defTabSz="457200" rtl="0" eaLnBrk="1" fontAlgn="base" hangingPunct="1">
        <a:lnSpc>
          <a:spcPct val="120000"/>
        </a:lnSpc>
        <a:spcBef>
          <a:spcPct val="20000"/>
        </a:spcBef>
        <a:spcAft>
          <a:spcPct val="0"/>
        </a:spcAft>
        <a:buFont typeface="Arial" panose="020B0604020202020204" pitchFamily="34" charset="0"/>
        <a:defRPr sz="1400" kern="1200">
          <a:solidFill>
            <a:schemeClr val="tx1"/>
          </a:solidFill>
          <a:latin typeface="+mn-lt"/>
          <a:ea typeface="MS PGothic" panose="020B0600070205080204" pitchFamily="34" charset="-128"/>
          <a:cs typeface="ＭＳ Ｐゴシック" charset="0"/>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D8296D-620C-4882-A048-A39D508109F1}"/>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3551582-472E-47E2-A0FE-9456E2A5B605}"/>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0D0ADC-5168-46B4-ABFC-8A96AAB8943C}"/>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050D7959-2967-49B9-9CA6-14229AD20DAF}" type="datetimeFigureOut">
              <a:rPr lang="en-US" smtClean="0"/>
              <a:t>7/22/2022</a:t>
            </a:fld>
            <a:endParaRPr lang="en-US"/>
          </a:p>
        </p:txBody>
      </p:sp>
      <p:sp>
        <p:nvSpPr>
          <p:cNvPr id="5" name="Footer Placeholder 4">
            <a:extLst>
              <a:ext uri="{FF2B5EF4-FFF2-40B4-BE49-F238E27FC236}">
                <a16:creationId xmlns:a16="http://schemas.microsoft.com/office/drawing/2014/main" id="{45417A4C-CBC8-4A0D-9C4E-E8D7171ABD1D}"/>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CE1EE4F-00F3-40EE-AD95-671460A7A7FF}"/>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A53C5C0-6B0E-4008-AE31-0348CAE354EE}" type="slidenum">
              <a:rPr lang="en-US" smtClean="0"/>
              <a:t>‹#›</a:t>
            </a:fld>
            <a:endParaRPr lang="en-US"/>
          </a:p>
        </p:txBody>
      </p:sp>
    </p:spTree>
    <p:extLst>
      <p:ext uri="{BB962C8B-B14F-4D97-AF65-F5344CB8AC3E}">
        <p14:creationId xmlns:p14="http://schemas.microsoft.com/office/powerpoint/2010/main" val="3976923469"/>
      </p:ext>
    </p:extLst>
  </p:cSld>
  <p:clrMap bg1="lt1" tx1="dk1" bg2="lt2" tx2="dk2" accent1="accent1" accent2="accent2" accent3="accent3" accent4="accent4" accent5="accent5" accent6="accent6" hlink="hlink" folHlink="folHlink"/>
  <p:sldLayoutIdLst>
    <p:sldLayoutId id="2147483982" r:id="rId1"/>
    <p:sldLayoutId id="2147483983" r:id="rId2"/>
    <p:sldLayoutId id="2147483984" r:id="rId3"/>
    <p:sldLayoutId id="2147483985" r:id="rId4"/>
    <p:sldLayoutId id="2147483986" r:id="rId5"/>
    <p:sldLayoutId id="2147483987" r:id="rId6"/>
    <p:sldLayoutId id="2147483988" r:id="rId7"/>
    <p:sldLayoutId id="2147483989" r:id="rId8"/>
    <p:sldLayoutId id="2147483990" r:id="rId9"/>
    <p:sldLayoutId id="2147483991" r:id="rId10"/>
    <p:sldLayoutId id="2147483992"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pPr eaLnBrk="1" fontAlgn="auto" hangingPunct="1">
              <a:spcBef>
                <a:spcPts val="0"/>
              </a:spcBef>
              <a:spcAft>
                <a:spcPts val="0"/>
              </a:spcAft>
            </a:pPr>
            <a:fld id="{313D2C21-5E70-4226-867F-0555E2DC7980}" type="datetimeFigureOut">
              <a:rPr lang="en-US" smtClean="0">
                <a:solidFill>
                  <a:prstClr val="black">
                    <a:tint val="75000"/>
                  </a:prstClr>
                </a:solidFill>
                <a:latin typeface="Calibri"/>
              </a:rPr>
              <a:pPr eaLnBrk="1" fontAlgn="auto" hangingPunct="1">
                <a:spcBef>
                  <a:spcPts val="0"/>
                </a:spcBef>
                <a:spcAft>
                  <a:spcPts val="0"/>
                </a:spcAft>
              </a:pPr>
              <a:t>7/22/2022</a:t>
            </a:fld>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pPr eaLnBrk="1" fontAlgn="auto" hangingPunct="1">
              <a:spcBef>
                <a:spcPts val="0"/>
              </a:spcBef>
              <a:spcAft>
                <a:spcPts val="0"/>
              </a:spcAft>
            </a:pPr>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pPr eaLnBrk="1" fontAlgn="auto" hangingPunct="1">
              <a:spcBef>
                <a:spcPts val="0"/>
              </a:spcBef>
              <a:spcAft>
                <a:spcPts val="0"/>
              </a:spcAft>
            </a:pPr>
            <a:fld id="{88B6AAAA-BB3E-4811-A8C6-A42DBAF0BC2E}" type="slidenum">
              <a:rPr lang="en-US" smtClean="0">
                <a:solidFill>
                  <a:prstClr val="black">
                    <a:tint val="75000"/>
                  </a:prstClr>
                </a:solidFill>
                <a:latin typeface="Calibri"/>
              </a:rPr>
              <a:pPr eaLnBrk="1" fontAlgn="auto" hangingPunct="1">
                <a:spcBef>
                  <a:spcPts val="0"/>
                </a:spcBef>
                <a:spcAft>
                  <a:spcPts val="0"/>
                </a:spcAft>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599369613"/>
      </p:ext>
    </p:extLst>
  </p:cSld>
  <p:clrMap bg1="lt1" tx1="dk1" bg2="lt2" tx2="dk2" accent1="accent1" accent2="accent2" accent3="accent3" accent4="accent4" accent5="accent5" accent6="accent6" hlink="hlink" folHlink="folHlink"/>
  <p:sldLayoutIdLst>
    <p:sldLayoutId id="2147483994" r:id="rId1"/>
    <p:sldLayoutId id="2147483995" r:id="rId2"/>
    <p:sldLayoutId id="2147483996" r:id="rId3"/>
    <p:sldLayoutId id="2147483997" r:id="rId4"/>
    <p:sldLayoutId id="2147483998" r:id="rId5"/>
    <p:sldLayoutId id="2147483999" r:id="rId6"/>
    <p:sldLayoutId id="2147484000" r:id="rId7"/>
    <p:sldLayoutId id="2147484001" r:id="rId8"/>
    <p:sldLayoutId id="2147484002" r:id="rId9"/>
    <p:sldLayoutId id="2147484003" r:id="rId10"/>
    <p:sldLayoutId id="214748400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hyperlink" Target="http://www.pngall.com/relationship-png" TargetMode="External"/><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owl.excelsior.edu/writing-in-the-disciplines/healthcare-professions/" TargetMode="External"/><Relationship Id="rId5" Type="http://schemas.openxmlformats.org/officeDocument/2006/relationships/image" Target="../media/image10.png"/><Relationship Id="rId4" Type="http://schemas.openxmlformats.org/officeDocument/2006/relationships/image" Target="../media/image9.gif"/></Relationships>
</file>

<file path=ppt/slides/_rels/slide1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https://sciencestockphotos.com/free/optics/slides/subtractive_primary_filters.html"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s://sciencestockphotos.com/free/optics/slides/subtractive_primary_filters.html"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hyperlink" Target="https://sciencestockphotos.com/free/optics/slides/subtractive_primary_filters.html"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s://sciencestockphotos.com/free/optics/slides/subtractive_primary_filters.html"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hyperlink" Target="https://creativecommons.org/licenses/by-nc/3.0/" TargetMode="External"/><Relationship Id="rId4" Type="http://schemas.openxmlformats.org/officeDocument/2006/relationships/hyperlink" Target="http://www.pngall.com/bucket-png"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hyperlink" Target="https://sciencestockphotos.com/free/optics/slides/subtractive_primary_filters.html"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Title 4">
            <a:extLst>
              <a:ext uri="{FF2B5EF4-FFF2-40B4-BE49-F238E27FC236}">
                <a16:creationId xmlns:a16="http://schemas.microsoft.com/office/drawing/2014/main" id="{3B2273FB-162F-4E6B-8CBB-23F1E9EF473C}"/>
              </a:ext>
            </a:extLst>
          </p:cNvPr>
          <p:cNvSpPr>
            <a:spLocks noGrp="1"/>
          </p:cNvSpPr>
          <p:nvPr>
            <p:ph type="title"/>
          </p:nvPr>
        </p:nvSpPr>
        <p:spPr bwMode="auto">
          <a:xfrm>
            <a:off x="663468" y="556940"/>
            <a:ext cx="7313613" cy="58868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p>
            <a:pPr eaLnBrk="1" hangingPunct="1"/>
            <a:r>
              <a:rPr lang="en-US" altLang="en-US" sz="3600" dirty="0"/>
              <a:t>Beyond </a:t>
            </a:r>
            <a:r>
              <a:rPr lang="en-US" altLang="en-US" sz="4000" dirty="0"/>
              <a:t>Toxic</a:t>
            </a:r>
            <a:r>
              <a:rPr lang="en-US" altLang="en-US" sz="3600" dirty="0"/>
              <a:t> Stress:</a:t>
            </a:r>
          </a:p>
        </p:txBody>
      </p:sp>
      <p:sp>
        <p:nvSpPr>
          <p:cNvPr id="8194" name="Text Placeholder 5">
            <a:extLst>
              <a:ext uri="{FF2B5EF4-FFF2-40B4-BE49-F238E27FC236}">
                <a16:creationId xmlns:a16="http://schemas.microsoft.com/office/drawing/2014/main" id="{9D49175E-7870-4BFE-9686-39AE83505D84}"/>
              </a:ext>
            </a:extLst>
          </p:cNvPr>
          <p:cNvSpPr>
            <a:spLocks noGrp="1"/>
          </p:cNvSpPr>
          <p:nvPr>
            <p:ph type="body" sz="quarter" idx="11"/>
          </p:nvPr>
        </p:nvSpPr>
        <p:spPr bwMode="auto">
          <a:xfrm>
            <a:off x="663468" y="1196314"/>
            <a:ext cx="4969688" cy="228260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lnSpcReduction="10000"/>
          </a:bodyPr>
          <a:lstStyle/>
          <a:p>
            <a:pPr marL="0" indent="0" eaLnBrk="1" hangingPunct="1">
              <a:lnSpc>
                <a:spcPct val="100000"/>
              </a:lnSpc>
              <a:spcBef>
                <a:spcPts val="0"/>
              </a:spcBef>
            </a:pPr>
            <a:r>
              <a:rPr lang="en-US" altLang="en-US" sz="2400" dirty="0"/>
              <a:t>What, Why and How</a:t>
            </a:r>
          </a:p>
          <a:p>
            <a:pPr marL="0" indent="0" eaLnBrk="1" hangingPunct="1">
              <a:lnSpc>
                <a:spcPct val="100000"/>
              </a:lnSpc>
              <a:spcBef>
                <a:spcPts val="0"/>
              </a:spcBef>
            </a:pPr>
            <a:endParaRPr lang="en-US" altLang="en-US" dirty="0"/>
          </a:p>
          <a:p>
            <a:pPr marL="0" indent="0" eaLnBrk="1" hangingPunct="1">
              <a:lnSpc>
                <a:spcPct val="100000"/>
              </a:lnSpc>
              <a:spcBef>
                <a:spcPts val="0"/>
              </a:spcBef>
            </a:pPr>
            <a:endParaRPr lang="en-US" altLang="en-US" dirty="0"/>
          </a:p>
          <a:p>
            <a:pPr marL="0" indent="0" eaLnBrk="1" hangingPunct="1">
              <a:lnSpc>
                <a:spcPct val="100000"/>
              </a:lnSpc>
              <a:spcBef>
                <a:spcPts val="0"/>
              </a:spcBef>
            </a:pPr>
            <a:endParaRPr lang="en-US" altLang="en-US" dirty="0"/>
          </a:p>
          <a:p>
            <a:pPr marL="0" indent="0" eaLnBrk="1" hangingPunct="1">
              <a:lnSpc>
                <a:spcPct val="100000"/>
              </a:lnSpc>
              <a:spcBef>
                <a:spcPts val="0"/>
              </a:spcBef>
            </a:pPr>
            <a:endParaRPr lang="en-US" altLang="en-US" sz="1600" dirty="0"/>
          </a:p>
          <a:p>
            <a:pPr marL="0" indent="0" eaLnBrk="1" hangingPunct="1">
              <a:lnSpc>
                <a:spcPct val="100000"/>
              </a:lnSpc>
              <a:spcBef>
                <a:spcPts val="0"/>
              </a:spcBef>
            </a:pPr>
            <a:r>
              <a:rPr lang="en-US" altLang="en-US" sz="1600" dirty="0"/>
              <a:t>Andrew Garner, MD, PhD, FAAP				</a:t>
            </a:r>
          </a:p>
          <a:p>
            <a:pPr marL="0" indent="0" eaLnBrk="1" hangingPunct="1">
              <a:lnSpc>
                <a:spcPct val="100000"/>
              </a:lnSpc>
              <a:spcBef>
                <a:spcPts val="0"/>
              </a:spcBef>
            </a:pPr>
            <a:r>
              <a:rPr lang="en-US" altLang="en-US" sz="1600" dirty="0"/>
              <a:t>Clinical Professor of Pediatrics</a:t>
            </a:r>
          </a:p>
          <a:p>
            <a:pPr marL="0" indent="0" eaLnBrk="1" hangingPunct="1">
              <a:lnSpc>
                <a:spcPct val="100000"/>
              </a:lnSpc>
              <a:spcBef>
                <a:spcPts val="0"/>
              </a:spcBef>
            </a:pPr>
            <a:r>
              <a:rPr lang="en-US" altLang="en-US" sz="1600" dirty="0"/>
              <a:t>CWRU School of Medicine</a:t>
            </a:r>
          </a:p>
        </p:txBody>
      </p:sp>
      <p:sp>
        <p:nvSpPr>
          <p:cNvPr id="2" name="TextBox 1">
            <a:extLst>
              <a:ext uri="{FF2B5EF4-FFF2-40B4-BE49-F238E27FC236}">
                <a16:creationId xmlns:a16="http://schemas.microsoft.com/office/drawing/2014/main" id="{92D689D4-1BFD-4ADF-A5EC-2D3B1CB0EA24}"/>
              </a:ext>
            </a:extLst>
          </p:cNvPr>
          <p:cNvSpPr txBox="1"/>
          <p:nvPr/>
        </p:nvSpPr>
        <p:spPr>
          <a:xfrm>
            <a:off x="4715393" y="2515306"/>
            <a:ext cx="3838223" cy="923330"/>
          </a:xfrm>
          <a:prstGeom prst="rect">
            <a:avLst/>
          </a:prstGeom>
          <a:noFill/>
        </p:spPr>
        <p:txBody>
          <a:bodyPr wrap="square" rtlCol="0">
            <a:spAutoFit/>
          </a:bodyPr>
          <a:lstStyle/>
          <a:p>
            <a:pPr algn="r"/>
            <a:r>
              <a:rPr lang="en-US" dirty="0"/>
              <a:t>“If a community values its children, it must cherish their parents”</a:t>
            </a:r>
          </a:p>
          <a:p>
            <a:pPr algn="r"/>
            <a:r>
              <a:rPr lang="en-US" dirty="0"/>
              <a:t>				</a:t>
            </a:r>
            <a:r>
              <a:rPr lang="en-US" sz="1600" dirty="0"/>
              <a:t>-John Bowlby, 1951</a:t>
            </a:r>
          </a:p>
        </p:txBody>
      </p:sp>
    </p:spTree>
    <p:extLst>
      <p:ext uri="{BB962C8B-B14F-4D97-AF65-F5344CB8AC3E}">
        <p14:creationId xmlns:p14="http://schemas.microsoft.com/office/powerpoint/2010/main" val="2074572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EAB6E2C-5C66-41DC-AE94-0D63912973B4}"/>
              </a:ext>
            </a:extLst>
          </p:cNvPr>
          <p:cNvSpPr>
            <a:spLocks noGrp="1"/>
          </p:cNvSpPr>
          <p:nvPr>
            <p:ph type="sldNum" sz="quarter" idx="10"/>
          </p:nvPr>
        </p:nvSpPr>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558C58D6-7A02-4F71-AB50-60AC65247C6A}" type="slidenum">
              <a:rPr kumimoji="0" lang="en-US" altLang="en-US" sz="11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10</a:t>
            </a:fld>
            <a:endParaRPr kumimoji="0" lang="en-US" altLang="en-US" sz="11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
        <p:nvSpPr>
          <p:cNvPr id="9" name="TextBox 8">
            <a:extLst>
              <a:ext uri="{FF2B5EF4-FFF2-40B4-BE49-F238E27FC236}">
                <a16:creationId xmlns:a16="http://schemas.microsoft.com/office/drawing/2014/main" id="{8B42ADB7-0ED8-49D4-8C48-C574CFEE8D44}"/>
              </a:ext>
            </a:extLst>
          </p:cNvPr>
          <p:cNvSpPr txBox="1"/>
          <p:nvPr/>
        </p:nvSpPr>
        <p:spPr>
          <a:xfrm>
            <a:off x="376" y="1364032"/>
            <a:ext cx="9144000" cy="2800767"/>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rPr>
              <a:t>		      </a:t>
            </a:r>
            <a:r>
              <a:rPr kumimoji="0" lang="en-US" sz="2000" b="1" i="0" u="sng"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rPr>
              <a:t>Percent flourishing, by Family Resilience &amp; Connection</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800" b="0"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rPr>
              <a:t>				</a:t>
            </a:r>
            <a:r>
              <a:rPr kumimoji="0" lang="en-US" sz="2000" b="1" i="0" u="sng"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rPr>
              <a:t>0 or 1</a:t>
            </a: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rPr>
              <a:t>		</a:t>
            </a:r>
            <a:r>
              <a:rPr kumimoji="0" lang="en-US" sz="2000" b="1" i="0" u="sng"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rPr>
              <a:t>2 or 3</a:t>
            </a: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rPr>
              <a:t>		</a:t>
            </a:r>
            <a:r>
              <a:rPr kumimoji="0" lang="en-US" sz="2000" b="1" i="0" u="sng"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rPr>
              <a:t>4 – 6</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rPr>
              <a:t>         All children</a:t>
            </a: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rPr>
              <a:t>:		21.5		38.1		51.5</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800" b="0"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rPr>
              <a:t>Number of ACEs: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rPr>
              <a:t>	0			</a:t>
            </a: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rPr>
              <a:t>26.8		44.3		57.6</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rPr>
              <a:t>	1			</a:t>
            </a: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rPr>
              <a:t>20.1		36.6		48.4</a:t>
            </a:r>
            <a:endPar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rPr>
              <a:t>	2 or 3			</a:t>
            </a: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rPr>
              <a:t>16.8		30.6		40.8</a:t>
            </a:r>
            <a:endPar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rPr>
              <a:t>	4 – 9</a:t>
            </a: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rPr>
              <a:t>			11.9		21.6		30.5</a:t>
            </a:r>
            <a:endPar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10" name="Oval 9">
            <a:extLst>
              <a:ext uri="{FF2B5EF4-FFF2-40B4-BE49-F238E27FC236}">
                <a16:creationId xmlns:a16="http://schemas.microsoft.com/office/drawing/2014/main" id="{EE8A8DAF-90AB-44BF-B56F-2A9D20BDD053}"/>
              </a:ext>
            </a:extLst>
          </p:cNvPr>
          <p:cNvSpPr/>
          <p:nvPr/>
        </p:nvSpPr>
        <p:spPr bwMode="auto">
          <a:xfrm>
            <a:off x="3647768" y="2811684"/>
            <a:ext cx="685800" cy="381000"/>
          </a:xfrm>
          <a:prstGeom prst="ellipse">
            <a:avLst/>
          </a:prstGeom>
          <a:noFill/>
          <a:ln w="38100" cap="flat" cmpd="sng" algn="ctr">
            <a:solidFill>
              <a:srgbClr val="A5002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aramond" pitchFamily="18" charset="0"/>
              <a:ea typeface="MS PGothic" panose="020B0600070205080204" pitchFamily="34" charset="-128"/>
              <a:cs typeface="+mn-cs"/>
            </a:endParaRPr>
          </a:p>
        </p:txBody>
      </p:sp>
      <p:sp>
        <p:nvSpPr>
          <p:cNvPr id="11" name="Oval 10">
            <a:extLst>
              <a:ext uri="{FF2B5EF4-FFF2-40B4-BE49-F238E27FC236}">
                <a16:creationId xmlns:a16="http://schemas.microsoft.com/office/drawing/2014/main" id="{CD71C36B-358E-4A9F-91F7-461ADEBD199C}"/>
              </a:ext>
            </a:extLst>
          </p:cNvPr>
          <p:cNvSpPr/>
          <p:nvPr/>
        </p:nvSpPr>
        <p:spPr bwMode="auto">
          <a:xfrm>
            <a:off x="7316254" y="3728624"/>
            <a:ext cx="685800" cy="381000"/>
          </a:xfrm>
          <a:prstGeom prst="ellipse">
            <a:avLst/>
          </a:prstGeom>
          <a:noFill/>
          <a:ln w="38100" cap="flat" cmpd="sng" algn="ctr">
            <a:solidFill>
              <a:srgbClr val="A5002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aramond" pitchFamily="18" charset="0"/>
              <a:ea typeface="MS PGothic" panose="020B0600070205080204" pitchFamily="34" charset="-128"/>
              <a:cs typeface="+mn-cs"/>
            </a:endParaRPr>
          </a:p>
        </p:txBody>
      </p:sp>
      <p:sp>
        <p:nvSpPr>
          <p:cNvPr id="13" name="TextBox 12">
            <a:extLst>
              <a:ext uri="{FF2B5EF4-FFF2-40B4-BE49-F238E27FC236}">
                <a16:creationId xmlns:a16="http://schemas.microsoft.com/office/drawing/2014/main" id="{A4797675-1D07-476A-BC7A-8494E6409538}"/>
              </a:ext>
            </a:extLst>
          </p:cNvPr>
          <p:cNvSpPr txBox="1"/>
          <p:nvPr/>
        </p:nvSpPr>
        <p:spPr>
          <a:xfrm>
            <a:off x="10886" y="519605"/>
            <a:ext cx="9133114" cy="800219"/>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rPr>
              <a:t>Nationally, only </a:t>
            </a:r>
            <a:r>
              <a:rPr kumimoji="0" lang="en-US" sz="2800" b="1" i="0" u="none" strike="noStrike" kern="1200" cap="none" spc="0" normalizeH="0" baseline="0" noProof="0" dirty="0">
                <a:ln>
                  <a:noFill/>
                </a:ln>
                <a:solidFill>
                  <a:srgbClr val="A50021"/>
                </a:solidFill>
                <a:effectLst/>
                <a:uLnTx/>
                <a:uFillTx/>
                <a:latin typeface="Arial" panose="020B0604020202020204" pitchFamily="34" charset="0"/>
                <a:ea typeface="MS PGothic" panose="020B0600070205080204" pitchFamily="34" charset="-128"/>
                <a:cs typeface="Arial" panose="020B0604020202020204" pitchFamily="34" charset="0"/>
              </a:rPr>
              <a:t>40.3 % </a:t>
            </a:r>
            <a:r>
              <a:rPr kumimoji="0" lang="en-US" sz="2800" b="0"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rPr>
              <a:t>of children are </a:t>
            </a:r>
            <a:r>
              <a:rPr kumimoji="0" lang="en-US" sz="2800" b="1" i="0" u="none" strike="noStrike" kern="1200" cap="none" spc="0" normalizeH="0" baseline="0" noProof="0" dirty="0">
                <a:ln>
                  <a:noFill/>
                </a:ln>
                <a:solidFill>
                  <a:srgbClr val="A50021"/>
                </a:solidFill>
                <a:effectLst/>
                <a:uLnTx/>
                <a:uFillTx/>
                <a:latin typeface="Arial" panose="020B0604020202020204" pitchFamily="34" charset="0"/>
                <a:ea typeface="MS PGothic" panose="020B0600070205080204" pitchFamily="34" charset="-128"/>
                <a:cs typeface="Arial" panose="020B0604020202020204" pitchFamily="34" charset="0"/>
              </a:rPr>
              <a:t>“flourishing”</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rPr>
              <a:t>(</a:t>
            </a:r>
            <a:r>
              <a:rPr kumimoji="0" lang="en-US" sz="1800" b="1" i="0" u="none" strike="noStrike" kern="1200" cap="none" spc="0" normalizeH="0" baseline="0" noProof="0" dirty="0">
                <a:ln>
                  <a:noFill/>
                </a:ln>
                <a:solidFill>
                  <a:srgbClr val="A50021"/>
                </a:solidFill>
                <a:effectLst/>
                <a:uLnTx/>
                <a:uFillTx/>
                <a:latin typeface="Arial" panose="020B0604020202020204" pitchFamily="34" charset="0"/>
                <a:ea typeface="MS PGothic" panose="020B0600070205080204" pitchFamily="34" charset="-128"/>
                <a:cs typeface="Arial" panose="020B0604020202020204" pitchFamily="34" charset="0"/>
              </a:rPr>
              <a:t>curious</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rPr>
              <a:t>, </a:t>
            </a:r>
            <a:r>
              <a:rPr kumimoji="0" lang="en-US" sz="1800" b="1" i="0" u="none" strike="noStrike" kern="1200" cap="none" spc="0" normalizeH="0" baseline="0" noProof="0" dirty="0">
                <a:ln>
                  <a:noFill/>
                </a:ln>
                <a:solidFill>
                  <a:srgbClr val="A50021"/>
                </a:solidFill>
                <a:effectLst/>
                <a:uLnTx/>
                <a:uFillTx/>
                <a:latin typeface="Arial" panose="020B0604020202020204" pitchFamily="34" charset="0"/>
                <a:ea typeface="MS PGothic" panose="020B0600070205080204" pitchFamily="34" charset="-128"/>
                <a:cs typeface="Arial" panose="020B0604020202020204" pitchFamily="34" charset="0"/>
              </a:rPr>
              <a:t>complete</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rPr>
              <a:t> tasks, are </a:t>
            </a:r>
            <a:r>
              <a:rPr kumimoji="0" lang="en-US" sz="1800" b="1" i="0" u="none" strike="noStrike" kern="1200" cap="none" spc="0" normalizeH="0" baseline="0" noProof="0" dirty="0">
                <a:ln>
                  <a:noFill/>
                </a:ln>
                <a:solidFill>
                  <a:srgbClr val="A50021"/>
                </a:solidFill>
                <a:effectLst/>
                <a:uLnTx/>
                <a:uFillTx/>
                <a:latin typeface="Arial" panose="020B0604020202020204" pitchFamily="34" charset="0"/>
                <a:ea typeface="MS PGothic" panose="020B0600070205080204" pitchFamily="34" charset="-128"/>
                <a:cs typeface="Arial" panose="020B0604020202020204" pitchFamily="34" charset="0"/>
              </a:rPr>
              <a:t>in control </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Arial" panose="020B0604020202020204" pitchFamily="34" charset="0"/>
              </a:rPr>
              <a:t>when faced with a challenge)</a:t>
            </a:r>
          </a:p>
        </p:txBody>
      </p:sp>
      <p:sp>
        <p:nvSpPr>
          <p:cNvPr id="14" name="Rounded Rectangle 3">
            <a:extLst>
              <a:ext uri="{FF2B5EF4-FFF2-40B4-BE49-F238E27FC236}">
                <a16:creationId xmlns:a16="http://schemas.microsoft.com/office/drawing/2014/main" id="{C44C9C72-7652-44C8-B5C9-FED5F1D3DD1D}"/>
              </a:ext>
            </a:extLst>
          </p:cNvPr>
          <p:cNvSpPr/>
          <p:nvPr/>
        </p:nvSpPr>
        <p:spPr bwMode="auto">
          <a:xfrm>
            <a:off x="7305368" y="1816486"/>
            <a:ext cx="760946" cy="685800"/>
          </a:xfrm>
          <a:prstGeom prst="roundRect">
            <a:avLst/>
          </a:prstGeom>
          <a:noFill/>
          <a:ln w="38100" cap="flat" cmpd="sng" algn="ctr">
            <a:solidFill>
              <a:srgbClr val="A5002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aramond" pitchFamily="18" charset="0"/>
              <a:ea typeface="MS PGothic" panose="020B0600070205080204" pitchFamily="34" charset="-128"/>
              <a:cs typeface="+mn-cs"/>
            </a:endParaRPr>
          </a:p>
        </p:txBody>
      </p:sp>
      <p:sp>
        <p:nvSpPr>
          <p:cNvPr id="15" name="TextBox 14">
            <a:extLst>
              <a:ext uri="{FF2B5EF4-FFF2-40B4-BE49-F238E27FC236}">
                <a16:creationId xmlns:a16="http://schemas.microsoft.com/office/drawing/2014/main" id="{FB28B6FD-6548-4C4E-ABA3-632D26EE07DA}"/>
              </a:ext>
            </a:extLst>
          </p:cNvPr>
          <p:cNvSpPr txBox="1"/>
          <p:nvPr/>
        </p:nvSpPr>
        <p:spPr>
          <a:xfrm>
            <a:off x="17393" y="4830332"/>
            <a:ext cx="9133114" cy="261610"/>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dirty="0" err="1">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Bethell</a:t>
            </a: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 et al., 2019.</a:t>
            </a:r>
            <a:r>
              <a:rPr kumimoji="0" lang="en-US" sz="1100" b="0" i="1"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 Health Affairs </a:t>
            </a: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38:729-737</a:t>
            </a:r>
          </a:p>
        </p:txBody>
      </p:sp>
      <p:sp>
        <p:nvSpPr>
          <p:cNvPr id="16" name="TextBox 15">
            <a:extLst>
              <a:ext uri="{FF2B5EF4-FFF2-40B4-BE49-F238E27FC236}">
                <a16:creationId xmlns:a16="http://schemas.microsoft.com/office/drawing/2014/main" id="{573B41E2-0A2A-4EA0-B6A5-EACB22903CC1}"/>
              </a:ext>
            </a:extLst>
          </p:cNvPr>
          <p:cNvSpPr txBox="1"/>
          <p:nvPr/>
        </p:nvSpPr>
        <p:spPr>
          <a:xfrm>
            <a:off x="10886" y="4131420"/>
            <a:ext cx="9133114" cy="646331"/>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A50021"/>
                </a:solidFill>
                <a:effectLst/>
                <a:uLnTx/>
                <a:uFillTx/>
                <a:latin typeface="Arial" panose="020B0604020202020204" pitchFamily="34" charset="0"/>
                <a:ea typeface="MS PGothic" panose="020B0600070205080204" pitchFamily="34" charset="-128"/>
                <a:cs typeface="Arial" panose="020B0604020202020204" pitchFamily="34" charset="0"/>
              </a:rPr>
              <a:t>IF WE ARE ONLY LOOKING AT ADVERSITY, WE ARE MISSING THE POINT: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sng" strike="noStrike" kern="1200" cap="none" spc="0" normalizeH="0" baseline="0" noProof="0" dirty="0">
                <a:ln>
                  <a:noFill/>
                </a:ln>
                <a:solidFill>
                  <a:srgbClr val="A50021"/>
                </a:solidFill>
                <a:effectLst/>
                <a:uLnTx/>
                <a:uFillTx/>
                <a:latin typeface="Arial" panose="020B0604020202020204" pitchFamily="34" charset="0"/>
                <a:ea typeface="MS PGothic" panose="020B0600070205080204" pitchFamily="34" charset="-128"/>
                <a:cs typeface="Arial" panose="020B0604020202020204" pitchFamily="34" charset="0"/>
              </a:rPr>
              <a:t>ALL KIDS </a:t>
            </a:r>
            <a:r>
              <a:rPr kumimoji="0" lang="en-US" sz="1800" b="1" i="0" u="none" strike="noStrike" kern="1200" cap="none" spc="0" normalizeH="0" baseline="0" noProof="0" dirty="0">
                <a:ln>
                  <a:noFill/>
                </a:ln>
                <a:solidFill>
                  <a:srgbClr val="A50021"/>
                </a:solidFill>
                <a:effectLst/>
                <a:uLnTx/>
                <a:uFillTx/>
                <a:latin typeface="Arial" panose="020B0604020202020204" pitchFamily="34" charset="0"/>
                <a:ea typeface="MS PGothic" panose="020B0600070205080204" pitchFamily="34" charset="-128"/>
                <a:cs typeface="Arial" panose="020B0604020202020204" pitchFamily="34" charset="0"/>
              </a:rPr>
              <a:t>NEED </a:t>
            </a:r>
            <a:r>
              <a:rPr kumimoji="0" lang="en-US" sz="1800" b="1" i="0" u="sng" strike="noStrike" kern="1200" cap="none" spc="0" normalizeH="0" baseline="0" noProof="0" dirty="0">
                <a:ln>
                  <a:noFill/>
                </a:ln>
                <a:solidFill>
                  <a:srgbClr val="A50021"/>
                </a:solidFill>
                <a:effectLst/>
                <a:uLnTx/>
                <a:uFillTx/>
                <a:latin typeface="Arial" panose="020B0604020202020204" pitchFamily="34" charset="0"/>
                <a:ea typeface="MS PGothic" panose="020B0600070205080204" pitchFamily="34" charset="-128"/>
                <a:cs typeface="Arial" panose="020B0604020202020204" pitchFamily="34" charset="0"/>
              </a:rPr>
              <a:t>RELATIONAL HEALTH </a:t>
            </a:r>
            <a:r>
              <a:rPr kumimoji="0" lang="en-US" sz="1800" b="1" i="0" u="none" strike="noStrike" kern="1200" cap="none" spc="0" normalizeH="0" baseline="0" noProof="0" dirty="0">
                <a:ln>
                  <a:noFill/>
                </a:ln>
                <a:solidFill>
                  <a:srgbClr val="A50021"/>
                </a:solidFill>
                <a:effectLst/>
                <a:uLnTx/>
                <a:uFillTx/>
                <a:latin typeface="Arial" panose="020B0604020202020204" pitchFamily="34" charset="0"/>
                <a:ea typeface="MS PGothic" panose="020B0600070205080204" pitchFamily="34" charset="-128"/>
                <a:cs typeface="Arial" panose="020B0604020202020204" pitchFamily="34" charset="0"/>
              </a:rPr>
              <a:t>TO </a:t>
            </a:r>
            <a:r>
              <a:rPr kumimoji="0" lang="en-US" sz="1800" b="1" i="0" u="sng" strike="noStrike" kern="1200" cap="none" spc="0" normalizeH="0" baseline="0" noProof="0" dirty="0">
                <a:ln>
                  <a:noFill/>
                </a:ln>
                <a:solidFill>
                  <a:srgbClr val="A50021"/>
                </a:solidFill>
                <a:effectLst/>
                <a:uLnTx/>
                <a:uFillTx/>
                <a:latin typeface="Arial" panose="020B0604020202020204" pitchFamily="34" charset="0"/>
                <a:ea typeface="MS PGothic" panose="020B0600070205080204" pitchFamily="34" charset="-128"/>
                <a:cs typeface="Arial" panose="020B0604020202020204" pitchFamily="34" charset="0"/>
              </a:rPr>
              <a:t>FLOURISH</a:t>
            </a:r>
          </a:p>
        </p:txBody>
      </p:sp>
      <p:sp>
        <p:nvSpPr>
          <p:cNvPr id="12" name="TextBox 11">
            <a:extLst>
              <a:ext uri="{FF2B5EF4-FFF2-40B4-BE49-F238E27FC236}">
                <a16:creationId xmlns:a16="http://schemas.microsoft.com/office/drawing/2014/main" id="{042DDFAB-4810-4D5F-B505-53EC832ED373}"/>
              </a:ext>
            </a:extLst>
          </p:cNvPr>
          <p:cNvSpPr txBox="1"/>
          <p:nvPr/>
        </p:nvSpPr>
        <p:spPr>
          <a:xfrm>
            <a:off x="0" y="-17922"/>
            <a:ext cx="9144000" cy="461665"/>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Family Resilience and Connection Promote Flourishing</a:t>
            </a:r>
          </a:p>
        </p:txBody>
      </p:sp>
    </p:spTree>
    <p:extLst>
      <p:ext uri="{BB962C8B-B14F-4D97-AF65-F5344CB8AC3E}">
        <p14:creationId xmlns:p14="http://schemas.microsoft.com/office/powerpoint/2010/main" val="1048539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9">
                                            <p:txEl>
                                              <p:pRg st="2" end="2"/>
                                            </p:txEl>
                                          </p:spTgt>
                                        </p:tgtEl>
                                        <p:attrNameLst>
                                          <p:attrName>style.visibility</p:attrName>
                                        </p:attrNameLst>
                                      </p:cBhvr>
                                      <p:to>
                                        <p:strVal val="visible"/>
                                      </p:to>
                                    </p:set>
                                    <p:animEffect transition="in" filter="fade">
                                      <p:cBhvr>
                                        <p:cTn id="10" dur="500"/>
                                        <p:tgtEl>
                                          <p:spTgt spid="9">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9">
                                            <p:txEl>
                                              <p:pRg st="3" end="3"/>
                                            </p:txEl>
                                          </p:spTgt>
                                        </p:tgtEl>
                                        <p:attrNameLst>
                                          <p:attrName>style.visibility</p:attrName>
                                        </p:attrNameLst>
                                      </p:cBhvr>
                                      <p:to>
                                        <p:strVal val="visible"/>
                                      </p:to>
                                    </p:set>
                                    <p:animEffect transition="in" filter="fade">
                                      <p:cBhvr>
                                        <p:cTn id="13" dur="500"/>
                                        <p:tgtEl>
                                          <p:spTgt spid="9">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9">
                                            <p:txEl>
                                              <p:pRg st="5" end="5"/>
                                            </p:txEl>
                                          </p:spTgt>
                                        </p:tgtEl>
                                        <p:attrNameLst>
                                          <p:attrName>style.visibility</p:attrName>
                                        </p:attrNameLst>
                                      </p:cBhvr>
                                      <p:to>
                                        <p:strVal val="visible"/>
                                      </p:to>
                                    </p:set>
                                    <p:animEffect transition="in" filter="fade">
                                      <p:cBhvr>
                                        <p:cTn id="23" dur="500"/>
                                        <p:tgtEl>
                                          <p:spTgt spid="9">
                                            <p:txEl>
                                              <p:pRg st="5" end="5"/>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9">
                                            <p:txEl>
                                              <p:pRg st="6" end="6"/>
                                            </p:txEl>
                                          </p:spTgt>
                                        </p:tgtEl>
                                        <p:attrNameLst>
                                          <p:attrName>style.visibility</p:attrName>
                                        </p:attrNameLst>
                                      </p:cBhvr>
                                      <p:to>
                                        <p:strVal val="visible"/>
                                      </p:to>
                                    </p:set>
                                    <p:animEffect transition="in" filter="fade">
                                      <p:cBhvr>
                                        <p:cTn id="26" dur="500"/>
                                        <p:tgtEl>
                                          <p:spTgt spid="9">
                                            <p:txEl>
                                              <p:pRg st="6" end="6"/>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9">
                                            <p:txEl>
                                              <p:pRg st="7" end="7"/>
                                            </p:txEl>
                                          </p:spTgt>
                                        </p:tgtEl>
                                        <p:attrNameLst>
                                          <p:attrName>style.visibility</p:attrName>
                                        </p:attrNameLst>
                                      </p:cBhvr>
                                      <p:to>
                                        <p:strVal val="visible"/>
                                      </p:to>
                                    </p:set>
                                    <p:animEffect transition="in" filter="fade">
                                      <p:cBhvr>
                                        <p:cTn id="29" dur="500"/>
                                        <p:tgtEl>
                                          <p:spTgt spid="9">
                                            <p:txEl>
                                              <p:pRg st="7" end="7"/>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9">
                                            <p:txEl>
                                              <p:pRg st="8" end="8"/>
                                            </p:txEl>
                                          </p:spTgt>
                                        </p:tgtEl>
                                        <p:attrNameLst>
                                          <p:attrName>style.visibility</p:attrName>
                                        </p:attrNameLst>
                                      </p:cBhvr>
                                      <p:to>
                                        <p:strVal val="visible"/>
                                      </p:to>
                                    </p:set>
                                    <p:animEffect transition="in" filter="fade">
                                      <p:cBhvr>
                                        <p:cTn id="32" dur="500"/>
                                        <p:tgtEl>
                                          <p:spTgt spid="9">
                                            <p:txEl>
                                              <p:pRg st="8" end="8"/>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9">
                                            <p:txEl>
                                              <p:pRg st="9" end="9"/>
                                            </p:txEl>
                                          </p:spTgt>
                                        </p:tgtEl>
                                        <p:attrNameLst>
                                          <p:attrName>style.visibility</p:attrName>
                                        </p:attrNameLst>
                                      </p:cBhvr>
                                      <p:to>
                                        <p:strVal val="visible"/>
                                      </p:to>
                                    </p:set>
                                    <p:animEffect transition="in" filter="fade">
                                      <p:cBhvr>
                                        <p:cTn id="35" dur="500"/>
                                        <p:tgtEl>
                                          <p:spTgt spid="9">
                                            <p:txEl>
                                              <p:pRg st="9" end="9"/>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fade">
                                      <p:cBhvr>
                                        <p:cTn id="40" dur="500"/>
                                        <p:tgtEl>
                                          <p:spTgt spid="11"/>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fade">
                                      <p:cBhvr>
                                        <p:cTn id="45" dur="500"/>
                                        <p:tgtEl>
                                          <p:spTgt spid="10"/>
                                        </p:tgtEl>
                                      </p:cBhvr>
                                    </p:animEffect>
                                  </p:childTnLst>
                                </p:cTn>
                              </p:par>
                            </p:childTnLst>
                          </p:cTn>
                        </p:par>
                      </p:childTnLst>
                    </p:cTn>
                  </p:par>
                  <p:par>
                    <p:cTn id="46" fill="hold">
                      <p:stCondLst>
                        <p:cond delay="indefinite"/>
                      </p:stCondLst>
                      <p:childTnLst>
                        <p:par>
                          <p:cTn id="47" fill="hold">
                            <p:stCondLst>
                              <p:cond delay="0"/>
                            </p:stCondLst>
                            <p:childTnLst>
                              <p:par>
                                <p:cTn id="48" presetID="26" presetClass="entr" presetSubtype="0" fill="hold" grpId="0" nodeType="click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wipe(down)">
                                      <p:cBhvr>
                                        <p:cTn id="50" dur="580">
                                          <p:stCondLst>
                                            <p:cond delay="0"/>
                                          </p:stCondLst>
                                        </p:cTn>
                                        <p:tgtEl>
                                          <p:spTgt spid="16"/>
                                        </p:tgtEl>
                                      </p:cBhvr>
                                    </p:animEffect>
                                    <p:anim calcmode="lin" valueType="num">
                                      <p:cBhvr>
                                        <p:cTn id="51"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52"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53"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54"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55"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56" dur="26">
                                          <p:stCondLst>
                                            <p:cond delay="650"/>
                                          </p:stCondLst>
                                        </p:cTn>
                                        <p:tgtEl>
                                          <p:spTgt spid="16"/>
                                        </p:tgtEl>
                                      </p:cBhvr>
                                      <p:to x="100000" y="60000"/>
                                    </p:animScale>
                                    <p:animScale>
                                      <p:cBhvr>
                                        <p:cTn id="57" dur="166" decel="50000">
                                          <p:stCondLst>
                                            <p:cond delay="676"/>
                                          </p:stCondLst>
                                        </p:cTn>
                                        <p:tgtEl>
                                          <p:spTgt spid="16"/>
                                        </p:tgtEl>
                                      </p:cBhvr>
                                      <p:to x="100000" y="100000"/>
                                    </p:animScale>
                                    <p:animScale>
                                      <p:cBhvr>
                                        <p:cTn id="58" dur="26">
                                          <p:stCondLst>
                                            <p:cond delay="1312"/>
                                          </p:stCondLst>
                                        </p:cTn>
                                        <p:tgtEl>
                                          <p:spTgt spid="16"/>
                                        </p:tgtEl>
                                      </p:cBhvr>
                                      <p:to x="100000" y="80000"/>
                                    </p:animScale>
                                    <p:animScale>
                                      <p:cBhvr>
                                        <p:cTn id="59" dur="166" decel="50000">
                                          <p:stCondLst>
                                            <p:cond delay="1338"/>
                                          </p:stCondLst>
                                        </p:cTn>
                                        <p:tgtEl>
                                          <p:spTgt spid="16"/>
                                        </p:tgtEl>
                                      </p:cBhvr>
                                      <p:to x="100000" y="100000"/>
                                    </p:animScale>
                                    <p:animScale>
                                      <p:cBhvr>
                                        <p:cTn id="60" dur="26">
                                          <p:stCondLst>
                                            <p:cond delay="1642"/>
                                          </p:stCondLst>
                                        </p:cTn>
                                        <p:tgtEl>
                                          <p:spTgt spid="16"/>
                                        </p:tgtEl>
                                      </p:cBhvr>
                                      <p:to x="100000" y="90000"/>
                                    </p:animScale>
                                    <p:animScale>
                                      <p:cBhvr>
                                        <p:cTn id="61" dur="166" decel="50000">
                                          <p:stCondLst>
                                            <p:cond delay="1668"/>
                                          </p:stCondLst>
                                        </p:cTn>
                                        <p:tgtEl>
                                          <p:spTgt spid="16"/>
                                        </p:tgtEl>
                                      </p:cBhvr>
                                      <p:to x="100000" y="100000"/>
                                    </p:animScale>
                                    <p:animScale>
                                      <p:cBhvr>
                                        <p:cTn id="62" dur="26">
                                          <p:stCondLst>
                                            <p:cond delay="1808"/>
                                          </p:stCondLst>
                                        </p:cTn>
                                        <p:tgtEl>
                                          <p:spTgt spid="16"/>
                                        </p:tgtEl>
                                      </p:cBhvr>
                                      <p:to x="100000" y="95000"/>
                                    </p:animScale>
                                    <p:animScale>
                                      <p:cBhvr>
                                        <p:cTn id="63" dur="166" decel="50000">
                                          <p:stCondLst>
                                            <p:cond delay="1834"/>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4" grpId="0" animBg="1"/>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Arrow Connector 10"/>
          <p:cNvCxnSpPr/>
          <p:nvPr/>
        </p:nvCxnSpPr>
        <p:spPr>
          <a:xfrm>
            <a:off x="4572000" y="571500"/>
            <a:ext cx="0" cy="4057650"/>
          </a:xfrm>
          <a:prstGeom prst="straightConnector1">
            <a:avLst/>
          </a:prstGeom>
          <a:ln w="762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rot="16200000">
            <a:off x="4562168" y="-104775"/>
            <a:ext cx="0" cy="5410200"/>
          </a:xfrm>
          <a:prstGeom prst="straightConnector1">
            <a:avLst/>
          </a:prstGeom>
          <a:ln w="76200">
            <a:solidFill>
              <a:srgbClr val="FF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rot="2700000">
            <a:off x="4562168" y="-104775"/>
            <a:ext cx="0" cy="5410200"/>
          </a:xfrm>
          <a:prstGeom prst="straightConnector1">
            <a:avLst/>
          </a:prstGeom>
          <a:ln w="76200">
            <a:solidFill>
              <a:srgbClr val="00B05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3757766" y="4629150"/>
            <a:ext cx="162846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Few PCEs</a:t>
            </a:r>
          </a:p>
        </p:txBody>
      </p:sp>
      <p:sp>
        <p:nvSpPr>
          <p:cNvPr id="15" name="TextBox 14"/>
          <p:cNvSpPr txBox="1"/>
          <p:nvPr/>
        </p:nvSpPr>
        <p:spPr>
          <a:xfrm>
            <a:off x="3747934" y="242557"/>
            <a:ext cx="162846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More PCEs</a:t>
            </a:r>
          </a:p>
        </p:txBody>
      </p:sp>
      <p:sp>
        <p:nvSpPr>
          <p:cNvPr id="16" name="TextBox 15"/>
          <p:cNvSpPr txBox="1"/>
          <p:nvPr/>
        </p:nvSpPr>
        <p:spPr>
          <a:xfrm>
            <a:off x="7010400" y="2435327"/>
            <a:ext cx="162846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a:ea typeface="MS PGothic" panose="020B0600070205080204" pitchFamily="34" charset="-128"/>
                <a:cs typeface="+mn-cs"/>
              </a:rPr>
              <a:t>Few ACEs</a:t>
            </a:r>
          </a:p>
        </p:txBody>
      </p:sp>
      <p:sp>
        <p:nvSpPr>
          <p:cNvPr id="17" name="TextBox 16"/>
          <p:cNvSpPr txBox="1"/>
          <p:nvPr/>
        </p:nvSpPr>
        <p:spPr>
          <a:xfrm>
            <a:off x="457200" y="2443169"/>
            <a:ext cx="162846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a:ea typeface="MS PGothic" panose="020B0600070205080204" pitchFamily="34" charset="-128"/>
                <a:cs typeface="+mn-cs"/>
              </a:rPr>
              <a:t>More ACEs</a:t>
            </a:r>
          </a:p>
        </p:txBody>
      </p:sp>
      <p:sp>
        <p:nvSpPr>
          <p:cNvPr id="18" name="TextBox 17"/>
          <p:cNvSpPr txBox="1"/>
          <p:nvPr/>
        </p:nvSpPr>
        <p:spPr>
          <a:xfrm>
            <a:off x="1197426" y="4238046"/>
            <a:ext cx="162846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B050"/>
                </a:solidFill>
                <a:effectLst/>
                <a:uLnTx/>
                <a:uFillTx/>
                <a:latin typeface="Calibri"/>
                <a:ea typeface="MS PGothic" panose="020B0600070205080204" pitchFamily="34" charset="-128"/>
                <a:cs typeface="+mn-cs"/>
              </a:rPr>
              <a:t>Less Well</a:t>
            </a:r>
          </a:p>
        </p:txBody>
      </p:sp>
      <p:sp>
        <p:nvSpPr>
          <p:cNvPr id="19" name="TextBox 18"/>
          <p:cNvSpPr txBox="1"/>
          <p:nvPr/>
        </p:nvSpPr>
        <p:spPr>
          <a:xfrm>
            <a:off x="6324600" y="590550"/>
            <a:ext cx="162846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B050"/>
                </a:solidFill>
                <a:effectLst/>
                <a:uLnTx/>
                <a:uFillTx/>
                <a:latin typeface="Calibri"/>
                <a:ea typeface="MS PGothic" panose="020B0600070205080204" pitchFamily="34" charset="-128"/>
                <a:cs typeface="+mn-cs"/>
              </a:rPr>
              <a:t>More Well</a:t>
            </a:r>
          </a:p>
        </p:txBody>
      </p:sp>
      <p:sp>
        <p:nvSpPr>
          <p:cNvPr id="2" name="TextBox 1"/>
          <p:cNvSpPr txBox="1"/>
          <p:nvPr/>
        </p:nvSpPr>
        <p:spPr>
          <a:xfrm>
            <a:off x="3276070" y="2261801"/>
            <a:ext cx="1099986"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a:ea typeface="MS PGothic" panose="020B0600070205080204" pitchFamily="34" charset="-128"/>
                <a:cs typeface="+mn-cs"/>
              </a:rPr>
              <a:t>ACE only</a:t>
            </a:r>
          </a:p>
        </p:txBody>
      </p:sp>
      <p:sp>
        <p:nvSpPr>
          <p:cNvPr id="25" name="Oval 24"/>
          <p:cNvSpPr/>
          <p:nvPr/>
        </p:nvSpPr>
        <p:spPr>
          <a:xfrm>
            <a:off x="3172953" y="1056807"/>
            <a:ext cx="170027" cy="123051"/>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6" name="Straight Connector 25"/>
          <p:cNvCxnSpPr/>
          <p:nvPr/>
        </p:nvCxnSpPr>
        <p:spPr>
          <a:xfrm>
            <a:off x="3324966" y="1171260"/>
            <a:ext cx="1475634" cy="1229042"/>
          </a:xfrm>
          <a:prstGeom prst="line">
            <a:avLst/>
          </a:prstGeom>
          <a:ln w="3810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3" name="Oval 2"/>
          <p:cNvSpPr/>
          <p:nvPr/>
        </p:nvSpPr>
        <p:spPr>
          <a:xfrm>
            <a:off x="3188823" y="2538800"/>
            <a:ext cx="170027" cy="123051"/>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5" name="Straight Connector 4"/>
          <p:cNvCxnSpPr/>
          <p:nvPr/>
        </p:nvCxnSpPr>
        <p:spPr>
          <a:xfrm>
            <a:off x="3213723" y="2578592"/>
            <a:ext cx="757491" cy="577679"/>
          </a:xfrm>
          <a:prstGeom prst="line">
            <a:avLst/>
          </a:prstGeom>
          <a:ln w="3810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28" name="Oval 27"/>
          <p:cNvSpPr/>
          <p:nvPr/>
        </p:nvSpPr>
        <p:spPr>
          <a:xfrm>
            <a:off x="3942110" y="3121134"/>
            <a:ext cx="154570" cy="111865"/>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Oval 19"/>
          <p:cNvSpPr/>
          <p:nvPr/>
        </p:nvSpPr>
        <p:spPr>
          <a:xfrm>
            <a:off x="3187164" y="4209144"/>
            <a:ext cx="170027" cy="123052"/>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TextBox 20"/>
          <p:cNvSpPr txBox="1"/>
          <p:nvPr/>
        </p:nvSpPr>
        <p:spPr>
          <a:xfrm>
            <a:off x="3259305" y="4063874"/>
            <a:ext cx="1099986"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ACE-PCE</a:t>
            </a:r>
          </a:p>
        </p:txBody>
      </p:sp>
      <p:cxnSp>
        <p:nvCxnSpPr>
          <p:cNvPr id="23" name="Straight Connector 22"/>
          <p:cNvCxnSpPr>
            <a:stCxn id="30" idx="1"/>
          </p:cNvCxnSpPr>
          <p:nvPr/>
        </p:nvCxnSpPr>
        <p:spPr>
          <a:xfrm>
            <a:off x="2986519" y="4068404"/>
            <a:ext cx="315151" cy="25764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0" name="Oval 29"/>
          <p:cNvSpPr/>
          <p:nvPr/>
        </p:nvSpPr>
        <p:spPr>
          <a:xfrm>
            <a:off x="2961619" y="4050383"/>
            <a:ext cx="170027" cy="123052"/>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1" name="Oval 30"/>
          <p:cNvSpPr/>
          <p:nvPr/>
        </p:nvSpPr>
        <p:spPr>
          <a:xfrm>
            <a:off x="4715589" y="2338775"/>
            <a:ext cx="170027" cy="123051"/>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3" name="TextBox 32"/>
          <p:cNvSpPr txBox="1"/>
          <p:nvPr/>
        </p:nvSpPr>
        <p:spPr>
          <a:xfrm>
            <a:off x="3276070" y="895843"/>
            <a:ext cx="1099986"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B050"/>
                </a:solidFill>
                <a:effectLst/>
                <a:uLnTx/>
                <a:uFillTx/>
                <a:latin typeface="Calibri"/>
                <a:ea typeface="MS PGothic" panose="020B0600070205080204" pitchFamily="34" charset="-128"/>
                <a:cs typeface="+mn-cs"/>
              </a:rPr>
              <a:t>ACE+PCE</a:t>
            </a:r>
          </a:p>
        </p:txBody>
      </p:sp>
      <p:cxnSp>
        <p:nvCxnSpPr>
          <p:cNvPr id="35" name="Straight Connector 34"/>
          <p:cNvCxnSpPr/>
          <p:nvPr/>
        </p:nvCxnSpPr>
        <p:spPr>
          <a:xfrm>
            <a:off x="3261852" y="2621922"/>
            <a:ext cx="0" cy="162622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3242578" y="1190249"/>
            <a:ext cx="19274" cy="1367541"/>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76200" y="237643"/>
            <a:ext cx="2885419" cy="1015663"/>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HIGH adversity does NOT mean that you are “broken or “doomed!”</a:t>
            </a:r>
          </a:p>
        </p:txBody>
      </p:sp>
      <p:sp>
        <p:nvSpPr>
          <p:cNvPr id="36" name="TextBox 35"/>
          <p:cNvSpPr txBox="1"/>
          <p:nvPr/>
        </p:nvSpPr>
        <p:spPr>
          <a:xfrm>
            <a:off x="5753449" y="3129032"/>
            <a:ext cx="2885419" cy="1015663"/>
          </a:xfrm>
          <a:prstGeom prst="rect">
            <a:avLst/>
          </a:prstGeom>
          <a:noFill/>
          <a:ln>
            <a:solidFill>
              <a:srgbClr val="00B050"/>
            </a:solidFill>
          </a:ln>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00B050"/>
                </a:solidFill>
                <a:effectLst/>
                <a:uLnTx/>
                <a:uFillTx/>
                <a:latin typeface="Calibri" panose="020F0502020204030204" pitchFamily="34" charset="0"/>
                <a:ea typeface="MS PGothic" panose="020B0600070205080204" pitchFamily="34" charset="-128"/>
                <a:cs typeface="Calibri" panose="020F0502020204030204" pitchFamily="34" charset="0"/>
              </a:rPr>
              <a:t>Kids with </a:t>
            </a:r>
            <a:r>
              <a:rPr kumimoji="0" lang="en-US" sz="2000" b="1" i="0" u="sng" strike="noStrike" kern="1200" cap="none" spc="0" normalizeH="0" baseline="0" noProof="0" dirty="0">
                <a:ln>
                  <a:noFill/>
                </a:ln>
                <a:solidFill>
                  <a:srgbClr val="00B050"/>
                </a:solidFill>
                <a:effectLst/>
                <a:uLnTx/>
                <a:uFillTx/>
                <a:latin typeface="Calibri" panose="020F0502020204030204" pitchFamily="34" charset="0"/>
                <a:ea typeface="MS PGothic" panose="020B0600070205080204" pitchFamily="34" charset="-128"/>
                <a:cs typeface="Calibri" panose="020F0502020204030204" pitchFamily="34" charset="0"/>
              </a:rPr>
              <a:t>high</a:t>
            </a:r>
            <a:r>
              <a:rPr kumimoji="0" lang="en-US" sz="2000" b="1" i="0" u="none" strike="noStrike" kern="1200" cap="none" spc="0" normalizeH="0" baseline="0" noProof="0" dirty="0">
                <a:ln>
                  <a:noFill/>
                </a:ln>
                <a:solidFill>
                  <a:srgbClr val="00B050"/>
                </a:solidFill>
                <a:effectLst/>
                <a:uLnTx/>
                <a:uFillTx/>
                <a:latin typeface="Calibri" panose="020F0502020204030204" pitchFamily="34" charset="0"/>
                <a:ea typeface="MS PGothic" panose="020B0600070205080204" pitchFamily="34" charset="-128"/>
                <a:cs typeface="Calibri" panose="020F0502020204030204" pitchFamily="34" charset="0"/>
              </a:rPr>
              <a:t> adversity but </a:t>
            </a:r>
            <a:r>
              <a:rPr kumimoji="0" lang="en-US" sz="2000" b="1" i="0" u="sng" strike="noStrike" kern="1200" cap="none" spc="0" normalizeH="0" baseline="0" noProof="0" dirty="0">
                <a:ln>
                  <a:noFill/>
                </a:ln>
                <a:solidFill>
                  <a:srgbClr val="00B050"/>
                </a:solidFill>
                <a:effectLst/>
                <a:uLnTx/>
                <a:uFillTx/>
                <a:latin typeface="Calibri" panose="020F0502020204030204" pitchFamily="34" charset="0"/>
                <a:ea typeface="MS PGothic" panose="020B0600070205080204" pitchFamily="34" charset="-128"/>
                <a:cs typeface="Calibri" panose="020F0502020204030204" pitchFamily="34" charset="0"/>
              </a:rPr>
              <a:t>high</a:t>
            </a:r>
            <a:r>
              <a:rPr kumimoji="0" lang="en-US" sz="2000" b="1" i="0" u="none" strike="noStrike" kern="1200" cap="none" spc="0" normalizeH="0" baseline="0" noProof="0" dirty="0">
                <a:ln>
                  <a:noFill/>
                </a:ln>
                <a:solidFill>
                  <a:srgbClr val="00B050"/>
                </a:solidFill>
                <a:effectLst/>
                <a:uLnTx/>
                <a:uFillTx/>
                <a:latin typeface="Calibri" panose="020F0502020204030204" pitchFamily="34" charset="0"/>
                <a:ea typeface="MS PGothic" panose="020B0600070205080204" pitchFamily="34" charset="-128"/>
                <a:cs typeface="Calibri" panose="020F0502020204030204" pitchFamily="34" charset="0"/>
              </a:rPr>
              <a:t> relational health may fare relatively </a:t>
            </a:r>
            <a:r>
              <a:rPr kumimoji="0" lang="en-US" sz="2000" b="1" i="0" u="sng" strike="noStrike" kern="1200" cap="none" spc="0" normalizeH="0" baseline="0" noProof="0" dirty="0">
                <a:ln>
                  <a:noFill/>
                </a:ln>
                <a:solidFill>
                  <a:srgbClr val="00B050"/>
                </a:solidFill>
                <a:effectLst/>
                <a:uLnTx/>
                <a:uFillTx/>
                <a:latin typeface="Calibri" panose="020F0502020204030204" pitchFamily="34" charset="0"/>
                <a:ea typeface="MS PGothic" panose="020B0600070205080204" pitchFamily="34" charset="-128"/>
                <a:cs typeface="Calibri" panose="020F0502020204030204" pitchFamily="34" charset="0"/>
              </a:rPr>
              <a:t>well</a:t>
            </a:r>
          </a:p>
        </p:txBody>
      </p:sp>
      <p:sp>
        <p:nvSpPr>
          <p:cNvPr id="34" name="Right Arrow 33"/>
          <p:cNvSpPr/>
          <p:nvPr/>
        </p:nvSpPr>
        <p:spPr>
          <a:xfrm rot="2308709">
            <a:off x="4795752" y="2674772"/>
            <a:ext cx="1143000" cy="316531"/>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454794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1000" fill="hold"/>
                                        <p:tgtEl>
                                          <p:spTgt spid="11"/>
                                        </p:tgtEl>
                                        <p:attrNameLst>
                                          <p:attrName>ppt_w</p:attrName>
                                        </p:attrNameLst>
                                      </p:cBhvr>
                                      <p:tavLst>
                                        <p:tav tm="0">
                                          <p:val>
                                            <p:fltVal val="0"/>
                                          </p:val>
                                        </p:tav>
                                        <p:tav tm="100000">
                                          <p:val>
                                            <p:strVal val="#ppt_w"/>
                                          </p:val>
                                        </p:tav>
                                      </p:tavLst>
                                    </p:anim>
                                    <p:anim calcmode="lin" valueType="num">
                                      <p:cBhvr>
                                        <p:cTn id="18" dur="1000" fill="hold"/>
                                        <p:tgtEl>
                                          <p:spTgt spid="11"/>
                                        </p:tgtEl>
                                        <p:attrNameLst>
                                          <p:attrName>ppt_h</p:attrName>
                                        </p:attrNameLst>
                                      </p:cBhvr>
                                      <p:tavLst>
                                        <p:tav tm="0">
                                          <p:val>
                                            <p:fltVal val="0"/>
                                          </p:val>
                                        </p:tav>
                                        <p:tav tm="100000">
                                          <p:val>
                                            <p:strVal val="#ppt_h"/>
                                          </p:val>
                                        </p:tav>
                                      </p:tavLst>
                                    </p:anim>
                                    <p:anim calcmode="lin" valueType="num">
                                      <p:cBhvr>
                                        <p:cTn id="19" dur="1000" fill="hold"/>
                                        <p:tgtEl>
                                          <p:spTgt spid="11"/>
                                        </p:tgtEl>
                                        <p:attrNameLst>
                                          <p:attrName>style.rotation</p:attrName>
                                        </p:attrNameLst>
                                      </p:cBhvr>
                                      <p:tavLst>
                                        <p:tav tm="0">
                                          <p:val>
                                            <p:fltVal val="90"/>
                                          </p:val>
                                        </p:tav>
                                        <p:tav tm="100000">
                                          <p:val>
                                            <p:fltVal val="0"/>
                                          </p:val>
                                        </p:tav>
                                      </p:tavLst>
                                    </p:anim>
                                    <p:animEffect transition="in" filter="fade">
                                      <p:cBhvr>
                                        <p:cTn id="20" dur="10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p:cTn id="35" dur="500" fill="hold"/>
                                        <p:tgtEl>
                                          <p:spTgt spid="13"/>
                                        </p:tgtEl>
                                        <p:attrNameLst>
                                          <p:attrName>ppt_w</p:attrName>
                                        </p:attrNameLst>
                                      </p:cBhvr>
                                      <p:tavLst>
                                        <p:tav tm="0">
                                          <p:val>
                                            <p:fltVal val="0"/>
                                          </p:val>
                                        </p:tav>
                                        <p:tav tm="100000">
                                          <p:val>
                                            <p:strVal val="#ppt_w"/>
                                          </p:val>
                                        </p:tav>
                                      </p:tavLst>
                                    </p:anim>
                                    <p:anim calcmode="lin" valueType="num">
                                      <p:cBhvr>
                                        <p:cTn id="36" dur="500" fill="hold"/>
                                        <p:tgtEl>
                                          <p:spTgt spid="13"/>
                                        </p:tgtEl>
                                        <p:attrNameLst>
                                          <p:attrName>ppt_h</p:attrName>
                                        </p:attrNameLst>
                                      </p:cBhvr>
                                      <p:tavLst>
                                        <p:tav tm="0">
                                          <p:val>
                                            <p:fltVal val="0"/>
                                          </p:val>
                                        </p:tav>
                                        <p:tav tm="100000">
                                          <p:val>
                                            <p:strVal val="#ppt_h"/>
                                          </p:val>
                                        </p:tav>
                                      </p:tavLst>
                                    </p:anim>
                                    <p:animEffect transition="in" filter="fade">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500"/>
                                        <p:tgtEl>
                                          <p:spTgt spid="1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fade">
                                      <p:cBhvr>
                                        <p:cTn id="47" dur="500"/>
                                        <p:tgtEl>
                                          <p:spTgt spid="19"/>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gtEl>
                                        <p:attrNameLst>
                                          <p:attrName>style.visibility</p:attrName>
                                        </p:attrNameLst>
                                      </p:cBhvr>
                                      <p:to>
                                        <p:strVal val="visible"/>
                                      </p:to>
                                    </p:set>
                                    <p:animEffect transition="in" filter="fade">
                                      <p:cBhvr>
                                        <p:cTn id="52" dur="500"/>
                                        <p:tgtEl>
                                          <p:spTgt spid="3"/>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
                                        </p:tgtEl>
                                        <p:attrNameLst>
                                          <p:attrName>style.visibility</p:attrName>
                                        </p:attrNameLst>
                                      </p:cBhvr>
                                      <p:to>
                                        <p:strVal val="visible"/>
                                      </p:to>
                                    </p:set>
                                    <p:animEffect transition="in" filter="fade">
                                      <p:cBhvr>
                                        <p:cTn id="55" dur="500"/>
                                        <p:tgtEl>
                                          <p:spTgt spid="2"/>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28"/>
                                        </p:tgtEl>
                                        <p:attrNameLst>
                                          <p:attrName>style.visibility</p:attrName>
                                        </p:attrNameLst>
                                      </p:cBhvr>
                                      <p:to>
                                        <p:strVal val="visible"/>
                                      </p:to>
                                    </p:set>
                                    <p:animEffect transition="in" filter="fade">
                                      <p:cBhvr>
                                        <p:cTn id="60" dur="500"/>
                                        <p:tgtEl>
                                          <p:spTgt spid="28"/>
                                        </p:tgtEl>
                                      </p:cBhvr>
                                    </p:animEffect>
                                  </p:childTnLst>
                                </p:cTn>
                              </p:par>
                              <p:par>
                                <p:cTn id="61" presetID="10" presetClass="entr" presetSubtype="0" fill="hold" nodeType="withEffect">
                                  <p:stCondLst>
                                    <p:cond delay="0"/>
                                  </p:stCondLst>
                                  <p:childTnLst>
                                    <p:set>
                                      <p:cBhvr>
                                        <p:cTn id="62" dur="1" fill="hold">
                                          <p:stCondLst>
                                            <p:cond delay="0"/>
                                          </p:stCondLst>
                                        </p:cTn>
                                        <p:tgtEl>
                                          <p:spTgt spid="5"/>
                                        </p:tgtEl>
                                        <p:attrNameLst>
                                          <p:attrName>style.visibility</p:attrName>
                                        </p:attrNameLst>
                                      </p:cBhvr>
                                      <p:to>
                                        <p:strVal val="visible"/>
                                      </p:to>
                                    </p:set>
                                    <p:animEffect transition="in" filter="fade">
                                      <p:cBhvr>
                                        <p:cTn id="63" dur="500"/>
                                        <p:tgtEl>
                                          <p:spTgt spid="5"/>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20"/>
                                        </p:tgtEl>
                                        <p:attrNameLst>
                                          <p:attrName>style.visibility</p:attrName>
                                        </p:attrNameLst>
                                      </p:cBhvr>
                                      <p:to>
                                        <p:strVal val="visible"/>
                                      </p:to>
                                    </p:set>
                                    <p:animEffect transition="in" filter="fade">
                                      <p:cBhvr>
                                        <p:cTn id="68" dur="500"/>
                                        <p:tgtEl>
                                          <p:spTgt spid="20"/>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21"/>
                                        </p:tgtEl>
                                        <p:attrNameLst>
                                          <p:attrName>style.visibility</p:attrName>
                                        </p:attrNameLst>
                                      </p:cBhvr>
                                      <p:to>
                                        <p:strVal val="visible"/>
                                      </p:to>
                                    </p:set>
                                    <p:animEffect transition="in" filter="fade">
                                      <p:cBhvr>
                                        <p:cTn id="71" dur="500"/>
                                        <p:tgtEl>
                                          <p:spTgt spid="21"/>
                                        </p:tgtEl>
                                      </p:cBhvr>
                                    </p:animEffect>
                                  </p:childTnLst>
                                </p:cTn>
                              </p:par>
                              <p:par>
                                <p:cTn id="72" presetID="10" presetClass="entr" presetSubtype="0" fill="hold" nodeType="withEffect">
                                  <p:stCondLst>
                                    <p:cond delay="0"/>
                                  </p:stCondLst>
                                  <p:childTnLst>
                                    <p:set>
                                      <p:cBhvr>
                                        <p:cTn id="73" dur="1" fill="hold">
                                          <p:stCondLst>
                                            <p:cond delay="0"/>
                                          </p:stCondLst>
                                        </p:cTn>
                                        <p:tgtEl>
                                          <p:spTgt spid="35"/>
                                        </p:tgtEl>
                                        <p:attrNameLst>
                                          <p:attrName>style.visibility</p:attrName>
                                        </p:attrNameLst>
                                      </p:cBhvr>
                                      <p:to>
                                        <p:strVal val="visible"/>
                                      </p:to>
                                    </p:set>
                                    <p:animEffect transition="in" filter="fade">
                                      <p:cBhvr>
                                        <p:cTn id="74" dur="500"/>
                                        <p:tgtEl>
                                          <p:spTgt spid="35"/>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nodeType="clickEffect">
                                  <p:stCondLst>
                                    <p:cond delay="0"/>
                                  </p:stCondLst>
                                  <p:childTnLst>
                                    <p:set>
                                      <p:cBhvr>
                                        <p:cTn id="78" dur="1" fill="hold">
                                          <p:stCondLst>
                                            <p:cond delay="0"/>
                                          </p:stCondLst>
                                        </p:cTn>
                                        <p:tgtEl>
                                          <p:spTgt spid="23"/>
                                        </p:tgtEl>
                                        <p:attrNameLst>
                                          <p:attrName>style.visibility</p:attrName>
                                        </p:attrNameLst>
                                      </p:cBhvr>
                                      <p:to>
                                        <p:strVal val="visible"/>
                                      </p:to>
                                    </p:set>
                                    <p:animEffect transition="in" filter="fade">
                                      <p:cBhvr>
                                        <p:cTn id="79" dur="500"/>
                                        <p:tgtEl>
                                          <p:spTgt spid="23"/>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30"/>
                                        </p:tgtEl>
                                        <p:attrNameLst>
                                          <p:attrName>style.visibility</p:attrName>
                                        </p:attrNameLst>
                                      </p:cBhvr>
                                      <p:to>
                                        <p:strVal val="visible"/>
                                      </p:to>
                                    </p:set>
                                    <p:animEffect transition="in" filter="fade">
                                      <p:cBhvr>
                                        <p:cTn id="82" dur="500"/>
                                        <p:tgtEl>
                                          <p:spTgt spid="30"/>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nodeType="clickEffect">
                                  <p:stCondLst>
                                    <p:cond delay="0"/>
                                  </p:stCondLst>
                                  <p:childTnLst>
                                    <p:set>
                                      <p:cBhvr>
                                        <p:cTn id="86" dur="1" fill="hold">
                                          <p:stCondLst>
                                            <p:cond delay="0"/>
                                          </p:stCondLst>
                                        </p:cTn>
                                        <p:tgtEl>
                                          <p:spTgt spid="41"/>
                                        </p:tgtEl>
                                        <p:attrNameLst>
                                          <p:attrName>style.visibility</p:attrName>
                                        </p:attrNameLst>
                                      </p:cBhvr>
                                      <p:to>
                                        <p:strVal val="visible"/>
                                      </p:to>
                                    </p:set>
                                    <p:animEffect transition="in" filter="fade">
                                      <p:cBhvr>
                                        <p:cTn id="87" dur="500"/>
                                        <p:tgtEl>
                                          <p:spTgt spid="41"/>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25"/>
                                        </p:tgtEl>
                                        <p:attrNameLst>
                                          <p:attrName>style.visibility</p:attrName>
                                        </p:attrNameLst>
                                      </p:cBhvr>
                                      <p:to>
                                        <p:strVal val="visible"/>
                                      </p:to>
                                    </p:set>
                                    <p:animEffect transition="in" filter="fade">
                                      <p:cBhvr>
                                        <p:cTn id="90" dur="500"/>
                                        <p:tgtEl>
                                          <p:spTgt spid="25"/>
                                        </p:tgtEl>
                                      </p:cBhvr>
                                    </p:animEffect>
                                  </p:childTnLst>
                                </p:cTn>
                              </p:par>
                              <p:par>
                                <p:cTn id="91" presetID="10" presetClass="entr" presetSubtype="0" fill="hold" grpId="0" nodeType="withEffect">
                                  <p:stCondLst>
                                    <p:cond delay="0"/>
                                  </p:stCondLst>
                                  <p:childTnLst>
                                    <p:set>
                                      <p:cBhvr>
                                        <p:cTn id="92" dur="1" fill="hold">
                                          <p:stCondLst>
                                            <p:cond delay="0"/>
                                          </p:stCondLst>
                                        </p:cTn>
                                        <p:tgtEl>
                                          <p:spTgt spid="33"/>
                                        </p:tgtEl>
                                        <p:attrNameLst>
                                          <p:attrName>style.visibility</p:attrName>
                                        </p:attrNameLst>
                                      </p:cBhvr>
                                      <p:to>
                                        <p:strVal val="visible"/>
                                      </p:to>
                                    </p:set>
                                    <p:animEffect transition="in" filter="fade">
                                      <p:cBhvr>
                                        <p:cTn id="93" dur="500"/>
                                        <p:tgtEl>
                                          <p:spTgt spid="33"/>
                                        </p:tgtEl>
                                      </p:cBhvr>
                                    </p:animEffect>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grpId="0" nodeType="clickEffect">
                                  <p:stCondLst>
                                    <p:cond delay="0"/>
                                  </p:stCondLst>
                                  <p:childTnLst>
                                    <p:set>
                                      <p:cBhvr>
                                        <p:cTn id="97" dur="1" fill="hold">
                                          <p:stCondLst>
                                            <p:cond delay="0"/>
                                          </p:stCondLst>
                                        </p:cTn>
                                        <p:tgtEl>
                                          <p:spTgt spid="31"/>
                                        </p:tgtEl>
                                        <p:attrNameLst>
                                          <p:attrName>style.visibility</p:attrName>
                                        </p:attrNameLst>
                                      </p:cBhvr>
                                      <p:to>
                                        <p:strVal val="visible"/>
                                      </p:to>
                                    </p:set>
                                    <p:animEffect transition="in" filter="fade">
                                      <p:cBhvr>
                                        <p:cTn id="98" dur="500"/>
                                        <p:tgtEl>
                                          <p:spTgt spid="31"/>
                                        </p:tgtEl>
                                      </p:cBhvr>
                                    </p:animEffect>
                                  </p:childTnLst>
                                </p:cTn>
                              </p:par>
                              <p:par>
                                <p:cTn id="99" presetID="10" presetClass="entr" presetSubtype="0" fill="hold" nodeType="withEffect">
                                  <p:stCondLst>
                                    <p:cond delay="0"/>
                                  </p:stCondLst>
                                  <p:childTnLst>
                                    <p:set>
                                      <p:cBhvr>
                                        <p:cTn id="100" dur="1" fill="hold">
                                          <p:stCondLst>
                                            <p:cond delay="0"/>
                                          </p:stCondLst>
                                        </p:cTn>
                                        <p:tgtEl>
                                          <p:spTgt spid="26"/>
                                        </p:tgtEl>
                                        <p:attrNameLst>
                                          <p:attrName>style.visibility</p:attrName>
                                        </p:attrNameLst>
                                      </p:cBhvr>
                                      <p:to>
                                        <p:strVal val="visible"/>
                                      </p:to>
                                    </p:set>
                                    <p:animEffect transition="in" filter="fade">
                                      <p:cBhvr>
                                        <p:cTn id="101" dur="500"/>
                                        <p:tgtEl>
                                          <p:spTgt spid="26"/>
                                        </p:tgtEl>
                                      </p:cBhvr>
                                    </p:animEffect>
                                  </p:childTnLst>
                                </p:cTn>
                              </p:par>
                            </p:childTnLst>
                          </p:cTn>
                        </p:par>
                      </p:childTnLst>
                    </p:cTn>
                  </p:par>
                  <p:par>
                    <p:cTn id="102" fill="hold">
                      <p:stCondLst>
                        <p:cond delay="indefinite"/>
                      </p:stCondLst>
                      <p:childTnLst>
                        <p:par>
                          <p:cTn id="103" fill="hold">
                            <p:stCondLst>
                              <p:cond delay="0"/>
                            </p:stCondLst>
                            <p:childTnLst>
                              <p:par>
                                <p:cTn id="104" presetID="26" presetClass="entr" presetSubtype="0" fill="hold" grpId="0" nodeType="clickEffect">
                                  <p:stCondLst>
                                    <p:cond delay="0"/>
                                  </p:stCondLst>
                                  <p:childTnLst>
                                    <p:set>
                                      <p:cBhvr>
                                        <p:cTn id="105" dur="1" fill="hold">
                                          <p:stCondLst>
                                            <p:cond delay="0"/>
                                          </p:stCondLst>
                                        </p:cTn>
                                        <p:tgtEl>
                                          <p:spTgt spid="36"/>
                                        </p:tgtEl>
                                        <p:attrNameLst>
                                          <p:attrName>style.visibility</p:attrName>
                                        </p:attrNameLst>
                                      </p:cBhvr>
                                      <p:to>
                                        <p:strVal val="visible"/>
                                      </p:to>
                                    </p:set>
                                    <p:animEffect transition="in" filter="wipe(down)">
                                      <p:cBhvr>
                                        <p:cTn id="106" dur="580">
                                          <p:stCondLst>
                                            <p:cond delay="0"/>
                                          </p:stCondLst>
                                        </p:cTn>
                                        <p:tgtEl>
                                          <p:spTgt spid="36"/>
                                        </p:tgtEl>
                                      </p:cBhvr>
                                    </p:animEffect>
                                    <p:anim calcmode="lin" valueType="num">
                                      <p:cBhvr>
                                        <p:cTn id="107" dur="1822" tmFilter="0,0; 0.14,0.36; 0.43,0.73; 0.71,0.91; 1.0,1.0">
                                          <p:stCondLst>
                                            <p:cond delay="0"/>
                                          </p:stCondLst>
                                        </p:cTn>
                                        <p:tgtEl>
                                          <p:spTgt spid="36"/>
                                        </p:tgtEl>
                                        <p:attrNameLst>
                                          <p:attrName>ppt_x</p:attrName>
                                        </p:attrNameLst>
                                      </p:cBhvr>
                                      <p:tavLst>
                                        <p:tav tm="0">
                                          <p:val>
                                            <p:strVal val="#ppt_x-0.25"/>
                                          </p:val>
                                        </p:tav>
                                        <p:tav tm="100000">
                                          <p:val>
                                            <p:strVal val="#ppt_x"/>
                                          </p:val>
                                        </p:tav>
                                      </p:tavLst>
                                    </p:anim>
                                    <p:anim calcmode="lin" valueType="num">
                                      <p:cBhvr>
                                        <p:cTn id="108" dur="664" tmFilter="0.0,0.0; 0.25,0.07; 0.50,0.2; 0.75,0.467; 1.0,1.0">
                                          <p:stCondLst>
                                            <p:cond delay="0"/>
                                          </p:stCondLst>
                                        </p:cTn>
                                        <p:tgtEl>
                                          <p:spTgt spid="36"/>
                                        </p:tgtEl>
                                        <p:attrNameLst>
                                          <p:attrName>ppt_y</p:attrName>
                                        </p:attrNameLst>
                                      </p:cBhvr>
                                      <p:tavLst>
                                        <p:tav tm="0" fmla="#ppt_y-sin(pi*$)/3">
                                          <p:val>
                                            <p:fltVal val="0.5"/>
                                          </p:val>
                                        </p:tav>
                                        <p:tav tm="100000">
                                          <p:val>
                                            <p:fltVal val="1"/>
                                          </p:val>
                                        </p:tav>
                                      </p:tavLst>
                                    </p:anim>
                                    <p:anim calcmode="lin" valueType="num">
                                      <p:cBhvr>
                                        <p:cTn id="109" dur="664" tmFilter="0, 0; 0.125,0.2665; 0.25,0.4; 0.375,0.465; 0.5,0.5;  0.625,0.535; 0.75,0.6; 0.875,0.7335; 1,1">
                                          <p:stCondLst>
                                            <p:cond delay="664"/>
                                          </p:stCondLst>
                                        </p:cTn>
                                        <p:tgtEl>
                                          <p:spTgt spid="36"/>
                                        </p:tgtEl>
                                        <p:attrNameLst>
                                          <p:attrName>ppt_y</p:attrName>
                                        </p:attrNameLst>
                                      </p:cBhvr>
                                      <p:tavLst>
                                        <p:tav tm="0" fmla="#ppt_y-sin(pi*$)/9">
                                          <p:val>
                                            <p:fltVal val="0"/>
                                          </p:val>
                                        </p:tav>
                                        <p:tav tm="100000">
                                          <p:val>
                                            <p:fltVal val="1"/>
                                          </p:val>
                                        </p:tav>
                                      </p:tavLst>
                                    </p:anim>
                                    <p:anim calcmode="lin" valueType="num">
                                      <p:cBhvr>
                                        <p:cTn id="110" dur="332" tmFilter="0, 0; 0.125,0.2665; 0.25,0.4; 0.375,0.465; 0.5,0.5;  0.625,0.535; 0.75,0.6; 0.875,0.7335; 1,1">
                                          <p:stCondLst>
                                            <p:cond delay="1324"/>
                                          </p:stCondLst>
                                        </p:cTn>
                                        <p:tgtEl>
                                          <p:spTgt spid="36"/>
                                        </p:tgtEl>
                                        <p:attrNameLst>
                                          <p:attrName>ppt_y</p:attrName>
                                        </p:attrNameLst>
                                      </p:cBhvr>
                                      <p:tavLst>
                                        <p:tav tm="0" fmla="#ppt_y-sin(pi*$)/27">
                                          <p:val>
                                            <p:fltVal val="0"/>
                                          </p:val>
                                        </p:tav>
                                        <p:tav tm="100000">
                                          <p:val>
                                            <p:fltVal val="1"/>
                                          </p:val>
                                        </p:tav>
                                      </p:tavLst>
                                    </p:anim>
                                    <p:anim calcmode="lin" valueType="num">
                                      <p:cBhvr>
                                        <p:cTn id="111" dur="164" tmFilter="0, 0; 0.125,0.2665; 0.25,0.4; 0.375,0.465; 0.5,0.5;  0.625,0.535; 0.75,0.6; 0.875,0.7335; 1,1">
                                          <p:stCondLst>
                                            <p:cond delay="1656"/>
                                          </p:stCondLst>
                                        </p:cTn>
                                        <p:tgtEl>
                                          <p:spTgt spid="36"/>
                                        </p:tgtEl>
                                        <p:attrNameLst>
                                          <p:attrName>ppt_y</p:attrName>
                                        </p:attrNameLst>
                                      </p:cBhvr>
                                      <p:tavLst>
                                        <p:tav tm="0" fmla="#ppt_y-sin(pi*$)/81">
                                          <p:val>
                                            <p:fltVal val="0"/>
                                          </p:val>
                                        </p:tav>
                                        <p:tav tm="100000">
                                          <p:val>
                                            <p:fltVal val="1"/>
                                          </p:val>
                                        </p:tav>
                                      </p:tavLst>
                                    </p:anim>
                                    <p:animScale>
                                      <p:cBhvr>
                                        <p:cTn id="112" dur="26">
                                          <p:stCondLst>
                                            <p:cond delay="650"/>
                                          </p:stCondLst>
                                        </p:cTn>
                                        <p:tgtEl>
                                          <p:spTgt spid="36"/>
                                        </p:tgtEl>
                                      </p:cBhvr>
                                      <p:to x="100000" y="60000"/>
                                    </p:animScale>
                                    <p:animScale>
                                      <p:cBhvr>
                                        <p:cTn id="113" dur="166" decel="50000">
                                          <p:stCondLst>
                                            <p:cond delay="676"/>
                                          </p:stCondLst>
                                        </p:cTn>
                                        <p:tgtEl>
                                          <p:spTgt spid="36"/>
                                        </p:tgtEl>
                                      </p:cBhvr>
                                      <p:to x="100000" y="100000"/>
                                    </p:animScale>
                                    <p:animScale>
                                      <p:cBhvr>
                                        <p:cTn id="114" dur="26">
                                          <p:stCondLst>
                                            <p:cond delay="1312"/>
                                          </p:stCondLst>
                                        </p:cTn>
                                        <p:tgtEl>
                                          <p:spTgt spid="36"/>
                                        </p:tgtEl>
                                      </p:cBhvr>
                                      <p:to x="100000" y="80000"/>
                                    </p:animScale>
                                    <p:animScale>
                                      <p:cBhvr>
                                        <p:cTn id="115" dur="166" decel="50000">
                                          <p:stCondLst>
                                            <p:cond delay="1338"/>
                                          </p:stCondLst>
                                        </p:cTn>
                                        <p:tgtEl>
                                          <p:spTgt spid="36"/>
                                        </p:tgtEl>
                                      </p:cBhvr>
                                      <p:to x="100000" y="100000"/>
                                    </p:animScale>
                                    <p:animScale>
                                      <p:cBhvr>
                                        <p:cTn id="116" dur="26">
                                          <p:stCondLst>
                                            <p:cond delay="1642"/>
                                          </p:stCondLst>
                                        </p:cTn>
                                        <p:tgtEl>
                                          <p:spTgt spid="36"/>
                                        </p:tgtEl>
                                      </p:cBhvr>
                                      <p:to x="100000" y="90000"/>
                                    </p:animScale>
                                    <p:animScale>
                                      <p:cBhvr>
                                        <p:cTn id="117" dur="166" decel="50000">
                                          <p:stCondLst>
                                            <p:cond delay="1668"/>
                                          </p:stCondLst>
                                        </p:cTn>
                                        <p:tgtEl>
                                          <p:spTgt spid="36"/>
                                        </p:tgtEl>
                                      </p:cBhvr>
                                      <p:to x="100000" y="100000"/>
                                    </p:animScale>
                                    <p:animScale>
                                      <p:cBhvr>
                                        <p:cTn id="118" dur="26">
                                          <p:stCondLst>
                                            <p:cond delay="1808"/>
                                          </p:stCondLst>
                                        </p:cTn>
                                        <p:tgtEl>
                                          <p:spTgt spid="36"/>
                                        </p:tgtEl>
                                      </p:cBhvr>
                                      <p:to x="100000" y="95000"/>
                                    </p:animScale>
                                    <p:animScale>
                                      <p:cBhvr>
                                        <p:cTn id="119" dur="166" decel="50000">
                                          <p:stCondLst>
                                            <p:cond delay="1834"/>
                                          </p:stCondLst>
                                        </p:cTn>
                                        <p:tgtEl>
                                          <p:spTgt spid="36"/>
                                        </p:tgtEl>
                                      </p:cBhvr>
                                      <p:to x="100000" y="100000"/>
                                    </p:animScale>
                                  </p:childTnLst>
                                </p:cTn>
                              </p:par>
                              <p:par>
                                <p:cTn id="120" presetID="26" presetClass="entr" presetSubtype="0" fill="hold" grpId="0" nodeType="withEffect">
                                  <p:stCondLst>
                                    <p:cond delay="0"/>
                                  </p:stCondLst>
                                  <p:childTnLst>
                                    <p:set>
                                      <p:cBhvr>
                                        <p:cTn id="121" dur="1" fill="hold">
                                          <p:stCondLst>
                                            <p:cond delay="0"/>
                                          </p:stCondLst>
                                        </p:cTn>
                                        <p:tgtEl>
                                          <p:spTgt spid="34"/>
                                        </p:tgtEl>
                                        <p:attrNameLst>
                                          <p:attrName>style.visibility</p:attrName>
                                        </p:attrNameLst>
                                      </p:cBhvr>
                                      <p:to>
                                        <p:strVal val="visible"/>
                                      </p:to>
                                    </p:set>
                                    <p:animEffect transition="in" filter="wipe(down)">
                                      <p:cBhvr>
                                        <p:cTn id="122" dur="580">
                                          <p:stCondLst>
                                            <p:cond delay="0"/>
                                          </p:stCondLst>
                                        </p:cTn>
                                        <p:tgtEl>
                                          <p:spTgt spid="34"/>
                                        </p:tgtEl>
                                      </p:cBhvr>
                                    </p:animEffect>
                                    <p:anim calcmode="lin" valueType="num">
                                      <p:cBhvr>
                                        <p:cTn id="123" dur="1822" tmFilter="0,0; 0.14,0.36; 0.43,0.73; 0.71,0.91; 1.0,1.0">
                                          <p:stCondLst>
                                            <p:cond delay="0"/>
                                          </p:stCondLst>
                                        </p:cTn>
                                        <p:tgtEl>
                                          <p:spTgt spid="34"/>
                                        </p:tgtEl>
                                        <p:attrNameLst>
                                          <p:attrName>ppt_x</p:attrName>
                                        </p:attrNameLst>
                                      </p:cBhvr>
                                      <p:tavLst>
                                        <p:tav tm="0">
                                          <p:val>
                                            <p:strVal val="#ppt_x-0.25"/>
                                          </p:val>
                                        </p:tav>
                                        <p:tav tm="100000">
                                          <p:val>
                                            <p:strVal val="#ppt_x"/>
                                          </p:val>
                                        </p:tav>
                                      </p:tavLst>
                                    </p:anim>
                                    <p:anim calcmode="lin" valueType="num">
                                      <p:cBhvr>
                                        <p:cTn id="124" dur="664" tmFilter="0.0,0.0; 0.25,0.07; 0.50,0.2; 0.75,0.467; 1.0,1.0">
                                          <p:stCondLst>
                                            <p:cond delay="0"/>
                                          </p:stCondLst>
                                        </p:cTn>
                                        <p:tgtEl>
                                          <p:spTgt spid="34"/>
                                        </p:tgtEl>
                                        <p:attrNameLst>
                                          <p:attrName>ppt_y</p:attrName>
                                        </p:attrNameLst>
                                      </p:cBhvr>
                                      <p:tavLst>
                                        <p:tav tm="0" fmla="#ppt_y-sin(pi*$)/3">
                                          <p:val>
                                            <p:fltVal val="0.5"/>
                                          </p:val>
                                        </p:tav>
                                        <p:tav tm="100000">
                                          <p:val>
                                            <p:fltVal val="1"/>
                                          </p:val>
                                        </p:tav>
                                      </p:tavLst>
                                    </p:anim>
                                    <p:anim calcmode="lin" valueType="num">
                                      <p:cBhvr>
                                        <p:cTn id="125" dur="664" tmFilter="0, 0; 0.125,0.2665; 0.25,0.4; 0.375,0.465; 0.5,0.5;  0.625,0.535; 0.75,0.6; 0.875,0.7335; 1,1">
                                          <p:stCondLst>
                                            <p:cond delay="664"/>
                                          </p:stCondLst>
                                        </p:cTn>
                                        <p:tgtEl>
                                          <p:spTgt spid="34"/>
                                        </p:tgtEl>
                                        <p:attrNameLst>
                                          <p:attrName>ppt_y</p:attrName>
                                        </p:attrNameLst>
                                      </p:cBhvr>
                                      <p:tavLst>
                                        <p:tav tm="0" fmla="#ppt_y-sin(pi*$)/9">
                                          <p:val>
                                            <p:fltVal val="0"/>
                                          </p:val>
                                        </p:tav>
                                        <p:tav tm="100000">
                                          <p:val>
                                            <p:fltVal val="1"/>
                                          </p:val>
                                        </p:tav>
                                      </p:tavLst>
                                    </p:anim>
                                    <p:anim calcmode="lin" valueType="num">
                                      <p:cBhvr>
                                        <p:cTn id="126" dur="332" tmFilter="0, 0; 0.125,0.2665; 0.25,0.4; 0.375,0.465; 0.5,0.5;  0.625,0.535; 0.75,0.6; 0.875,0.7335; 1,1">
                                          <p:stCondLst>
                                            <p:cond delay="1324"/>
                                          </p:stCondLst>
                                        </p:cTn>
                                        <p:tgtEl>
                                          <p:spTgt spid="34"/>
                                        </p:tgtEl>
                                        <p:attrNameLst>
                                          <p:attrName>ppt_y</p:attrName>
                                        </p:attrNameLst>
                                      </p:cBhvr>
                                      <p:tavLst>
                                        <p:tav tm="0" fmla="#ppt_y-sin(pi*$)/27">
                                          <p:val>
                                            <p:fltVal val="0"/>
                                          </p:val>
                                        </p:tav>
                                        <p:tav tm="100000">
                                          <p:val>
                                            <p:fltVal val="1"/>
                                          </p:val>
                                        </p:tav>
                                      </p:tavLst>
                                    </p:anim>
                                    <p:anim calcmode="lin" valueType="num">
                                      <p:cBhvr>
                                        <p:cTn id="127" dur="164" tmFilter="0, 0; 0.125,0.2665; 0.25,0.4; 0.375,0.465; 0.5,0.5;  0.625,0.535; 0.75,0.6; 0.875,0.7335; 1,1">
                                          <p:stCondLst>
                                            <p:cond delay="1656"/>
                                          </p:stCondLst>
                                        </p:cTn>
                                        <p:tgtEl>
                                          <p:spTgt spid="34"/>
                                        </p:tgtEl>
                                        <p:attrNameLst>
                                          <p:attrName>ppt_y</p:attrName>
                                        </p:attrNameLst>
                                      </p:cBhvr>
                                      <p:tavLst>
                                        <p:tav tm="0" fmla="#ppt_y-sin(pi*$)/81">
                                          <p:val>
                                            <p:fltVal val="0"/>
                                          </p:val>
                                        </p:tav>
                                        <p:tav tm="100000">
                                          <p:val>
                                            <p:fltVal val="1"/>
                                          </p:val>
                                        </p:tav>
                                      </p:tavLst>
                                    </p:anim>
                                    <p:animScale>
                                      <p:cBhvr>
                                        <p:cTn id="128" dur="26">
                                          <p:stCondLst>
                                            <p:cond delay="650"/>
                                          </p:stCondLst>
                                        </p:cTn>
                                        <p:tgtEl>
                                          <p:spTgt spid="34"/>
                                        </p:tgtEl>
                                      </p:cBhvr>
                                      <p:to x="100000" y="60000"/>
                                    </p:animScale>
                                    <p:animScale>
                                      <p:cBhvr>
                                        <p:cTn id="129" dur="166" decel="50000">
                                          <p:stCondLst>
                                            <p:cond delay="676"/>
                                          </p:stCondLst>
                                        </p:cTn>
                                        <p:tgtEl>
                                          <p:spTgt spid="34"/>
                                        </p:tgtEl>
                                      </p:cBhvr>
                                      <p:to x="100000" y="100000"/>
                                    </p:animScale>
                                    <p:animScale>
                                      <p:cBhvr>
                                        <p:cTn id="130" dur="26">
                                          <p:stCondLst>
                                            <p:cond delay="1312"/>
                                          </p:stCondLst>
                                        </p:cTn>
                                        <p:tgtEl>
                                          <p:spTgt spid="34"/>
                                        </p:tgtEl>
                                      </p:cBhvr>
                                      <p:to x="100000" y="80000"/>
                                    </p:animScale>
                                    <p:animScale>
                                      <p:cBhvr>
                                        <p:cTn id="131" dur="166" decel="50000">
                                          <p:stCondLst>
                                            <p:cond delay="1338"/>
                                          </p:stCondLst>
                                        </p:cTn>
                                        <p:tgtEl>
                                          <p:spTgt spid="34"/>
                                        </p:tgtEl>
                                      </p:cBhvr>
                                      <p:to x="100000" y="100000"/>
                                    </p:animScale>
                                    <p:animScale>
                                      <p:cBhvr>
                                        <p:cTn id="132" dur="26">
                                          <p:stCondLst>
                                            <p:cond delay="1642"/>
                                          </p:stCondLst>
                                        </p:cTn>
                                        <p:tgtEl>
                                          <p:spTgt spid="34"/>
                                        </p:tgtEl>
                                      </p:cBhvr>
                                      <p:to x="100000" y="90000"/>
                                    </p:animScale>
                                    <p:animScale>
                                      <p:cBhvr>
                                        <p:cTn id="133" dur="166" decel="50000">
                                          <p:stCondLst>
                                            <p:cond delay="1668"/>
                                          </p:stCondLst>
                                        </p:cTn>
                                        <p:tgtEl>
                                          <p:spTgt spid="34"/>
                                        </p:tgtEl>
                                      </p:cBhvr>
                                      <p:to x="100000" y="100000"/>
                                    </p:animScale>
                                    <p:animScale>
                                      <p:cBhvr>
                                        <p:cTn id="134" dur="26">
                                          <p:stCondLst>
                                            <p:cond delay="1808"/>
                                          </p:stCondLst>
                                        </p:cTn>
                                        <p:tgtEl>
                                          <p:spTgt spid="34"/>
                                        </p:tgtEl>
                                      </p:cBhvr>
                                      <p:to x="100000" y="95000"/>
                                    </p:animScale>
                                    <p:animScale>
                                      <p:cBhvr>
                                        <p:cTn id="135" dur="166" decel="50000">
                                          <p:stCondLst>
                                            <p:cond delay="1834"/>
                                          </p:stCondLst>
                                        </p:cTn>
                                        <p:tgtEl>
                                          <p:spTgt spid="34"/>
                                        </p:tgtEl>
                                      </p:cBhvr>
                                      <p:to x="100000" y="100000"/>
                                    </p:animScale>
                                  </p:childTnLst>
                                </p:cTn>
                              </p:par>
                            </p:childTnLst>
                          </p:cTn>
                        </p:par>
                      </p:childTnLst>
                    </p:cTn>
                  </p:par>
                  <p:par>
                    <p:cTn id="136" fill="hold">
                      <p:stCondLst>
                        <p:cond delay="indefinite"/>
                      </p:stCondLst>
                      <p:childTnLst>
                        <p:par>
                          <p:cTn id="137" fill="hold">
                            <p:stCondLst>
                              <p:cond delay="0"/>
                            </p:stCondLst>
                            <p:childTnLst>
                              <p:par>
                                <p:cTn id="138" presetID="45" presetClass="entr" presetSubtype="0" fill="hold" grpId="0" nodeType="clickEffect">
                                  <p:stCondLst>
                                    <p:cond delay="0"/>
                                  </p:stCondLst>
                                  <p:childTnLst>
                                    <p:set>
                                      <p:cBhvr>
                                        <p:cTn id="139" dur="1" fill="hold">
                                          <p:stCondLst>
                                            <p:cond delay="0"/>
                                          </p:stCondLst>
                                        </p:cTn>
                                        <p:tgtEl>
                                          <p:spTgt spid="32"/>
                                        </p:tgtEl>
                                        <p:attrNameLst>
                                          <p:attrName>style.visibility</p:attrName>
                                        </p:attrNameLst>
                                      </p:cBhvr>
                                      <p:to>
                                        <p:strVal val="visible"/>
                                      </p:to>
                                    </p:set>
                                    <p:animEffect transition="in" filter="fade">
                                      <p:cBhvr>
                                        <p:cTn id="140" dur="2000"/>
                                        <p:tgtEl>
                                          <p:spTgt spid="32"/>
                                        </p:tgtEl>
                                      </p:cBhvr>
                                    </p:animEffect>
                                    <p:anim calcmode="lin" valueType="num">
                                      <p:cBhvr>
                                        <p:cTn id="141" dur="2000" fill="hold"/>
                                        <p:tgtEl>
                                          <p:spTgt spid="32"/>
                                        </p:tgtEl>
                                        <p:attrNameLst>
                                          <p:attrName>ppt_w</p:attrName>
                                        </p:attrNameLst>
                                      </p:cBhvr>
                                      <p:tavLst>
                                        <p:tav tm="0" fmla="#ppt_w*sin(2.5*pi*$)">
                                          <p:val>
                                            <p:fltVal val="0"/>
                                          </p:val>
                                        </p:tav>
                                        <p:tav tm="100000">
                                          <p:val>
                                            <p:fltVal val="1"/>
                                          </p:val>
                                        </p:tav>
                                      </p:tavLst>
                                    </p:anim>
                                    <p:anim calcmode="lin" valueType="num">
                                      <p:cBhvr>
                                        <p:cTn id="142" dur="2000" fill="hold"/>
                                        <p:tgtEl>
                                          <p:spTgt spid="3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P spid="18" grpId="0"/>
      <p:bldP spid="19" grpId="0"/>
      <p:bldP spid="2" grpId="0"/>
      <p:bldP spid="25" grpId="0" animBg="1"/>
      <p:bldP spid="3" grpId="0" animBg="1"/>
      <p:bldP spid="28" grpId="0" animBg="1"/>
      <p:bldP spid="20" grpId="0" animBg="1"/>
      <p:bldP spid="21" grpId="0"/>
      <p:bldP spid="30" grpId="0" animBg="1"/>
      <p:bldP spid="31" grpId="0" animBg="1"/>
      <p:bldP spid="33" grpId="0"/>
      <p:bldP spid="32" grpId="0"/>
      <p:bldP spid="36" grpId="0" animBg="1"/>
      <p:bldP spid="3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Arrow Connector 10"/>
          <p:cNvCxnSpPr/>
          <p:nvPr/>
        </p:nvCxnSpPr>
        <p:spPr>
          <a:xfrm>
            <a:off x="4572000" y="571500"/>
            <a:ext cx="0" cy="4057650"/>
          </a:xfrm>
          <a:prstGeom prst="straightConnector1">
            <a:avLst/>
          </a:prstGeom>
          <a:ln w="762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rot="16200000">
            <a:off x="4562168" y="-104775"/>
            <a:ext cx="0" cy="5410200"/>
          </a:xfrm>
          <a:prstGeom prst="straightConnector1">
            <a:avLst/>
          </a:prstGeom>
          <a:ln w="76200">
            <a:solidFill>
              <a:srgbClr val="FF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rot="2700000">
            <a:off x="4562168" y="-104775"/>
            <a:ext cx="0" cy="5410200"/>
          </a:xfrm>
          <a:prstGeom prst="straightConnector1">
            <a:avLst/>
          </a:prstGeom>
          <a:ln w="76200">
            <a:solidFill>
              <a:srgbClr val="00B05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3757766" y="4629150"/>
            <a:ext cx="162846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Few PCEs</a:t>
            </a:r>
          </a:p>
        </p:txBody>
      </p:sp>
      <p:sp>
        <p:nvSpPr>
          <p:cNvPr id="15" name="TextBox 14"/>
          <p:cNvSpPr txBox="1"/>
          <p:nvPr/>
        </p:nvSpPr>
        <p:spPr>
          <a:xfrm>
            <a:off x="3747934" y="253094"/>
            <a:ext cx="162846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More PCEs</a:t>
            </a:r>
          </a:p>
        </p:txBody>
      </p:sp>
      <p:sp>
        <p:nvSpPr>
          <p:cNvPr id="16" name="TextBox 15"/>
          <p:cNvSpPr txBox="1"/>
          <p:nvPr/>
        </p:nvSpPr>
        <p:spPr>
          <a:xfrm>
            <a:off x="7010400" y="2435327"/>
            <a:ext cx="162846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a:ea typeface="MS PGothic" panose="020B0600070205080204" pitchFamily="34" charset="-128"/>
                <a:cs typeface="+mn-cs"/>
              </a:rPr>
              <a:t>Few ACEs</a:t>
            </a:r>
          </a:p>
        </p:txBody>
      </p:sp>
      <p:sp>
        <p:nvSpPr>
          <p:cNvPr id="17" name="TextBox 16"/>
          <p:cNvSpPr txBox="1"/>
          <p:nvPr/>
        </p:nvSpPr>
        <p:spPr>
          <a:xfrm>
            <a:off x="457200" y="2443169"/>
            <a:ext cx="162846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a:ea typeface="MS PGothic" panose="020B0600070205080204" pitchFamily="34" charset="-128"/>
                <a:cs typeface="+mn-cs"/>
              </a:rPr>
              <a:t>More ACEs</a:t>
            </a:r>
          </a:p>
        </p:txBody>
      </p:sp>
      <p:sp>
        <p:nvSpPr>
          <p:cNvPr id="18" name="TextBox 17"/>
          <p:cNvSpPr txBox="1"/>
          <p:nvPr/>
        </p:nvSpPr>
        <p:spPr>
          <a:xfrm>
            <a:off x="1208312" y="4227162"/>
            <a:ext cx="162846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B050"/>
                </a:solidFill>
                <a:effectLst/>
                <a:uLnTx/>
                <a:uFillTx/>
                <a:latin typeface="Calibri"/>
                <a:ea typeface="MS PGothic" panose="020B0600070205080204" pitchFamily="34" charset="-128"/>
                <a:cs typeface="+mn-cs"/>
              </a:rPr>
              <a:t>Less Well</a:t>
            </a:r>
          </a:p>
        </p:txBody>
      </p:sp>
      <p:sp>
        <p:nvSpPr>
          <p:cNvPr id="19" name="TextBox 18"/>
          <p:cNvSpPr txBox="1"/>
          <p:nvPr/>
        </p:nvSpPr>
        <p:spPr>
          <a:xfrm>
            <a:off x="6318106" y="590550"/>
            <a:ext cx="162846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B050"/>
                </a:solidFill>
                <a:effectLst/>
                <a:uLnTx/>
                <a:uFillTx/>
                <a:latin typeface="Calibri"/>
                <a:ea typeface="MS PGothic" panose="020B0600070205080204" pitchFamily="34" charset="-128"/>
                <a:cs typeface="+mn-cs"/>
              </a:rPr>
              <a:t>More Well</a:t>
            </a:r>
          </a:p>
        </p:txBody>
      </p:sp>
      <p:sp>
        <p:nvSpPr>
          <p:cNvPr id="2" name="TextBox 1"/>
          <p:cNvSpPr txBox="1"/>
          <p:nvPr/>
        </p:nvSpPr>
        <p:spPr>
          <a:xfrm>
            <a:off x="5726672" y="2256160"/>
            <a:ext cx="1099986"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a:ea typeface="MS PGothic" panose="020B0600070205080204" pitchFamily="34" charset="-128"/>
                <a:cs typeface="+mn-cs"/>
              </a:rPr>
              <a:t>ACE only</a:t>
            </a:r>
          </a:p>
        </p:txBody>
      </p:sp>
      <p:sp>
        <p:nvSpPr>
          <p:cNvPr id="25" name="Oval 24"/>
          <p:cNvSpPr/>
          <p:nvPr/>
        </p:nvSpPr>
        <p:spPr>
          <a:xfrm>
            <a:off x="5621176" y="732062"/>
            <a:ext cx="170027" cy="123051"/>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6" name="Straight Connector 25"/>
          <p:cNvCxnSpPr/>
          <p:nvPr/>
        </p:nvCxnSpPr>
        <p:spPr>
          <a:xfrm>
            <a:off x="5715786" y="802064"/>
            <a:ext cx="381198" cy="326928"/>
          </a:xfrm>
          <a:prstGeom prst="line">
            <a:avLst/>
          </a:prstGeom>
          <a:ln w="3810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3" name="Oval 2"/>
          <p:cNvSpPr/>
          <p:nvPr/>
        </p:nvSpPr>
        <p:spPr>
          <a:xfrm>
            <a:off x="5645571" y="2538800"/>
            <a:ext cx="170027" cy="123051"/>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5" name="Straight Connector 4"/>
          <p:cNvCxnSpPr>
            <a:stCxn id="28" idx="5"/>
          </p:cNvCxnSpPr>
          <p:nvPr/>
        </p:nvCxnSpPr>
        <p:spPr>
          <a:xfrm>
            <a:off x="5141953" y="2134454"/>
            <a:ext cx="503615" cy="406922"/>
          </a:xfrm>
          <a:prstGeom prst="line">
            <a:avLst/>
          </a:prstGeom>
          <a:ln w="3810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28" name="Oval 27"/>
          <p:cNvSpPr/>
          <p:nvPr/>
        </p:nvSpPr>
        <p:spPr>
          <a:xfrm>
            <a:off x="4996826" y="2029423"/>
            <a:ext cx="170027" cy="123051"/>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Oval 19"/>
          <p:cNvSpPr/>
          <p:nvPr/>
        </p:nvSpPr>
        <p:spPr>
          <a:xfrm>
            <a:off x="5635922" y="3873512"/>
            <a:ext cx="170027" cy="12305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TextBox 20"/>
          <p:cNvSpPr txBox="1"/>
          <p:nvPr/>
        </p:nvSpPr>
        <p:spPr>
          <a:xfrm>
            <a:off x="5726672" y="3707978"/>
            <a:ext cx="1099986"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ACE-PCE</a:t>
            </a:r>
          </a:p>
        </p:txBody>
      </p:sp>
      <p:cxnSp>
        <p:nvCxnSpPr>
          <p:cNvPr id="23" name="Straight Connector 22"/>
          <p:cNvCxnSpPr/>
          <p:nvPr/>
        </p:nvCxnSpPr>
        <p:spPr>
          <a:xfrm>
            <a:off x="4326633" y="2857501"/>
            <a:ext cx="1294540" cy="1016012"/>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0" name="Oval 29"/>
          <p:cNvSpPr/>
          <p:nvPr/>
        </p:nvSpPr>
        <p:spPr>
          <a:xfrm>
            <a:off x="4209315" y="2798156"/>
            <a:ext cx="170027" cy="12305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1" name="Oval 30"/>
          <p:cNvSpPr/>
          <p:nvPr/>
        </p:nvSpPr>
        <p:spPr>
          <a:xfrm>
            <a:off x="5989006" y="1045345"/>
            <a:ext cx="170027" cy="123051"/>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3" name="TextBox 32"/>
          <p:cNvSpPr txBox="1"/>
          <p:nvPr/>
        </p:nvSpPr>
        <p:spPr>
          <a:xfrm>
            <a:off x="4691744" y="775605"/>
            <a:ext cx="1099986"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B050"/>
                </a:solidFill>
                <a:effectLst/>
                <a:uLnTx/>
                <a:uFillTx/>
                <a:latin typeface="Calibri"/>
                <a:ea typeface="MS PGothic" panose="020B0600070205080204" pitchFamily="34" charset="-128"/>
                <a:cs typeface="+mn-cs"/>
              </a:rPr>
              <a:t>ACE+PCE</a:t>
            </a:r>
          </a:p>
        </p:txBody>
      </p:sp>
      <p:cxnSp>
        <p:nvCxnSpPr>
          <p:cNvPr id="35" name="Straight Connector 34"/>
          <p:cNvCxnSpPr/>
          <p:nvPr/>
        </p:nvCxnSpPr>
        <p:spPr>
          <a:xfrm>
            <a:off x="5713766" y="2673914"/>
            <a:ext cx="9132" cy="119959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a:stCxn id="25" idx="4"/>
          </p:cNvCxnSpPr>
          <p:nvPr/>
        </p:nvCxnSpPr>
        <p:spPr>
          <a:xfrm>
            <a:off x="5706190" y="855113"/>
            <a:ext cx="7576" cy="1662585"/>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76200" y="237643"/>
            <a:ext cx="2885419" cy="1015663"/>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LOW adversity does NOT mean that you are “well” or “in the clear!”</a:t>
            </a:r>
          </a:p>
        </p:txBody>
      </p:sp>
      <p:sp>
        <p:nvSpPr>
          <p:cNvPr id="29" name="TextBox 28"/>
          <p:cNvSpPr txBox="1"/>
          <p:nvPr/>
        </p:nvSpPr>
        <p:spPr>
          <a:xfrm>
            <a:off x="5989007" y="4077310"/>
            <a:ext cx="3078794" cy="1015663"/>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en-US" sz="2000" u="sng" dirty="0">
                <a:solidFill>
                  <a:prstClr val="black"/>
                </a:solidFill>
                <a:latin typeface="Calibri" panose="020F0502020204030204" pitchFamily="34" charset="0"/>
                <a:cs typeface="Calibri" panose="020F0502020204030204" pitchFamily="34" charset="0"/>
              </a:rPr>
              <a:t>Preventing ACEs is not enough. All kids – especially kids w/ ACEs – need PCEs!</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32" name="TextBox 31"/>
          <p:cNvSpPr txBox="1"/>
          <p:nvPr/>
        </p:nvSpPr>
        <p:spPr>
          <a:xfrm>
            <a:off x="414358" y="2821160"/>
            <a:ext cx="2885419" cy="923330"/>
          </a:xfrm>
          <a:prstGeom prst="rect">
            <a:avLst/>
          </a:prstGeom>
          <a:noFill/>
          <a:ln>
            <a:solidFill>
              <a:schemeClr val="tx1"/>
            </a:solidFill>
          </a:ln>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Kids with </a:t>
            </a:r>
            <a:r>
              <a:rPr kumimoji="0" lang="en-US" sz="1800" b="0" i="0" u="sng"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low</a:t>
            </a: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 adversity but </a:t>
            </a:r>
            <a:r>
              <a:rPr kumimoji="0" lang="en-US" sz="1800" b="0" i="0" u="sng"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low</a:t>
            </a: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 relational health may fare relatively </a:t>
            </a:r>
            <a:r>
              <a:rPr kumimoji="0" lang="en-US" sz="1800" b="0" i="0" u="sng"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poorly</a:t>
            </a:r>
          </a:p>
        </p:txBody>
      </p:sp>
      <p:sp>
        <p:nvSpPr>
          <p:cNvPr id="34" name="Right Arrow 33"/>
          <p:cNvSpPr/>
          <p:nvPr/>
        </p:nvSpPr>
        <p:spPr>
          <a:xfrm rot="10800000">
            <a:off x="3299776" y="2691636"/>
            <a:ext cx="811475" cy="316531"/>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6" name="TextBox 35">
            <a:extLst>
              <a:ext uri="{FF2B5EF4-FFF2-40B4-BE49-F238E27FC236}">
                <a16:creationId xmlns:a16="http://schemas.microsoft.com/office/drawing/2014/main" id="{55480B6E-5B2A-4150-8742-7E5DE3FFAABA}"/>
              </a:ext>
            </a:extLst>
          </p:cNvPr>
          <p:cNvSpPr txBox="1"/>
          <p:nvPr/>
        </p:nvSpPr>
        <p:spPr>
          <a:xfrm>
            <a:off x="5994650" y="1238149"/>
            <a:ext cx="3078794" cy="1015663"/>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000" b="0" i="0" u="sng"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Adverse</a:t>
            </a: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 and </a:t>
            </a:r>
            <a:r>
              <a:rPr kumimoji="0" lang="en-US" sz="2000" b="0" i="0" u="sng"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Positive</a:t>
            </a: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 experiences </a:t>
            </a:r>
            <a:r>
              <a:rPr kumimoji="0" lang="en-US" sz="2000" b="1" i="1"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CO-EXIST</a:t>
            </a:r>
            <a:r>
              <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 in the lives of children everyday</a:t>
            </a:r>
          </a:p>
        </p:txBody>
      </p:sp>
    </p:spTree>
    <p:extLst>
      <p:ext uri="{BB962C8B-B14F-4D97-AF65-F5344CB8AC3E}">
        <p14:creationId xmlns:p14="http://schemas.microsoft.com/office/powerpoint/2010/main" val="1704071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fade">
                                      <p:cBhvr>
                                        <p:cTn id="15" dur="500"/>
                                        <p:tgtEl>
                                          <p:spTgt spid="28"/>
                                        </p:tgtEl>
                                      </p:cBhvr>
                                    </p:animEffect>
                                  </p:childTnLst>
                                </p:cTn>
                              </p:par>
                              <p:par>
                                <p:cTn id="16" presetID="10" presetClass="entr" presetSubtype="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41"/>
                                        </p:tgtEl>
                                        <p:attrNameLst>
                                          <p:attrName>style.visibility</p:attrName>
                                        </p:attrNameLst>
                                      </p:cBhvr>
                                      <p:to>
                                        <p:strVal val="visible"/>
                                      </p:to>
                                    </p:set>
                                    <p:animEffect transition="in" filter="fade">
                                      <p:cBhvr>
                                        <p:cTn id="23" dur="500"/>
                                        <p:tgtEl>
                                          <p:spTgt spid="4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fade">
                                      <p:cBhvr>
                                        <p:cTn id="26" dur="500"/>
                                        <p:tgtEl>
                                          <p:spTgt spid="25"/>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3"/>
                                        </p:tgtEl>
                                        <p:attrNameLst>
                                          <p:attrName>style.visibility</p:attrName>
                                        </p:attrNameLst>
                                      </p:cBhvr>
                                      <p:to>
                                        <p:strVal val="visible"/>
                                      </p:to>
                                    </p:set>
                                    <p:animEffect transition="in" filter="fade">
                                      <p:cBhvr>
                                        <p:cTn id="29" dur="500"/>
                                        <p:tgtEl>
                                          <p:spTgt spid="33"/>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31"/>
                                        </p:tgtEl>
                                        <p:attrNameLst>
                                          <p:attrName>style.visibility</p:attrName>
                                        </p:attrNameLst>
                                      </p:cBhvr>
                                      <p:to>
                                        <p:strVal val="visible"/>
                                      </p:to>
                                    </p:set>
                                    <p:animEffect transition="in" filter="fade">
                                      <p:cBhvr>
                                        <p:cTn id="34" dur="500"/>
                                        <p:tgtEl>
                                          <p:spTgt spid="31"/>
                                        </p:tgtEl>
                                      </p:cBhvr>
                                    </p:animEffect>
                                  </p:childTnLst>
                                </p:cTn>
                              </p:par>
                              <p:par>
                                <p:cTn id="35" presetID="10" presetClass="entr" presetSubtype="0" fill="hold" nodeType="with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fade">
                                      <p:cBhvr>
                                        <p:cTn id="37" dur="500"/>
                                        <p:tgtEl>
                                          <p:spTgt spid="2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500"/>
                                        <p:tgtEl>
                                          <p:spTgt spid="20"/>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fade">
                                      <p:cBhvr>
                                        <p:cTn id="45" dur="500"/>
                                        <p:tgtEl>
                                          <p:spTgt spid="21"/>
                                        </p:tgtEl>
                                      </p:cBhvr>
                                    </p:animEffect>
                                  </p:childTnLst>
                                </p:cTn>
                              </p:par>
                              <p:par>
                                <p:cTn id="46" presetID="10" presetClass="entr" presetSubtype="0" fill="hold" nodeType="withEffect">
                                  <p:stCondLst>
                                    <p:cond delay="0"/>
                                  </p:stCondLst>
                                  <p:childTnLst>
                                    <p:set>
                                      <p:cBhvr>
                                        <p:cTn id="47" dur="1" fill="hold">
                                          <p:stCondLst>
                                            <p:cond delay="0"/>
                                          </p:stCondLst>
                                        </p:cTn>
                                        <p:tgtEl>
                                          <p:spTgt spid="35"/>
                                        </p:tgtEl>
                                        <p:attrNameLst>
                                          <p:attrName>style.visibility</p:attrName>
                                        </p:attrNameLst>
                                      </p:cBhvr>
                                      <p:to>
                                        <p:strVal val="visible"/>
                                      </p:to>
                                    </p:set>
                                    <p:animEffect transition="in" filter="fade">
                                      <p:cBhvr>
                                        <p:cTn id="48" dur="500"/>
                                        <p:tgtEl>
                                          <p:spTgt spid="35"/>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23"/>
                                        </p:tgtEl>
                                        <p:attrNameLst>
                                          <p:attrName>style.visibility</p:attrName>
                                        </p:attrNameLst>
                                      </p:cBhvr>
                                      <p:to>
                                        <p:strVal val="visible"/>
                                      </p:to>
                                    </p:set>
                                    <p:animEffect transition="in" filter="fade">
                                      <p:cBhvr>
                                        <p:cTn id="53" dur="500"/>
                                        <p:tgtEl>
                                          <p:spTgt spid="23"/>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30"/>
                                        </p:tgtEl>
                                        <p:attrNameLst>
                                          <p:attrName>style.visibility</p:attrName>
                                        </p:attrNameLst>
                                      </p:cBhvr>
                                      <p:to>
                                        <p:strVal val="visible"/>
                                      </p:to>
                                    </p:set>
                                    <p:animEffect transition="in" filter="fade">
                                      <p:cBhvr>
                                        <p:cTn id="56" dur="500"/>
                                        <p:tgtEl>
                                          <p:spTgt spid="30"/>
                                        </p:tgtEl>
                                      </p:cBhvr>
                                    </p:animEffect>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32"/>
                                        </p:tgtEl>
                                        <p:attrNameLst>
                                          <p:attrName>style.visibility</p:attrName>
                                        </p:attrNameLst>
                                      </p:cBhvr>
                                      <p:to>
                                        <p:strVal val="visible"/>
                                      </p:to>
                                    </p:set>
                                    <p:animEffect transition="in" filter="wipe(down)">
                                      <p:cBhvr>
                                        <p:cTn id="61" dur="580">
                                          <p:stCondLst>
                                            <p:cond delay="0"/>
                                          </p:stCondLst>
                                        </p:cTn>
                                        <p:tgtEl>
                                          <p:spTgt spid="32"/>
                                        </p:tgtEl>
                                      </p:cBhvr>
                                    </p:animEffect>
                                    <p:anim calcmode="lin" valueType="num">
                                      <p:cBhvr>
                                        <p:cTn id="62"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67" dur="26">
                                          <p:stCondLst>
                                            <p:cond delay="650"/>
                                          </p:stCondLst>
                                        </p:cTn>
                                        <p:tgtEl>
                                          <p:spTgt spid="32"/>
                                        </p:tgtEl>
                                      </p:cBhvr>
                                      <p:to x="100000" y="60000"/>
                                    </p:animScale>
                                    <p:animScale>
                                      <p:cBhvr>
                                        <p:cTn id="68" dur="166" decel="50000">
                                          <p:stCondLst>
                                            <p:cond delay="676"/>
                                          </p:stCondLst>
                                        </p:cTn>
                                        <p:tgtEl>
                                          <p:spTgt spid="32"/>
                                        </p:tgtEl>
                                      </p:cBhvr>
                                      <p:to x="100000" y="100000"/>
                                    </p:animScale>
                                    <p:animScale>
                                      <p:cBhvr>
                                        <p:cTn id="69" dur="26">
                                          <p:stCondLst>
                                            <p:cond delay="1312"/>
                                          </p:stCondLst>
                                        </p:cTn>
                                        <p:tgtEl>
                                          <p:spTgt spid="32"/>
                                        </p:tgtEl>
                                      </p:cBhvr>
                                      <p:to x="100000" y="80000"/>
                                    </p:animScale>
                                    <p:animScale>
                                      <p:cBhvr>
                                        <p:cTn id="70" dur="166" decel="50000">
                                          <p:stCondLst>
                                            <p:cond delay="1338"/>
                                          </p:stCondLst>
                                        </p:cTn>
                                        <p:tgtEl>
                                          <p:spTgt spid="32"/>
                                        </p:tgtEl>
                                      </p:cBhvr>
                                      <p:to x="100000" y="100000"/>
                                    </p:animScale>
                                    <p:animScale>
                                      <p:cBhvr>
                                        <p:cTn id="71" dur="26">
                                          <p:stCondLst>
                                            <p:cond delay="1642"/>
                                          </p:stCondLst>
                                        </p:cTn>
                                        <p:tgtEl>
                                          <p:spTgt spid="32"/>
                                        </p:tgtEl>
                                      </p:cBhvr>
                                      <p:to x="100000" y="90000"/>
                                    </p:animScale>
                                    <p:animScale>
                                      <p:cBhvr>
                                        <p:cTn id="72" dur="166" decel="50000">
                                          <p:stCondLst>
                                            <p:cond delay="1668"/>
                                          </p:stCondLst>
                                        </p:cTn>
                                        <p:tgtEl>
                                          <p:spTgt spid="32"/>
                                        </p:tgtEl>
                                      </p:cBhvr>
                                      <p:to x="100000" y="100000"/>
                                    </p:animScale>
                                    <p:animScale>
                                      <p:cBhvr>
                                        <p:cTn id="73" dur="26">
                                          <p:stCondLst>
                                            <p:cond delay="1808"/>
                                          </p:stCondLst>
                                        </p:cTn>
                                        <p:tgtEl>
                                          <p:spTgt spid="32"/>
                                        </p:tgtEl>
                                      </p:cBhvr>
                                      <p:to x="100000" y="95000"/>
                                    </p:animScale>
                                    <p:animScale>
                                      <p:cBhvr>
                                        <p:cTn id="74" dur="166" decel="50000">
                                          <p:stCondLst>
                                            <p:cond delay="1834"/>
                                          </p:stCondLst>
                                        </p:cTn>
                                        <p:tgtEl>
                                          <p:spTgt spid="32"/>
                                        </p:tgtEl>
                                      </p:cBhvr>
                                      <p:to x="100000" y="100000"/>
                                    </p:animScale>
                                  </p:childTnLst>
                                </p:cTn>
                              </p:par>
                              <p:par>
                                <p:cTn id="75" presetID="26" presetClass="entr" presetSubtype="0" fill="hold" grpId="0" nodeType="withEffect">
                                  <p:stCondLst>
                                    <p:cond delay="0"/>
                                  </p:stCondLst>
                                  <p:childTnLst>
                                    <p:set>
                                      <p:cBhvr>
                                        <p:cTn id="76" dur="1" fill="hold">
                                          <p:stCondLst>
                                            <p:cond delay="0"/>
                                          </p:stCondLst>
                                        </p:cTn>
                                        <p:tgtEl>
                                          <p:spTgt spid="34"/>
                                        </p:tgtEl>
                                        <p:attrNameLst>
                                          <p:attrName>style.visibility</p:attrName>
                                        </p:attrNameLst>
                                      </p:cBhvr>
                                      <p:to>
                                        <p:strVal val="visible"/>
                                      </p:to>
                                    </p:set>
                                    <p:animEffect transition="in" filter="wipe(down)">
                                      <p:cBhvr>
                                        <p:cTn id="77" dur="580">
                                          <p:stCondLst>
                                            <p:cond delay="0"/>
                                          </p:stCondLst>
                                        </p:cTn>
                                        <p:tgtEl>
                                          <p:spTgt spid="34"/>
                                        </p:tgtEl>
                                      </p:cBhvr>
                                    </p:animEffect>
                                    <p:anim calcmode="lin" valueType="num">
                                      <p:cBhvr>
                                        <p:cTn id="78" dur="1822" tmFilter="0,0; 0.14,0.36; 0.43,0.73; 0.71,0.91; 1.0,1.0">
                                          <p:stCondLst>
                                            <p:cond delay="0"/>
                                          </p:stCondLst>
                                        </p:cTn>
                                        <p:tgtEl>
                                          <p:spTgt spid="34"/>
                                        </p:tgtEl>
                                        <p:attrNameLst>
                                          <p:attrName>ppt_x</p:attrName>
                                        </p:attrNameLst>
                                      </p:cBhvr>
                                      <p:tavLst>
                                        <p:tav tm="0">
                                          <p:val>
                                            <p:strVal val="#ppt_x-0.25"/>
                                          </p:val>
                                        </p:tav>
                                        <p:tav tm="100000">
                                          <p:val>
                                            <p:strVal val="#ppt_x"/>
                                          </p:val>
                                        </p:tav>
                                      </p:tavLst>
                                    </p:anim>
                                    <p:anim calcmode="lin" valueType="num">
                                      <p:cBhvr>
                                        <p:cTn id="79" dur="664" tmFilter="0.0,0.0; 0.25,0.07; 0.50,0.2; 0.75,0.467; 1.0,1.0">
                                          <p:stCondLst>
                                            <p:cond delay="0"/>
                                          </p:stCondLst>
                                        </p:cTn>
                                        <p:tgtEl>
                                          <p:spTgt spid="34"/>
                                        </p:tgtEl>
                                        <p:attrNameLst>
                                          <p:attrName>ppt_y</p:attrName>
                                        </p:attrNameLst>
                                      </p:cBhvr>
                                      <p:tavLst>
                                        <p:tav tm="0" fmla="#ppt_y-sin(pi*$)/3">
                                          <p:val>
                                            <p:fltVal val="0.5"/>
                                          </p:val>
                                        </p:tav>
                                        <p:tav tm="100000">
                                          <p:val>
                                            <p:fltVal val="1"/>
                                          </p:val>
                                        </p:tav>
                                      </p:tavLst>
                                    </p:anim>
                                    <p:anim calcmode="lin" valueType="num">
                                      <p:cBhvr>
                                        <p:cTn id="80" dur="664" tmFilter="0, 0; 0.125,0.2665; 0.25,0.4; 0.375,0.465; 0.5,0.5;  0.625,0.535; 0.75,0.6; 0.875,0.7335; 1,1">
                                          <p:stCondLst>
                                            <p:cond delay="664"/>
                                          </p:stCondLst>
                                        </p:cTn>
                                        <p:tgtEl>
                                          <p:spTgt spid="34"/>
                                        </p:tgtEl>
                                        <p:attrNameLst>
                                          <p:attrName>ppt_y</p:attrName>
                                        </p:attrNameLst>
                                      </p:cBhvr>
                                      <p:tavLst>
                                        <p:tav tm="0" fmla="#ppt_y-sin(pi*$)/9">
                                          <p:val>
                                            <p:fltVal val="0"/>
                                          </p:val>
                                        </p:tav>
                                        <p:tav tm="100000">
                                          <p:val>
                                            <p:fltVal val="1"/>
                                          </p:val>
                                        </p:tav>
                                      </p:tavLst>
                                    </p:anim>
                                    <p:anim calcmode="lin" valueType="num">
                                      <p:cBhvr>
                                        <p:cTn id="81" dur="332" tmFilter="0, 0; 0.125,0.2665; 0.25,0.4; 0.375,0.465; 0.5,0.5;  0.625,0.535; 0.75,0.6; 0.875,0.7335; 1,1">
                                          <p:stCondLst>
                                            <p:cond delay="1324"/>
                                          </p:stCondLst>
                                        </p:cTn>
                                        <p:tgtEl>
                                          <p:spTgt spid="34"/>
                                        </p:tgtEl>
                                        <p:attrNameLst>
                                          <p:attrName>ppt_y</p:attrName>
                                        </p:attrNameLst>
                                      </p:cBhvr>
                                      <p:tavLst>
                                        <p:tav tm="0" fmla="#ppt_y-sin(pi*$)/27">
                                          <p:val>
                                            <p:fltVal val="0"/>
                                          </p:val>
                                        </p:tav>
                                        <p:tav tm="100000">
                                          <p:val>
                                            <p:fltVal val="1"/>
                                          </p:val>
                                        </p:tav>
                                      </p:tavLst>
                                    </p:anim>
                                    <p:anim calcmode="lin" valueType="num">
                                      <p:cBhvr>
                                        <p:cTn id="82" dur="164" tmFilter="0, 0; 0.125,0.2665; 0.25,0.4; 0.375,0.465; 0.5,0.5;  0.625,0.535; 0.75,0.6; 0.875,0.7335; 1,1">
                                          <p:stCondLst>
                                            <p:cond delay="1656"/>
                                          </p:stCondLst>
                                        </p:cTn>
                                        <p:tgtEl>
                                          <p:spTgt spid="34"/>
                                        </p:tgtEl>
                                        <p:attrNameLst>
                                          <p:attrName>ppt_y</p:attrName>
                                        </p:attrNameLst>
                                      </p:cBhvr>
                                      <p:tavLst>
                                        <p:tav tm="0" fmla="#ppt_y-sin(pi*$)/81">
                                          <p:val>
                                            <p:fltVal val="0"/>
                                          </p:val>
                                        </p:tav>
                                        <p:tav tm="100000">
                                          <p:val>
                                            <p:fltVal val="1"/>
                                          </p:val>
                                        </p:tav>
                                      </p:tavLst>
                                    </p:anim>
                                    <p:animScale>
                                      <p:cBhvr>
                                        <p:cTn id="83" dur="26">
                                          <p:stCondLst>
                                            <p:cond delay="650"/>
                                          </p:stCondLst>
                                        </p:cTn>
                                        <p:tgtEl>
                                          <p:spTgt spid="34"/>
                                        </p:tgtEl>
                                      </p:cBhvr>
                                      <p:to x="100000" y="60000"/>
                                    </p:animScale>
                                    <p:animScale>
                                      <p:cBhvr>
                                        <p:cTn id="84" dur="166" decel="50000">
                                          <p:stCondLst>
                                            <p:cond delay="676"/>
                                          </p:stCondLst>
                                        </p:cTn>
                                        <p:tgtEl>
                                          <p:spTgt spid="34"/>
                                        </p:tgtEl>
                                      </p:cBhvr>
                                      <p:to x="100000" y="100000"/>
                                    </p:animScale>
                                    <p:animScale>
                                      <p:cBhvr>
                                        <p:cTn id="85" dur="26">
                                          <p:stCondLst>
                                            <p:cond delay="1312"/>
                                          </p:stCondLst>
                                        </p:cTn>
                                        <p:tgtEl>
                                          <p:spTgt spid="34"/>
                                        </p:tgtEl>
                                      </p:cBhvr>
                                      <p:to x="100000" y="80000"/>
                                    </p:animScale>
                                    <p:animScale>
                                      <p:cBhvr>
                                        <p:cTn id="86" dur="166" decel="50000">
                                          <p:stCondLst>
                                            <p:cond delay="1338"/>
                                          </p:stCondLst>
                                        </p:cTn>
                                        <p:tgtEl>
                                          <p:spTgt spid="34"/>
                                        </p:tgtEl>
                                      </p:cBhvr>
                                      <p:to x="100000" y="100000"/>
                                    </p:animScale>
                                    <p:animScale>
                                      <p:cBhvr>
                                        <p:cTn id="87" dur="26">
                                          <p:stCondLst>
                                            <p:cond delay="1642"/>
                                          </p:stCondLst>
                                        </p:cTn>
                                        <p:tgtEl>
                                          <p:spTgt spid="34"/>
                                        </p:tgtEl>
                                      </p:cBhvr>
                                      <p:to x="100000" y="90000"/>
                                    </p:animScale>
                                    <p:animScale>
                                      <p:cBhvr>
                                        <p:cTn id="88" dur="166" decel="50000">
                                          <p:stCondLst>
                                            <p:cond delay="1668"/>
                                          </p:stCondLst>
                                        </p:cTn>
                                        <p:tgtEl>
                                          <p:spTgt spid="34"/>
                                        </p:tgtEl>
                                      </p:cBhvr>
                                      <p:to x="100000" y="100000"/>
                                    </p:animScale>
                                    <p:animScale>
                                      <p:cBhvr>
                                        <p:cTn id="89" dur="26">
                                          <p:stCondLst>
                                            <p:cond delay="1808"/>
                                          </p:stCondLst>
                                        </p:cTn>
                                        <p:tgtEl>
                                          <p:spTgt spid="34"/>
                                        </p:tgtEl>
                                      </p:cBhvr>
                                      <p:to x="100000" y="95000"/>
                                    </p:animScale>
                                    <p:animScale>
                                      <p:cBhvr>
                                        <p:cTn id="90" dur="166" decel="50000">
                                          <p:stCondLst>
                                            <p:cond delay="1834"/>
                                          </p:stCondLst>
                                        </p:cTn>
                                        <p:tgtEl>
                                          <p:spTgt spid="34"/>
                                        </p:tgtEl>
                                      </p:cBhvr>
                                      <p:to x="100000" y="100000"/>
                                    </p:animScale>
                                  </p:childTnLst>
                                </p:cTn>
                              </p:par>
                            </p:childTnLst>
                          </p:cTn>
                        </p:par>
                      </p:childTnLst>
                    </p:cTn>
                  </p:par>
                  <p:par>
                    <p:cTn id="91" fill="hold">
                      <p:stCondLst>
                        <p:cond delay="indefinite"/>
                      </p:stCondLst>
                      <p:childTnLst>
                        <p:par>
                          <p:cTn id="92" fill="hold">
                            <p:stCondLst>
                              <p:cond delay="0"/>
                            </p:stCondLst>
                            <p:childTnLst>
                              <p:par>
                                <p:cTn id="93" presetID="45" presetClass="entr" presetSubtype="0" fill="hold" grpId="0" nodeType="clickEffect">
                                  <p:stCondLst>
                                    <p:cond delay="0"/>
                                  </p:stCondLst>
                                  <p:childTnLst>
                                    <p:set>
                                      <p:cBhvr>
                                        <p:cTn id="94" dur="1" fill="hold">
                                          <p:stCondLst>
                                            <p:cond delay="0"/>
                                          </p:stCondLst>
                                        </p:cTn>
                                        <p:tgtEl>
                                          <p:spTgt spid="29"/>
                                        </p:tgtEl>
                                        <p:attrNameLst>
                                          <p:attrName>style.visibility</p:attrName>
                                        </p:attrNameLst>
                                      </p:cBhvr>
                                      <p:to>
                                        <p:strVal val="visible"/>
                                      </p:to>
                                    </p:set>
                                    <p:animEffect transition="in" filter="fade">
                                      <p:cBhvr>
                                        <p:cTn id="95" dur="2000"/>
                                        <p:tgtEl>
                                          <p:spTgt spid="29"/>
                                        </p:tgtEl>
                                      </p:cBhvr>
                                    </p:animEffect>
                                    <p:anim calcmode="lin" valueType="num">
                                      <p:cBhvr>
                                        <p:cTn id="96" dur="2000" fill="hold"/>
                                        <p:tgtEl>
                                          <p:spTgt spid="29"/>
                                        </p:tgtEl>
                                        <p:attrNameLst>
                                          <p:attrName>ppt_w</p:attrName>
                                        </p:attrNameLst>
                                      </p:cBhvr>
                                      <p:tavLst>
                                        <p:tav tm="0" fmla="#ppt_w*sin(2.5*pi*$)">
                                          <p:val>
                                            <p:fltVal val="0"/>
                                          </p:val>
                                        </p:tav>
                                        <p:tav tm="100000">
                                          <p:val>
                                            <p:fltVal val="1"/>
                                          </p:val>
                                        </p:tav>
                                      </p:tavLst>
                                    </p:anim>
                                    <p:anim calcmode="lin" valueType="num">
                                      <p:cBhvr>
                                        <p:cTn id="97" dur="2000" fill="hold"/>
                                        <p:tgtEl>
                                          <p:spTgt spid="29"/>
                                        </p:tgtEl>
                                        <p:attrNameLst>
                                          <p:attrName>ppt_h</p:attrName>
                                        </p:attrNameLst>
                                      </p:cBhvr>
                                      <p:tavLst>
                                        <p:tav tm="0">
                                          <p:val>
                                            <p:strVal val="#ppt_h"/>
                                          </p:val>
                                        </p:tav>
                                        <p:tav tm="100000">
                                          <p:val>
                                            <p:strVal val="#ppt_h"/>
                                          </p:val>
                                        </p:tav>
                                      </p:tavLst>
                                    </p:anim>
                                  </p:childTnLst>
                                </p:cTn>
                              </p:par>
                            </p:childTnLst>
                          </p:cTn>
                        </p:par>
                      </p:childTnLst>
                    </p:cTn>
                  </p:par>
                  <p:par>
                    <p:cTn id="98" fill="hold">
                      <p:stCondLst>
                        <p:cond delay="indefinite"/>
                      </p:stCondLst>
                      <p:childTnLst>
                        <p:par>
                          <p:cTn id="99" fill="hold">
                            <p:stCondLst>
                              <p:cond delay="0"/>
                            </p:stCondLst>
                            <p:childTnLst>
                              <p:par>
                                <p:cTn id="100" presetID="45" presetClass="entr" presetSubtype="0" fill="hold" grpId="0" nodeType="clickEffect">
                                  <p:stCondLst>
                                    <p:cond delay="0"/>
                                  </p:stCondLst>
                                  <p:childTnLst>
                                    <p:set>
                                      <p:cBhvr>
                                        <p:cTn id="101" dur="1" fill="hold">
                                          <p:stCondLst>
                                            <p:cond delay="0"/>
                                          </p:stCondLst>
                                        </p:cTn>
                                        <p:tgtEl>
                                          <p:spTgt spid="36"/>
                                        </p:tgtEl>
                                        <p:attrNameLst>
                                          <p:attrName>style.visibility</p:attrName>
                                        </p:attrNameLst>
                                      </p:cBhvr>
                                      <p:to>
                                        <p:strVal val="visible"/>
                                      </p:to>
                                    </p:set>
                                    <p:animEffect transition="in" filter="fade">
                                      <p:cBhvr>
                                        <p:cTn id="102" dur="2000"/>
                                        <p:tgtEl>
                                          <p:spTgt spid="36"/>
                                        </p:tgtEl>
                                      </p:cBhvr>
                                    </p:animEffect>
                                    <p:anim calcmode="lin" valueType="num">
                                      <p:cBhvr>
                                        <p:cTn id="103" dur="2000" fill="hold"/>
                                        <p:tgtEl>
                                          <p:spTgt spid="36"/>
                                        </p:tgtEl>
                                        <p:attrNameLst>
                                          <p:attrName>ppt_w</p:attrName>
                                        </p:attrNameLst>
                                      </p:cBhvr>
                                      <p:tavLst>
                                        <p:tav tm="0" fmla="#ppt_w*sin(2.5*pi*$)">
                                          <p:val>
                                            <p:fltVal val="0"/>
                                          </p:val>
                                        </p:tav>
                                        <p:tav tm="100000">
                                          <p:val>
                                            <p:fltVal val="1"/>
                                          </p:val>
                                        </p:tav>
                                      </p:tavLst>
                                    </p:anim>
                                    <p:anim calcmode="lin" valueType="num">
                                      <p:cBhvr>
                                        <p:cTn id="104" dur="2000" fill="hold"/>
                                        <p:tgtEl>
                                          <p:spTgt spid="3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5" grpId="0" animBg="1"/>
      <p:bldP spid="3" grpId="0" animBg="1"/>
      <p:bldP spid="28" grpId="0" animBg="1"/>
      <p:bldP spid="20" grpId="0" animBg="1"/>
      <p:bldP spid="21" grpId="0"/>
      <p:bldP spid="30" grpId="0" animBg="1"/>
      <p:bldP spid="31" grpId="0" animBg="1"/>
      <p:bldP spid="33" grpId="0"/>
      <p:bldP spid="29" grpId="0"/>
      <p:bldP spid="32" grpId="0" animBg="1"/>
      <p:bldP spid="34" grpId="0" animBg="1"/>
      <p:bldP spid="3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EAB6E2C-5C66-41DC-AE94-0D63912973B4}"/>
              </a:ext>
            </a:extLst>
          </p:cNvPr>
          <p:cNvSpPr>
            <a:spLocks noGrp="1"/>
          </p:cNvSpPr>
          <p:nvPr>
            <p:ph type="sldNum" sz="quarter" idx="10"/>
          </p:nvPr>
        </p:nvSpPr>
        <p:spPr>
          <a:xfrm>
            <a:off x="6680200" y="4816095"/>
            <a:ext cx="2133600" cy="274637"/>
          </a:xfrm>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558C58D6-7A02-4F71-AB50-60AC65247C6A}" type="slidenum">
              <a:rPr kumimoji="0" lang="en-US" altLang="en-US" sz="11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13</a:t>
            </a:fld>
            <a:endParaRPr kumimoji="0" lang="en-US" altLang="en-US" sz="11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endParaRPr>
          </a:p>
        </p:txBody>
      </p:sp>
      <p:sp>
        <p:nvSpPr>
          <p:cNvPr id="36" name="TextBox 35">
            <a:extLst>
              <a:ext uri="{FF2B5EF4-FFF2-40B4-BE49-F238E27FC236}">
                <a16:creationId xmlns:a16="http://schemas.microsoft.com/office/drawing/2014/main" id="{1CC3D829-11B0-436C-ACDF-5032AE5EB0D4}"/>
              </a:ext>
            </a:extLst>
          </p:cNvPr>
          <p:cNvSpPr txBox="1"/>
          <p:nvPr/>
        </p:nvSpPr>
        <p:spPr>
          <a:xfrm>
            <a:off x="198374" y="4723153"/>
            <a:ext cx="9144000" cy="400105"/>
          </a:xfrm>
          <a:prstGeom prst="rect">
            <a:avLst/>
          </a:prstGeom>
          <a:noFill/>
        </p:spPr>
        <p:txBody>
          <a:bodyPr wrap="square" lIns="91436" tIns="45718" rIns="91436" bIns="45718"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Slide adapted from </a:t>
            </a:r>
            <a:r>
              <a:rPr kumimoji="0" lang="en-US" sz="1000" b="0" i="1"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Thinking Developmentally: Nurturing Wellness in Childhood to Promote Lifelong Health</a:t>
            </a:r>
            <a:r>
              <a:rPr kumimoji="0" lang="en-US" sz="10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Garner and Saul, 2018.Used with permission.  </a:t>
            </a:r>
          </a:p>
        </p:txBody>
      </p:sp>
      <p:sp>
        <p:nvSpPr>
          <p:cNvPr id="38" name="Rectangle 15">
            <a:extLst>
              <a:ext uri="{FF2B5EF4-FFF2-40B4-BE49-F238E27FC236}">
                <a16:creationId xmlns:a16="http://schemas.microsoft.com/office/drawing/2014/main" id="{91AAA76E-E821-4752-B8AD-2CE379074455}"/>
              </a:ext>
            </a:extLst>
          </p:cNvPr>
          <p:cNvSpPr>
            <a:spLocks noGrp="1" noChangeArrowheads="1"/>
          </p:cNvSpPr>
          <p:nvPr>
            <p:ph type="title"/>
          </p:nvPr>
        </p:nvSpPr>
        <p:spPr bwMode="auto">
          <a:xfrm>
            <a:off x="0" y="-133141"/>
            <a:ext cx="9144000" cy="680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ctr" anchorCtr="1">
            <a:normAutofit/>
          </a:bodyPr>
          <a:lstStyle/>
          <a:p>
            <a:pPr algn="ctr" defTabSz="457142" eaLnBrk="1" fontAlgn="auto" hangingPunct="1">
              <a:spcBef>
                <a:spcPts val="0"/>
              </a:spcBef>
              <a:spcAft>
                <a:spcPts val="0"/>
              </a:spcAft>
              <a:defRPr/>
            </a:pPr>
            <a:r>
              <a:rPr lang="en-US" b="1" dirty="0">
                <a:solidFill>
                  <a:srgbClr val="000000"/>
                </a:solidFill>
                <a:effectLst>
                  <a:outerShdw blurRad="38100" dist="38100" dir="2700000" algn="tl">
                    <a:srgbClr val="FFFFFF"/>
                  </a:outerShdw>
                </a:effectLst>
              </a:rPr>
              <a:t>What’s Inside the Proverbial Black Box?</a:t>
            </a:r>
            <a:endParaRPr lang="en-US" b="1" dirty="0">
              <a:solidFill>
                <a:srgbClr val="A50021"/>
              </a:solidFill>
              <a:effectLst>
                <a:outerShdw blurRad="38100" dist="38100" dir="2700000" algn="tl">
                  <a:srgbClr val="FFFFFF"/>
                </a:outerShdw>
              </a:effectLst>
            </a:endParaRPr>
          </a:p>
        </p:txBody>
      </p:sp>
      <p:sp>
        <p:nvSpPr>
          <p:cNvPr id="19" name="AutoShape 5">
            <a:extLst>
              <a:ext uri="{FF2B5EF4-FFF2-40B4-BE49-F238E27FC236}">
                <a16:creationId xmlns:a16="http://schemas.microsoft.com/office/drawing/2014/main" id="{C2C670B5-88A7-4C9C-8FF4-81FBF7984105}"/>
              </a:ext>
            </a:extLst>
          </p:cNvPr>
          <p:cNvSpPr>
            <a:spLocks noChangeArrowheads="1"/>
          </p:cNvSpPr>
          <p:nvPr/>
        </p:nvSpPr>
        <p:spPr bwMode="auto">
          <a:xfrm>
            <a:off x="4007070" y="2123511"/>
            <a:ext cx="1143000" cy="800100"/>
          </a:xfrm>
          <a:prstGeom prst="cube">
            <a:avLst>
              <a:gd name="adj" fmla="val 25000"/>
            </a:avLst>
          </a:prstGeom>
          <a:solidFill>
            <a:sysClr val="windowText" lastClr="000000"/>
          </a:solidFill>
          <a:ln w="9525">
            <a:solidFill>
              <a:sysClr val="window" lastClr="FF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0" tIns="45715" rIns="91430" bIns="45715" anchor="ctr"/>
          <a:lstStyle>
            <a:lvl1pPr>
              <a:spcBef>
                <a:spcPct val="20000"/>
              </a:spcBef>
              <a:buClr>
                <a:schemeClr val="hlink"/>
              </a:buClr>
              <a:buChar char="•"/>
              <a:defRPr sz="3200">
                <a:solidFill>
                  <a:schemeClr val="tx1"/>
                </a:solidFill>
                <a:latin typeface="Garamond" pitchFamily="18" charset="0"/>
              </a:defRPr>
            </a:lvl1pPr>
            <a:lvl2pPr marL="742950" indent="-285750">
              <a:spcBef>
                <a:spcPct val="20000"/>
              </a:spcBef>
              <a:buChar char="–"/>
              <a:defRPr sz="2800">
                <a:solidFill>
                  <a:schemeClr val="tx1"/>
                </a:solidFill>
                <a:latin typeface="Garamond" pitchFamily="18" charset="0"/>
              </a:defRPr>
            </a:lvl2pPr>
            <a:lvl3pPr marL="1143000" indent="-228600">
              <a:spcBef>
                <a:spcPct val="20000"/>
              </a:spcBef>
              <a:buClr>
                <a:schemeClr val="tx2"/>
              </a:buClr>
              <a:buChar char="•"/>
              <a:defRPr sz="2400">
                <a:solidFill>
                  <a:schemeClr val="tx1"/>
                </a:solidFill>
                <a:latin typeface="Garamond" pitchFamily="18" charset="0"/>
              </a:defRPr>
            </a:lvl3pPr>
            <a:lvl4pPr marL="1600200" indent="-228600">
              <a:spcBef>
                <a:spcPct val="20000"/>
              </a:spcBef>
              <a:buChar char="–"/>
              <a:defRPr sz="2000">
                <a:solidFill>
                  <a:schemeClr val="tx1"/>
                </a:solidFill>
                <a:latin typeface="Garamond" pitchFamily="18" charset="0"/>
              </a:defRPr>
            </a:lvl4pPr>
            <a:lvl5pPr marL="2057400" indent="-228600">
              <a:spcBef>
                <a:spcPct val="20000"/>
              </a:spcBef>
              <a:buClr>
                <a:schemeClr val="folHlink"/>
              </a:buClr>
              <a:buChar char="•"/>
              <a:defRPr sz="2000">
                <a:solidFill>
                  <a:schemeClr val="tx1"/>
                </a:solidFill>
                <a:latin typeface="Garamond"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itchFamily="18" charset="0"/>
              </a:defRPr>
            </a:lvl9pPr>
          </a:lstStyle>
          <a:p>
            <a:pPr marL="0" marR="0" lvl="0" indent="0" algn="l" defTabSz="457142" rtl="0" eaLnBrk="1" fontAlgn="auto" latinLnBrk="0" hangingPunct="1">
              <a:lnSpc>
                <a:spcPct val="100000"/>
              </a:lnSpc>
              <a:spcBef>
                <a:spcPct val="0"/>
              </a:spcBef>
              <a:spcAft>
                <a:spcPts val="0"/>
              </a:spcAft>
              <a:buClrTx/>
              <a:buSzTx/>
              <a:buFontTx/>
              <a:buNone/>
              <a:tabLst/>
              <a:defRPr/>
            </a:pPr>
            <a:endParaRPr kumimoji="0" lang="en-US" altLang="en-US" sz="1800" b="0" i="0" u="none" strike="noStrike" kern="0" cap="none" spc="0" normalizeH="0" baseline="0" noProof="0">
              <a:ln>
                <a:noFill/>
              </a:ln>
              <a:solidFill>
                <a:prstClr val="black"/>
              </a:solidFill>
              <a:effectLst/>
              <a:uLnTx/>
              <a:uFillTx/>
              <a:latin typeface="Garamond" pitchFamily="18" charset="0"/>
              <a:ea typeface="MS PGothic" panose="020B0600070205080204" pitchFamily="34" charset="-128"/>
              <a:cs typeface="+mn-cs"/>
            </a:endParaRPr>
          </a:p>
        </p:txBody>
      </p:sp>
      <p:sp>
        <p:nvSpPr>
          <p:cNvPr id="20" name="Text Box 6">
            <a:extLst>
              <a:ext uri="{FF2B5EF4-FFF2-40B4-BE49-F238E27FC236}">
                <a16:creationId xmlns:a16="http://schemas.microsoft.com/office/drawing/2014/main" id="{E6CBD70D-15EB-467A-B5FB-699FBBBA6E6A}"/>
              </a:ext>
            </a:extLst>
          </p:cNvPr>
          <p:cNvSpPr txBox="1">
            <a:spLocks noChangeArrowheads="1"/>
          </p:cNvSpPr>
          <p:nvPr/>
        </p:nvSpPr>
        <p:spPr bwMode="auto">
          <a:xfrm>
            <a:off x="228600" y="2466413"/>
            <a:ext cx="2438400" cy="369322"/>
          </a:xfrm>
          <a:prstGeom prst="rect">
            <a:avLst/>
          </a:prstGeom>
          <a:solidFill>
            <a:srgbClr val="A50021"/>
          </a:solidFill>
          <a:ln w="9525">
            <a:solidFill>
              <a:sysClr val="windowText" lastClr="000000"/>
            </a:solidFill>
            <a:miter lim="800000"/>
            <a:headEnd/>
            <a:tailEnd/>
          </a:ln>
          <a:effectLst/>
        </p:spPr>
        <p:txBody>
          <a:bodyPr lIns="91430" tIns="45715" rIns="91430" bIns="45715">
            <a:spAutoFit/>
          </a:bodyPr>
          <a:lstStyle>
            <a:lvl1pPr>
              <a:spcBef>
                <a:spcPct val="20000"/>
              </a:spcBef>
              <a:buClr>
                <a:schemeClr val="hlink"/>
              </a:buClr>
              <a:buChar char="•"/>
              <a:defRPr sz="3200">
                <a:solidFill>
                  <a:schemeClr val="tx1"/>
                </a:solidFill>
                <a:latin typeface="Garamond" pitchFamily="18" charset="0"/>
              </a:defRPr>
            </a:lvl1pPr>
            <a:lvl2pPr marL="742950" indent="-285750">
              <a:spcBef>
                <a:spcPct val="20000"/>
              </a:spcBef>
              <a:buChar char="–"/>
              <a:defRPr sz="2800">
                <a:solidFill>
                  <a:schemeClr val="tx1"/>
                </a:solidFill>
                <a:latin typeface="Garamond" pitchFamily="18" charset="0"/>
              </a:defRPr>
            </a:lvl2pPr>
            <a:lvl3pPr marL="1143000" indent="-228600">
              <a:spcBef>
                <a:spcPct val="20000"/>
              </a:spcBef>
              <a:buClr>
                <a:schemeClr val="tx2"/>
              </a:buClr>
              <a:buChar char="•"/>
              <a:defRPr sz="2400">
                <a:solidFill>
                  <a:schemeClr val="tx1"/>
                </a:solidFill>
                <a:latin typeface="Garamond" pitchFamily="18" charset="0"/>
              </a:defRPr>
            </a:lvl3pPr>
            <a:lvl4pPr marL="1600200" indent="-228600">
              <a:spcBef>
                <a:spcPct val="20000"/>
              </a:spcBef>
              <a:buChar char="–"/>
              <a:defRPr sz="2000">
                <a:solidFill>
                  <a:schemeClr val="tx1"/>
                </a:solidFill>
                <a:latin typeface="Garamond" pitchFamily="18" charset="0"/>
              </a:defRPr>
            </a:lvl4pPr>
            <a:lvl5pPr marL="2057400" indent="-228600">
              <a:spcBef>
                <a:spcPct val="20000"/>
              </a:spcBef>
              <a:buClr>
                <a:schemeClr val="folHlink"/>
              </a:buClr>
              <a:buChar char="•"/>
              <a:defRPr sz="2000">
                <a:solidFill>
                  <a:schemeClr val="tx1"/>
                </a:solidFill>
                <a:latin typeface="Garamond"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itchFamily="18" charset="0"/>
              </a:defRPr>
            </a:lvl9pPr>
          </a:lstStyle>
          <a:p>
            <a:pPr marL="0" marR="0" lvl="0" indent="0" algn="ctr" defTabSz="457142" rtl="0" eaLnBrk="1" fontAlgn="auto" latinLnBrk="0" hangingPunct="1">
              <a:lnSpc>
                <a:spcPct val="100000"/>
              </a:lnSpc>
              <a:spcBef>
                <a:spcPct val="50000"/>
              </a:spcBef>
              <a:spcAft>
                <a:spcPts val="0"/>
              </a:spcAft>
              <a:buClrTx/>
              <a:buSzTx/>
              <a:buFontTx/>
              <a:buNone/>
              <a:tabLst/>
              <a:defRPr/>
            </a:pPr>
            <a:r>
              <a:rPr kumimoji="0" lang="en-US" altLang="en-US" sz="1800" b="0" i="0" u="none" strike="noStrike" kern="0" cap="none" spc="0" normalizeH="0" baseline="0" noProof="0" dirty="0">
                <a:ln>
                  <a:noFill/>
                </a:ln>
                <a:solidFill>
                  <a:prstClr val="white"/>
                </a:solidFill>
                <a:effectLst/>
                <a:uLnTx/>
                <a:uFillTx/>
                <a:latin typeface="Arial" charset="0"/>
                <a:ea typeface="MS PGothic" panose="020B0600070205080204" pitchFamily="34" charset="-128"/>
                <a:cs typeface="+mn-cs"/>
              </a:rPr>
              <a:t>Childhood Experience</a:t>
            </a:r>
          </a:p>
        </p:txBody>
      </p:sp>
      <p:sp>
        <p:nvSpPr>
          <p:cNvPr id="21" name="Text Box 7">
            <a:extLst>
              <a:ext uri="{FF2B5EF4-FFF2-40B4-BE49-F238E27FC236}">
                <a16:creationId xmlns:a16="http://schemas.microsoft.com/office/drawing/2014/main" id="{3BCABC0D-AC56-4B13-98F7-E2FA029E7311}"/>
              </a:ext>
            </a:extLst>
          </p:cNvPr>
          <p:cNvSpPr txBox="1">
            <a:spLocks noChangeArrowheads="1"/>
          </p:cNvSpPr>
          <p:nvPr/>
        </p:nvSpPr>
        <p:spPr bwMode="auto">
          <a:xfrm>
            <a:off x="6477000" y="2466413"/>
            <a:ext cx="2514600" cy="369322"/>
          </a:xfrm>
          <a:prstGeom prst="rect">
            <a:avLst/>
          </a:prstGeom>
          <a:solidFill>
            <a:srgbClr val="A50021"/>
          </a:solidFill>
          <a:ln w="9525">
            <a:solidFill>
              <a:sysClr val="windowText" lastClr="000000"/>
            </a:solidFill>
            <a:miter lim="800000"/>
            <a:headEnd/>
            <a:tailEnd/>
          </a:ln>
          <a:effectLst/>
        </p:spPr>
        <p:txBody>
          <a:bodyPr lIns="91430" tIns="45715" rIns="91430" bIns="45715">
            <a:spAutoFit/>
          </a:bodyPr>
          <a:lstStyle>
            <a:lvl1pPr>
              <a:spcBef>
                <a:spcPct val="20000"/>
              </a:spcBef>
              <a:buClr>
                <a:schemeClr val="hlink"/>
              </a:buClr>
              <a:buChar char="•"/>
              <a:defRPr sz="3200">
                <a:solidFill>
                  <a:schemeClr val="tx1"/>
                </a:solidFill>
                <a:latin typeface="Garamond" pitchFamily="18" charset="0"/>
              </a:defRPr>
            </a:lvl1pPr>
            <a:lvl2pPr marL="742950" indent="-285750">
              <a:spcBef>
                <a:spcPct val="20000"/>
              </a:spcBef>
              <a:buChar char="–"/>
              <a:defRPr sz="2800">
                <a:solidFill>
                  <a:schemeClr val="tx1"/>
                </a:solidFill>
                <a:latin typeface="Garamond" pitchFamily="18" charset="0"/>
              </a:defRPr>
            </a:lvl2pPr>
            <a:lvl3pPr marL="1143000" indent="-228600">
              <a:spcBef>
                <a:spcPct val="20000"/>
              </a:spcBef>
              <a:buClr>
                <a:schemeClr val="tx2"/>
              </a:buClr>
              <a:buChar char="•"/>
              <a:defRPr sz="2400">
                <a:solidFill>
                  <a:schemeClr val="tx1"/>
                </a:solidFill>
                <a:latin typeface="Garamond" pitchFamily="18" charset="0"/>
              </a:defRPr>
            </a:lvl3pPr>
            <a:lvl4pPr marL="1600200" indent="-228600">
              <a:spcBef>
                <a:spcPct val="20000"/>
              </a:spcBef>
              <a:buChar char="–"/>
              <a:defRPr sz="2000">
                <a:solidFill>
                  <a:schemeClr val="tx1"/>
                </a:solidFill>
                <a:latin typeface="Garamond" pitchFamily="18" charset="0"/>
              </a:defRPr>
            </a:lvl4pPr>
            <a:lvl5pPr marL="2057400" indent="-228600">
              <a:spcBef>
                <a:spcPct val="20000"/>
              </a:spcBef>
              <a:buClr>
                <a:schemeClr val="folHlink"/>
              </a:buClr>
              <a:buChar char="•"/>
              <a:defRPr sz="2000">
                <a:solidFill>
                  <a:schemeClr val="tx1"/>
                </a:solidFill>
                <a:latin typeface="Garamond"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itchFamily="18" charset="0"/>
              </a:defRPr>
            </a:lvl9pPr>
          </a:lstStyle>
          <a:p>
            <a:pPr marL="0" marR="0" lvl="0" indent="0" algn="ctr" defTabSz="457142" rtl="0" eaLnBrk="1" fontAlgn="auto" latinLnBrk="0" hangingPunct="1">
              <a:lnSpc>
                <a:spcPct val="100000"/>
              </a:lnSpc>
              <a:spcBef>
                <a:spcPct val="50000"/>
              </a:spcBef>
              <a:spcAft>
                <a:spcPts val="0"/>
              </a:spcAft>
              <a:buClrTx/>
              <a:buSzTx/>
              <a:buFontTx/>
              <a:buNone/>
              <a:tabLst/>
              <a:defRPr/>
            </a:pPr>
            <a:r>
              <a:rPr kumimoji="0" lang="en-US" altLang="en-US" sz="1800" b="0" i="0" u="none" strike="noStrike" kern="0" cap="none" spc="0" normalizeH="0" baseline="0" noProof="0" dirty="0">
                <a:ln>
                  <a:noFill/>
                </a:ln>
                <a:solidFill>
                  <a:prstClr val="white"/>
                </a:solidFill>
                <a:effectLst/>
                <a:uLnTx/>
                <a:uFillTx/>
                <a:latin typeface="Arial" charset="0"/>
                <a:ea typeface="MS PGothic" panose="020B0600070205080204" pitchFamily="34" charset="-128"/>
                <a:cs typeface="+mn-cs"/>
              </a:rPr>
              <a:t>Adult Outcomes</a:t>
            </a:r>
          </a:p>
        </p:txBody>
      </p:sp>
      <p:sp>
        <p:nvSpPr>
          <p:cNvPr id="37" name="AutoShape 8">
            <a:extLst>
              <a:ext uri="{FF2B5EF4-FFF2-40B4-BE49-F238E27FC236}">
                <a16:creationId xmlns:a16="http://schemas.microsoft.com/office/drawing/2014/main" id="{D2D20295-D07B-4A54-9E58-F7EBBB5E09F3}"/>
              </a:ext>
            </a:extLst>
          </p:cNvPr>
          <p:cNvSpPr>
            <a:spLocks noChangeArrowheads="1"/>
          </p:cNvSpPr>
          <p:nvPr/>
        </p:nvSpPr>
        <p:spPr bwMode="auto">
          <a:xfrm>
            <a:off x="2819400" y="2523561"/>
            <a:ext cx="1066800" cy="171450"/>
          </a:xfrm>
          <a:prstGeom prst="rightArrow">
            <a:avLst>
              <a:gd name="adj1" fmla="val 50000"/>
              <a:gd name="adj2" fmla="val 116667"/>
            </a:avLst>
          </a:prstGeom>
          <a:solidFill>
            <a:srgbClr val="A50021"/>
          </a:solidFill>
          <a:ln w="9525">
            <a:solidFill>
              <a:sysClr val="windowText" lastClr="000000"/>
            </a:solidFill>
            <a:miter lim="800000"/>
            <a:headEnd/>
            <a:tailEnd/>
          </a:ln>
          <a:effectLst/>
        </p:spPr>
        <p:txBody>
          <a:bodyPr wrap="none" lIns="91430" tIns="45715" rIns="91430" bIns="45715" anchor="ctr"/>
          <a:lstStyle>
            <a:lvl1pPr>
              <a:spcBef>
                <a:spcPct val="20000"/>
              </a:spcBef>
              <a:buClr>
                <a:schemeClr val="hlink"/>
              </a:buClr>
              <a:buChar char="•"/>
              <a:defRPr sz="3200">
                <a:solidFill>
                  <a:schemeClr val="tx1"/>
                </a:solidFill>
                <a:latin typeface="Garamond" pitchFamily="18" charset="0"/>
              </a:defRPr>
            </a:lvl1pPr>
            <a:lvl2pPr marL="742950" indent="-285750">
              <a:spcBef>
                <a:spcPct val="20000"/>
              </a:spcBef>
              <a:buChar char="–"/>
              <a:defRPr sz="2800">
                <a:solidFill>
                  <a:schemeClr val="tx1"/>
                </a:solidFill>
                <a:latin typeface="Garamond" pitchFamily="18" charset="0"/>
              </a:defRPr>
            </a:lvl2pPr>
            <a:lvl3pPr marL="1143000" indent="-228600">
              <a:spcBef>
                <a:spcPct val="20000"/>
              </a:spcBef>
              <a:buClr>
                <a:schemeClr val="tx2"/>
              </a:buClr>
              <a:buChar char="•"/>
              <a:defRPr sz="2400">
                <a:solidFill>
                  <a:schemeClr val="tx1"/>
                </a:solidFill>
                <a:latin typeface="Garamond" pitchFamily="18" charset="0"/>
              </a:defRPr>
            </a:lvl3pPr>
            <a:lvl4pPr marL="1600200" indent="-228600">
              <a:spcBef>
                <a:spcPct val="20000"/>
              </a:spcBef>
              <a:buChar char="–"/>
              <a:defRPr sz="2000">
                <a:solidFill>
                  <a:schemeClr val="tx1"/>
                </a:solidFill>
                <a:latin typeface="Garamond" pitchFamily="18" charset="0"/>
              </a:defRPr>
            </a:lvl4pPr>
            <a:lvl5pPr marL="2057400" indent="-228600">
              <a:spcBef>
                <a:spcPct val="20000"/>
              </a:spcBef>
              <a:buClr>
                <a:schemeClr val="folHlink"/>
              </a:buClr>
              <a:buChar char="•"/>
              <a:defRPr sz="2000">
                <a:solidFill>
                  <a:schemeClr val="tx1"/>
                </a:solidFill>
                <a:latin typeface="Garamond"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itchFamily="18" charset="0"/>
              </a:defRPr>
            </a:lvl9pPr>
          </a:lstStyle>
          <a:p>
            <a:pPr marL="0" marR="0" lvl="0" indent="0" algn="l" defTabSz="457142" rtl="0" eaLnBrk="1" fontAlgn="auto" latinLnBrk="0" hangingPunct="1">
              <a:lnSpc>
                <a:spcPct val="100000"/>
              </a:lnSpc>
              <a:spcBef>
                <a:spcPct val="0"/>
              </a:spcBef>
              <a:spcAft>
                <a:spcPts val="0"/>
              </a:spcAft>
              <a:buClrTx/>
              <a:buSzTx/>
              <a:buFontTx/>
              <a:buNone/>
              <a:tabLst/>
              <a:defRPr/>
            </a:pPr>
            <a:endParaRPr kumimoji="0" lang="en-US" altLang="en-US" sz="1800" b="0" i="0" u="none" strike="noStrike" kern="0" cap="none" spc="0" normalizeH="0" baseline="0" noProof="0">
              <a:ln>
                <a:noFill/>
              </a:ln>
              <a:solidFill>
                <a:srgbClr val="A50021"/>
              </a:solidFill>
              <a:effectLst/>
              <a:uLnTx/>
              <a:uFillTx/>
              <a:latin typeface="Garamond" pitchFamily="18" charset="0"/>
              <a:ea typeface="MS PGothic" panose="020B0600070205080204" pitchFamily="34" charset="-128"/>
              <a:cs typeface="+mn-cs"/>
            </a:endParaRPr>
          </a:p>
        </p:txBody>
      </p:sp>
      <p:sp>
        <p:nvSpPr>
          <p:cNvPr id="39" name="AutoShape 9">
            <a:extLst>
              <a:ext uri="{FF2B5EF4-FFF2-40B4-BE49-F238E27FC236}">
                <a16:creationId xmlns:a16="http://schemas.microsoft.com/office/drawing/2014/main" id="{4811F8E5-87EF-4A76-9F6A-EF99E36928AD}"/>
              </a:ext>
            </a:extLst>
          </p:cNvPr>
          <p:cNvSpPr>
            <a:spLocks noChangeArrowheads="1"/>
          </p:cNvSpPr>
          <p:nvPr/>
        </p:nvSpPr>
        <p:spPr bwMode="auto">
          <a:xfrm>
            <a:off x="5257800" y="2523561"/>
            <a:ext cx="1066800" cy="171450"/>
          </a:xfrm>
          <a:prstGeom prst="rightArrow">
            <a:avLst>
              <a:gd name="adj1" fmla="val 50000"/>
              <a:gd name="adj2" fmla="val 116667"/>
            </a:avLst>
          </a:prstGeom>
          <a:solidFill>
            <a:srgbClr val="A50021"/>
          </a:solidFill>
          <a:ln w="9525">
            <a:solidFill>
              <a:sysClr val="windowText" lastClr="000000"/>
            </a:solidFill>
            <a:miter lim="800000"/>
            <a:headEnd/>
            <a:tailEnd/>
          </a:ln>
          <a:effectLst/>
        </p:spPr>
        <p:txBody>
          <a:bodyPr wrap="none" lIns="91430" tIns="45715" rIns="91430" bIns="45715" anchor="ctr"/>
          <a:lstStyle>
            <a:lvl1pPr>
              <a:spcBef>
                <a:spcPct val="20000"/>
              </a:spcBef>
              <a:buClr>
                <a:schemeClr val="hlink"/>
              </a:buClr>
              <a:buChar char="•"/>
              <a:defRPr sz="3200">
                <a:solidFill>
                  <a:schemeClr val="tx1"/>
                </a:solidFill>
                <a:latin typeface="Garamond" pitchFamily="18" charset="0"/>
              </a:defRPr>
            </a:lvl1pPr>
            <a:lvl2pPr marL="742950" indent="-285750">
              <a:spcBef>
                <a:spcPct val="20000"/>
              </a:spcBef>
              <a:buChar char="–"/>
              <a:defRPr sz="2800">
                <a:solidFill>
                  <a:schemeClr val="tx1"/>
                </a:solidFill>
                <a:latin typeface="Garamond" pitchFamily="18" charset="0"/>
              </a:defRPr>
            </a:lvl2pPr>
            <a:lvl3pPr marL="1143000" indent="-228600">
              <a:spcBef>
                <a:spcPct val="20000"/>
              </a:spcBef>
              <a:buClr>
                <a:schemeClr val="tx2"/>
              </a:buClr>
              <a:buChar char="•"/>
              <a:defRPr sz="2400">
                <a:solidFill>
                  <a:schemeClr val="tx1"/>
                </a:solidFill>
                <a:latin typeface="Garamond" pitchFamily="18" charset="0"/>
              </a:defRPr>
            </a:lvl3pPr>
            <a:lvl4pPr marL="1600200" indent="-228600">
              <a:spcBef>
                <a:spcPct val="20000"/>
              </a:spcBef>
              <a:buChar char="–"/>
              <a:defRPr sz="2000">
                <a:solidFill>
                  <a:schemeClr val="tx1"/>
                </a:solidFill>
                <a:latin typeface="Garamond" pitchFamily="18" charset="0"/>
              </a:defRPr>
            </a:lvl4pPr>
            <a:lvl5pPr marL="2057400" indent="-228600">
              <a:spcBef>
                <a:spcPct val="20000"/>
              </a:spcBef>
              <a:buClr>
                <a:schemeClr val="folHlink"/>
              </a:buClr>
              <a:buChar char="•"/>
              <a:defRPr sz="2000">
                <a:solidFill>
                  <a:schemeClr val="tx1"/>
                </a:solidFill>
                <a:latin typeface="Garamond"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itchFamily="18" charset="0"/>
              </a:defRPr>
            </a:lvl9pPr>
          </a:lstStyle>
          <a:p>
            <a:pPr marL="0" marR="0" lvl="0" indent="0" algn="l" defTabSz="457142" rtl="0" eaLnBrk="1" fontAlgn="auto" latinLnBrk="0" hangingPunct="1">
              <a:lnSpc>
                <a:spcPct val="100000"/>
              </a:lnSpc>
              <a:spcBef>
                <a:spcPct val="0"/>
              </a:spcBef>
              <a:spcAft>
                <a:spcPts val="0"/>
              </a:spcAft>
              <a:buClrTx/>
              <a:buSzTx/>
              <a:buFontTx/>
              <a:buNone/>
              <a:tabLst/>
              <a:defRPr/>
            </a:pPr>
            <a:endParaRPr kumimoji="0" lang="en-US" altLang="en-US" sz="1800" b="0" i="0" u="none" strike="noStrike" kern="0" cap="none" spc="0" normalizeH="0" baseline="0" noProof="0">
              <a:ln>
                <a:noFill/>
              </a:ln>
              <a:solidFill>
                <a:prstClr val="black"/>
              </a:solidFill>
              <a:effectLst/>
              <a:uLnTx/>
              <a:uFillTx/>
              <a:latin typeface="Garamond" pitchFamily="18" charset="0"/>
              <a:ea typeface="MS PGothic" panose="020B0600070205080204" pitchFamily="34" charset="-128"/>
              <a:cs typeface="+mn-cs"/>
            </a:endParaRPr>
          </a:p>
        </p:txBody>
      </p:sp>
      <p:sp>
        <p:nvSpPr>
          <p:cNvPr id="41" name="TextBox 40">
            <a:extLst>
              <a:ext uri="{FF2B5EF4-FFF2-40B4-BE49-F238E27FC236}">
                <a16:creationId xmlns:a16="http://schemas.microsoft.com/office/drawing/2014/main" id="{8EBFEDF2-FB44-4686-8347-5908BD0C429A}"/>
              </a:ext>
            </a:extLst>
          </p:cNvPr>
          <p:cNvSpPr txBox="1"/>
          <p:nvPr/>
        </p:nvSpPr>
        <p:spPr>
          <a:xfrm>
            <a:off x="228600" y="3126376"/>
            <a:ext cx="4208546" cy="923320"/>
          </a:xfrm>
          <a:prstGeom prst="rect">
            <a:avLst/>
          </a:prstGeom>
          <a:noFill/>
        </p:spPr>
        <p:txBody>
          <a:bodyPr wrap="square" lIns="91430" tIns="45715" rIns="91430" bIns="45715" rtlCol="0">
            <a:spAutoFit/>
          </a:bodyPr>
          <a:lstStyle/>
          <a:p>
            <a:pPr marL="0" marR="0" lvl="0" indent="0" algn="l" defTabSz="457142"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MS PGothic" panose="020B0600070205080204" pitchFamily="34" charset="-128"/>
                <a:cs typeface="+mn-cs"/>
              </a:rPr>
              <a:t>ACEs</a:t>
            </a:r>
          </a:p>
          <a:p>
            <a:pPr marL="0" marR="0" lvl="0" indent="0" algn="l" defTabSz="457142"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MS PGothic" panose="020B0600070205080204" pitchFamily="34" charset="-128"/>
                <a:cs typeface="+mn-cs"/>
              </a:rPr>
              <a:t>Violence, Abuse…</a:t>
            </a:r>
          </a:p>
          <a:p>
            <a:pPr marL="0" marR="0" lvl="0" indent="0" algn="l" defTabSz="457142"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MS PGothic" panose="020B0600070205080204" pitchFamily="34" charset="-128"/>
                <a:cs typeface="+mn-cs"/>
              </a:rPr>
              <a:t>Poverty, Racism… </a:t>
            </a:r>
          </a:p>
        </p:txBody>
      </p:sp>
      <p:sp>
        <p:nvSpPr>
          <p:cNvPr id="42" name="TextBox 41">
            <a:extLst>
              <a:ext uri="{FF2B5EF4-FFF2-40B4-BE49-F238E27FC236}">
                <a16:creationId xmlns:a16="http://schemas.microsoft.com/office/drawing/2014/main" id="{ADB0A292-B0A7-4A8A-9A49-BA9739F42758}"/>
              </a:ext>
            </a:extLst>
          </p:cNvPr>
          <p:cNvSpPr txBox="1"/>
          <p:nvPr/>
        </p:nvSpPr>
        <p:spPr>
          <a:xfrm>
            <a:off x="228600" y="1431016"/>
            <a:ext cx="2438400" cy="923320"/>
          </a:xfrm>
          <a:prstGeom prst="rect">
            <a:avLst/>
          </a:prstGeom>
          <a:noFill/>
        </p:spPr>
        <p:txBody>
          <a:bodyPr wrap="square" lIns="91430" tIns="45715" rIns="91430" bIns="45715" rtlCol="0">
            <a:spAutoFit/>
          </a:bodyPr>
          <a:lstStyle/>
          <a:p>
            <a:pPr marL="0" marR="0" lvl="0" indent="0" algn="l" defTabSz="457142"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MS PGothic" panose="020B0600070205080204" pitchFamily="34" charset="-128"/>
                <a:cs typeface="+mn-cs"/>
              </a:rPr>
              <a:t>PCEs</a:t>
            </a:r>
          </a:p>
          <a:p>
            <a:pPr marL="0" marR="0" lvl="0" indent="0" algn="l" defTabSz="457142"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MS PGothic" panose="020B0600070205080204" pitchFamily="34" charset="-128"/>
                <a:cs typeface="+mn-cs"/>
              </a:rPr>
              <a:t>Attuned adults</a:t>
            </a:r>
          </a:p>
          <a:p>
            <a:pPr marL="0" marR="0" lvl="0" indent="0" algn="l" defTabSz="457142"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MS PGothic" panose="020B0600070205080204" pitchFamily="34" charset="-128"/>
                <a:cs typeface="+mn-cs"/>
              </a:rPr>
              <a:t>Play/</a:t>
            </a:r>
            <a:r>
              <a:rPr kumimoji="0" lang="en-US" sz="1800" b="1" i="0" u="none" strike="noStrike" kern="1200" cap="none" spc="0" normalizeH="0" baseline="0" noProof="0" dirty="0">
                <a:ln>
                  <a:noFill/>
                </a:ln>
                <a:solidFill>
                  <a:schemeClr val="accent3"/>
                </a:solidFill>
                <a:effectLst/>
                <a:uLnTx/>
                <a:uFillTx/>
                <a:latin typeface="Arial"/>
                <a:ea typeface="MS PGothic" panose="020B0600070205080204" pitchFamily="34" charset="-128"/>
                <a:cs typeface="+mn-cs"/>
              </a:rPr>
              <a:t>ROR</a:t>
            </a:r>
          </a:p>
        </p:txBody>
      </p:sp>
      <p:sp>
        <p:nvSpPr>
          <p:cNvPr id="43" name="TextBox 42">
            <a:extLst>
              <a:ext uri="{FF2B5EF4-FFF2-40B4-BE49-F238E27FC236}">
                <a16:creationId xmlns:a16="http://schemas.microsoft.com/office/drawing/2014/main" id="{8D1A1429-BF68-4802-92A6-D412844D567A}"/>
              </a:ext>
            </a:extLst>
          </p:cNvPr>
          <p:cNvSpPr txBox="1"/>
          <p:nvPr/>
        </p:nvSpPr>
        <p:spPr>
          <a:xfrm>
            <a:off x="6515100" y="3126376"/>
            <a:ext cx="2438400" cy="923320"/>
          </a:xfrm>
          <a:prstGeom prst="rect">
            <a:avLst/>
          </a:prstGeom>
          <a:noFill/>
        </p:spPr>
        <p:txBody>
          <a:bodyPr wrap="square" lIns="91430" tIns="45715" rIns="91430" bIns="45715" rtlCol="0">
            <a:spAutoFit/>
          </a:bodyPr>
          <a:lstStyle/>
          <a:p>
            <a:pPr marL="0" marR="0" lvl="0" indent="0" algn="r" defTabSz="457142"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MS PGothic" panose="020B0600070205080204" pitchFamily="34" charset="-128"/>
                <a:cs typeface="+mn-cs"/>
              </a:rPr>
              <a:t>Poor Health</a:t>
            </a:r>
          </a:p>
          <a:p>
            <a:pPr marL="0" marR="0" lvl="0" indent="0" algn="r" defTabSz="457142"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MS PGothic" panose="020B0600070205080204" pitchFamily="34" charset="-128"/>
                <a:cs typeface="+mn-cs"/>
              </a:rPr>
              <a:t>Academic Failure</a:t>
            </a:r>
          </a:p>
          <a:p>
            <a:pPr marL="0" marR="0" lvl="0" indent="0" algn="r" defTabSz="457142"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MS PGothic" panose="020B0600070205080204" pitchFamily="34" charset="-128"/>
                <a:cs typeface="+mn-cs"/>
              </a:rPr>
              <a:t>Economic Hardship</a:t>
            </a:r>
          </a:p>
        </p:txBody>
      </p:sp>
      <p:sp>
        <p:nvSpPr>
          <p:cNvPr id="44" name="TextBox 43">
            <a:extLst>
              <a:ext uri="{FF2B5EF4-FFF2-40B4-BE49-F238E27FC236}">
                <a16:creationId xmlns:a16="http://schemas.microsoft.com/office/drawing/2014/main" id="{91840DE7-286C-4BCF-A269-3D978CB24985}"/>
              </a:ext>
            </a:extLst>
          </p:cNvPr>
          <p:cNvSpPr txBox="1"/>
          <p:nvPr/>
        </p:nvSpPr>
        <p:spPr>
          <a:xfrm>
            <a:off x="6553200" y="1431016"/>
            <a:ext cx="2438400" cy="923320"/>
          </a:xfrm>
          <a:prstGeom prst="rect">
            <a:avLst/>
          </a:prstGeom>
          <a:noFill/>
        </p:spPr>
        <p:txBody>
          <a:bodyPr wrap="square" lIns="91430" tIns="45715" rIns="91430" bIns="45715" rtlCol="0">
            <a:spAutoFit/>
          </a:bodyPr>
          <a:lstStyle/>
          <a:p>
            <a:pPr marL="0" marR="0" lvl="0" indent="0" algn="r" defTabSz="457142"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MS PGothic" panose="020B0600070205080204" pitchFamily="34" charset="-128"/>
                <a:cs typeface="+mn-cs"/>
              </a:rPr>
              <a:t>Healthy Lifestyles</a:t>
            </a:r>
          </a:p>
          <a:p>
            <a:pPr marL="0" marR="0" lvl="0" indent="0" algn="r" defTabSz="457142"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MS PGothic" panose="020B0600070205080204" pitchFamily="34" charset="-128"/>
                <a:cs typeface="+mn-cs"/>
              </a:rPr>
              <a:t>Academic Success</a:t>
            </a:r>
          </a:p>
          <a:p>
            <a:pPr marL="0" marR="0" lvl="0" indent="0" algn="r" defTabSz="457142"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MS PGothic" panose="020B0600070205080204" pitchFamily="34" charset="-128"/>
                <a:cs typeface="+mn-cs"/>
              </a:rPr>
              <a:t>Economic Stability</a:t>
            </a:r>
          </a:p>
        </p:txBody>
      </p:sp>
      <p:sp>
        <p:nvSpPr>
          <p:cNvPr id="49" name="Text Box 13">
            <a:extLst>
              <a:ext uri="{FF2B5EF4-FFF2-40B4-BE49-F238E27FC236}">
                <a16:creationId xmlns:a16="http://schemas.microsoft.com/office/drawing/2014/main" id="{13A3F62D-EEFB-4D0A-AED5-275FD2B3DF89}"/>
              </a:ext>
            </a:extLst>
          </p:cNvPr>
          <p:cNvSpPr txBox="1">
            <a:spLocks noChangeArrowheads="1"/>
          </p:cNvSpPr>
          <p:nvPr/>
        </p:nvSpPr>
        <p:spPr bwMode="auto">
          <a:xfrm>
            <a:off x="2959126" y="3126376"/>
            <a:ext cx="3124200" cy="1508095"/>
          </a:xfrm>
          <a:prstGeom prst="rect">
            <a:avLst/>
          </a:prstGeom>
          <a:solidFill>
            <a:schemeClr val="bg1"/>
          </a:solidFill>
          <a:ln w="9525">
            <a:solidFill>
              <a:sysClr val="windowText" lastClr="000000"/>
            </a:solidFill>
            <a:miter lim="800000"/>
            <a:headEnd/>
            <a:tailEnd/>
          </a:ln>
          <a:effectLst/>
        </p:spPr>
        <p:txBody>
          <a:bodyPr wrap="square" lIns="91430" tIns="45715" rIns="91430" bIns="45715">
            <a:spAutoFit/>
          </a:bodyPr>
          <a:lstStyle/>
          <a:p>
            <a:pPr marL="0" marR="0" lvl="0" indent="0" algn="ctr" defTabSz="457142" rtl="0" eaLnBrk="1" fontAlgn="auto" latinLnBrk="0" hangingPunct="1">
              <a:lnSpc>
                <a:spcPct val="100000"/>
              </a:lnSpc>
              <a:spcBef>
                <a:spcPct val="50000"/>
              </a:spcBef>
              <a:spcAft>
                <a:spcPts val="0"/>
              </a:spcAft>
              <a:buClrTx/>
              <a:buSzTx/>
              <a:buFontTx/>
              <a:buNone/>
              <a:tabLst/>
              <a:defRPr/>
            </a:pPr>
            <a:r>
              <a:rPr kumimoji="0" lang="en-US" sz="2000" b="1" i="0" u="none" strike="noStrike" kern="0" cap="none" spc="0" normalizeH="0" baseline="0" noProof="0" dirty="0">
                <a:ln>
                  <a:noFill/>
                </a:ln>
                <a:solidFill>
                  <a:srgbClr val="A50021"/>
                </a:solidFill>
                <a:effectLst/>
                <a:uLnTx/>
                <a:uFillTx/>
                <a:latin typeface="Arial"/>
                <a:ea typeface="MS PGothic" panose="020B0600070205080204" pitchFamily="34" charset="-128"/>
                <a:cs typeface="+mn-cs"/>
              </a:rPr>
              <a:t>Toxic</a:t>
            </a:r>
            <a:r>
              <a:rPr kumimoji="0" lang="en-US" sz="2000" b="1" i="0" u="none" strike="noStrike" kern="0" cap="none" spc="0" normalizeH="0" baseline="0" noProof="0" dirty="0">
                <a:ln>
                  <a:noFill/>
                </a:ln>
                <a:solidFill>
                  <a:srgbClr val="A50021"/>
                </a:solidFill>
                <a:effectLst>
                  <a:outerShdw blurRad="38100" dist="38100" dir="2700000" algn="tl">
                    <a:srgbClr val="000000"/>
                  </a:outerShdw>
                </a:effectLst>
                <a:uLnTx/>
                <a:uFillTx/>
                <a:latin typeface="Arial"/>
                <a:ea typeface="MS PGothic" panose="020B0600070205080204" pitchFamily="34" charset="-128"/>
                <a:cs typeface="+mn-cs"/>
              </a:rPr>
              <a:t> </a:t>
            </a:r>
            <a:r>
              <a:rPr kumimoji="0" lang="en-US" sz="2000" b="1" i="0" u="none" strike="noStrike" kern="0" cap="none" spc="0" normalizeH="0" baseline="0" noProof="0" dirty="0">
                <a:ln>
                  <a:noFill/>
                </a:ln>
                <a:solidFill>
                  <a:srgbClr val="A50021"/>
                </a:solidFill>
                <a:effectLst/>
                <a:uLnTx/>
                <a:uFillTx/>
                <a:latin typeface="Arial"/>
                <a:ea typeface="MS PGothic" panose="020B0600070205080204" pitchFamily="34" charset="-128"/>
                <a:cs typeface="+mn-cs"/>
              </a:rPr>
              <a:t>Stress</a:t>
            </a:r>
          </a:p>
          <a:p>
            <a:pPr marL="0" marR="0" lvl="0" indent="0" algn="ctr" defTabSz="457142" rtl="0" eaLnBrk="1" fontAlgn="auto" latinLnBrk="0" hangingPunct="1">
              <a:lnSpc>
                <a:spcPct val="100000"/>
              </a:lnSpc>
              <a:spcBef>
                <a:spcPct val="50000"/>
              </a:spcBef>
              <a:spcAft>
                <a:spcPts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a:ea typeface="MS PGothic" panose="020B0600070205080204" pitchFamily="34" charset="-128"/>
                <a:cs typeface="+mn-cs"/>
              </a:rPr>
              <a:t>Epigenetic Modifications</a:t>
            </a:r>
          </a:p>
          <a:p>
            <a:pPr marL="0" marR="0" lvl="0" indent="0" algn="ctr" defTabSz="457142" rtl="0" eaLnBrk="1" fontAlgn="auto" latinLnBrk="0" hangingPunct="1">
              <a:lnSpc>
                <a:spcPct val="100000"/>
              </a:lnSpc>
              <a:spcBef>
                <a:spcPct val="50000"/>
              </a:spcBef>
              <a:spcAft>
                <a:spcPts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a:ea typeface="MS PGothic" panose="020B0600070205080204" pitchFamily="34" charset="-128"/>
                <a:cs typeface="+mn-cs"/>
              </a:rPr>
              <a:t>Changes in Brain Connectivity</a:t>
            </a:r>
          </a:p>
          <a:p>
            <a:pPr marL="0" marR="0" lvl="0" indent="0" algn="ctr" defTabSz="457142" rtl="0" eaLnBrk="1" fontAlgn="auto" latinLnBrk="0" hangingPunct="1">
              <a:lnSpc>
                <a:spcPct val="100000"/>
              </a:lnSpc>
              <a:spcBef>
                <a:spcPct val="50000"/>
              </a:spcBef>
              <a:spcAft>
                <a:spcPts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a:ea typeface="MS PGothic" panose="020B0600070205080204" pitchFamily="34" charset="-128"/>
                <a:cs typeface="+mn-cs"/>
              </a:rPr>
              <a:t>Behavioral </a:t>
            </a:r>
            <a:r>
              <a:rPr kumimoji="0" lang="en-US" sz="1600" b="0" i="0" u="none" strike="noStrike" kern="0" cap="none" spc="0" normalizeH="0" baseline="0" noProof="0" dirty="0" err="1">
                <a:ln>
                  <a:noFill/>
                </a:ln>
                <a:solidFill>
                  <a:srgbClr val="000000"/>
                </a:solidFill>
                <a:effectLst/>
                <a:uLnTx/>
                <a:uFillTx/>
                <a:latin typeface="Arial"/>
                <a:ea typeface="MS PGothic" panose="020B0600070205080204" pitchFamily="34" charset="-128"/>
                <a:cs typeface="+mn-cs"/>
              </a:rPr>
              <a:t>Allostasis</a:t>
            </a:r>
            <a:endParaRPr kumimoji="0" lang="en-US" sz="1600" b="0" i="0" u="none" strike="noStrike" kern="0" cap="none" spc="0" normalizeH="0" baseline="0" noProof="0" dirty="0">
              <a:ln>
                <a:noFill/>
              </a:ln>
              <a:solidFill>
                <a:srgbClr val="000000"/>
              </a:solidFill>
              <a:effectLst/>
              <a:uLnTx/>
              <a:uFillTx/>
              <a:latin typeface="Arial"/>
              <a:ea typeface="MS PGothic" panose="020B0600070205080204" pitchFamily="34" charset="-128"/>
              <a:cs typeface="+mn-cs"/>
            </a:endParaRPr>
          </a:p>
        </p:txBody>
      </p:sp>
      <p:sp>
        <p:nvSpPr>
          <p:cNvPr id="50" name="Text Box 13">
            <a:extLst>
              <a:ext uri="{FF2B5EF4-FFF2-40B4-BE49-F238E27FC236}">
                <a16:creationId xmlns:a16="http://schemas.microsoft.com/office/drawing/2014/main" id="{F51280E8-4273-4506-8021-F3BF32890D82}"/>
              </a:ext>
            </a:extLst>
          </p:cNvPr>
          <p:cNvSpPr txBox="1">
            <a:spLocks noChangeArrowheads="1"/>
          </p:cNvSpPr>
          <p:nvPr/>
        </p:nvSpPr>
        <p:spPr bwMode="auto">
          <a:xfrm>
            <a:off x="2872982" y="552179"/>
            <a:ext cx="3252384" cy="1446540"/>
          </a:xfrm>
          <a:prstGeom prst="rect">
            <a:avLst/>
          </a:prstGeom>
          <a:solidFill>
            <a:schemeClr val="bg1"/>
          </a:solidFill>
          <a:ln w="9525">
            <a:solidFill>
              <a:sysClr val="windowText" lastClr="000000"/>
            </a:solidFill>
            <a:miter lim="800000"/>
            <a:headEnd/>
            <a:tailEnd/>
          </a:ln>
          <a:effectLst/>
        </p:spPr>
        <p:txBody>
          <a:bodyPr wrap="square" lIns="91430" tIns="45715" rIns="91430" bIns="45715">
            <a:spAutoFit/>
          </a:bodyPr>
          <a:lstStyle/>
          <a:p>
            <a:pPr marL="0" marR="0" lvl="0" indent="0" algn="ctr" defTabSz="457142" rtl="0" eaLnBrk="1" fontAlgn="auto" latinLnBrk="0" hangingPunct="1">
              <a:lnSpc>
                <a:spcPct val="100000"/>
              </a:lnSpc>
              <a:spcBef>
                <a:spcPct val="50000"/>
              </a:spcBef>
              <a:spcAft>
                <a:spcPts val="0"/>
              </a:spcAft>
              <a:buClrTx/>
              <a:buSzTx/>
              <a:buFontTx/>
              <a:buNone/>
              <a:tabLst/>
              <a:defRPr/>
            </a:pPr>
            <a:r>
              <a:rPr kumimoji="0" lang="en-US" sz="2000" b="1" i="0" u="none" strike="noStrike" kern="0" cap="none" spc="0" normalizeH="0" baseline="0" noProof="0" dirty="0">
                <a:ln>
                  <a:noFill/>
                </a:ln>
                <a:solidFill>
                  <a:srgbClr val="A50021"/>
                </a:solidFill>
                <a:effectLst/>
                <a:uLnTx/>
                <a:uFillTx/>
                <a:latin typeface="Arial"/>
                <a:ea typeface="MS PGothic" panose="020B0600070205080204" pitchFamily="34" charset="-128"/>
                <a:cs typeface="+mn-cs"/>
              </a:rPr>
              <a:t>Safe, Stable and Nurturing Relationships</a:t>
            </a:r>
          </a:p>
          <a:p>
            <a:pPr marL="0" marR="0" lvl="0" indent="0" algn="ctr" defTabSz="457142" rtl="0" eaLnBrk="1" fontAlgn="auto" latinLnBrk="0" hangingPunct="1">
              <a:lnSpc>
                <a:spcPct val="100000"/>
              </a:lnSpc>
              <a:spcBef>
                <a:spcPct val="50000"/>
              </a:spcBef>
              <a:spcAft>
                <a:spcPts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a:ea typeface="MS PGothic" panose="020B0600070205080204" pitchFamily="34" charset="-128"/>
                <a:cs typeface="+mn-cs"/>
              </a:rPr>
              <a:t>Social-Emotional Learning</a:t>
            </a:r>
          </a:p>
          <a:p>
            <a:pPr marL="0" marR="0" lvl="0" indent="0" algn="ctr" defTabSz="457142" rtl="0" eaLnBrk="1" fontAlgn="auto" latinLnBrk="0" hangingPunct="1">
              <a:lnSpc>
                <a:spcPct val="100000"/>
              </a:lnSpc>
              <a:spcBef>
                <a:spcPct val="50000"/>
              </a:spcBef>
              <a:spcAft>
                <a:spcPts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a:ea typeface="MS PGothic" panose="020B0600070205080204" pitchFamily="34" charset="-128"/>
                <a:cs typeface="+mn-cs"/>
              </a:rPr>
              <a:t>Healthy Adaptations</a:t>
            </a:r>
          </a:p>
        </p:txBody>
      </p:sp>
      <p:cxnSp>
        <p:nvCxnSpPr>
          <p:cNvPr id="3" name="Straight Connector 2">
            <a:extLst>
              <a:ext uri="{FF2B5EF4-FFF2-40B4-BE49-F238E27FC236}">
                <a16:creationId xmlns:a16="http://schemas.microsoft.com/office/drawing/2014/main" id="{85768228-AC66-48DD-8EA1-F71C75FE51C3}"/>
              </a:ext>
            </a:extLst>
          </p:cNvPr>
          <p:cNvCxnSpPr/>
          <p:nvPr/>
        </p:nvCxnSpPr>
        <p:spPr>
          <a:xfrm flipV="1">
            <a:off x="2959126" y="2923611"/>
            <a:ext cx="1047944" cy="202765"/>
          </a:xfrm>
          <a:prstGeom prst="line">
            <a:avLst/>
          </a:prstGeom>
        </p:spPr>
        <p:style>
          <a:lnRef idx="2">
            <a:schemeClr val="dk1"/>
          </a:lnRef>
          <a:fillRef idx="0">
            <a:schemeClr val="dk1"/>
          </a:fillRef>
          <a:effectRef idx="1">
            <a:schemeClr val="dk1"/>
          </a:effectRef>
          <a:fontRef idx="minor">
            <a:schemeClr val="tx1"/>
          </a:fontRef>
        </p:style>
      </p:cxnSp>
      <p:cxnSp>
        <p:nvCxnSpPr>
          <p:cNvPr id="6" name="Straight Connector 5">
            <a:extLst>
              <a:ext uri="{FF2B5EF4-FFF2-40B4-BE49-F238E27FC236}">
                <a16:creationId xmlns:a16="http://schemas.microsoft.com/office/drawing/2014/main" id="{1E68EFB3-E113-402C-94D3-2A4F9B3BCC66}"/>
              </a:ext>
            </a:extLst>
          </p:cNvPr>
          <p:cNvCxnSpPr/>
          <p:nvPr/>
        </p:nvCxnSpPr>
        <p:spPr>
          <a:xfrm>
            <a:off x="4950372" y="2916374"/>
            <a:ext cx="1174994" cy="210002"/>
          </a:xfrm>
          <a:prstGeom prst="line">
            <a:avLst/>
          </a:prstGeom>
        </p:spPr>
        <p:style>
          <a:lnRef idx="2">
            <a:schemeClr val="dk1"/>
          </a:lnRef>
          <a:fillRef idx="0">
            <a:schemeClr val="dk1"/>
          </a:fillRef>
          <a:effectRef idx="1">
            <a:schemeClr val="dk1"/>
          </a:effectRef>
          <a:fontRef idx="minor">
            <a:schemeClr val="tx1"/>
          </a:fontRef>
        </p:style>
      </p:cxnSp>
      <p:cxnSp>
        <p:nvCxnSpPr>
          <p:cNvPr id="8" name="Straight Connector 7">
            <a:extLst>
              <a:ext uri="{FF2B5EF4-FFF2-40B4-BE49-F238E27FC236}">
                <a16:creationId xmlns:a16="http://schemas.microsoft.com/office/drawing/2014/main" id="{A4C03225-E404-46BA-953B-02E06EDD7202}"/>
              </a:ext>
            </a:extLst>
          </p:cNvPr>
          <p:cNvCxnSpPr/>
          <p:nvPr/>
        </p:nvCxnSpPr>
        <p:spPr>
          <a:xfrm flipH="1" flipV="1">
            <a:off x="2872982" y="2017124"/>
            <a:ext cx="1362687" cy="106387"/>
          </a:xfrm>
          <a:prstGeom prst="line">
            <a:avLst/>
          </a:prstGeom>
        </p:spPr>
        <p:style>
          <a:lnRef idx="2">
            <a:schemeClr val="dk1"/>
          </a:lnRef>
          <a:fillRef idx="0">
            <a:schemeClr val="dk1"/>
          </a:fillRef>
          <a:effectRef idx="1">
            <a:schemeClr val="dk1"/>
          </a:effectRef>
          <a:fontRef idx="minor">
            <a:schemeClr val="tx1"/>
          </a:fontRef>
        </p:style>
      </p:cxnSp>
      <p:cxnSp>
        <p:nvCxnSpPr>
          <p:cNvPr id="10" name="Straight Connector 9">
            <a:extLst>
              <a:ext uri="{FF2B5EF4-FFF2-40B4-BE49-F238E27FC236}">
                <a16:creationId xmlns:a16="http://schemas.microsoft.com/office/drawing/2014/main" id="{26BE5884-534F-44B4-9E55-439FCA54F45B}"/>
              </a:ext>
            </a:extLst>
          </p:cNvPr>
          <p:cNvCxnSpPr/>
          <p:nvPr/>
        </p:nvCxnSpPr>
        <p:spPr>
          <a:xfrm flipV="1">
            <a:off x="5132192" y="1998719"/>
            <a:ext cx="993174" cy="124792"/>
          </a:xfrm>
          <a:prstGeom prst="line">
            <a:avLst/>
          </a:prstGeom>
        </p:spPr>
        <p:style>
          <a:lnRef idx="2">
            <a:schemeClr val="dk1"/>
          </a:lnRef>
          <a:fillRef idx="0">
            <a:schemeClr val="dk1"/>
          </a:fillRef>
          <a:effectRef idx="1">
            <a:schemeClr val="dk1"/>
          </a:effectRef>
          <a:fontRef idx="minor">
            <a:schemeClr val="tx1"/>
          </a:fontRef>
        </p:style>
      </p:cxnSp>
      <p:sp>
        <p:nvSpPr>
          <p:cNvPr id="2" name="Multiplication Sign 1">
            <a:extLst>
              <a:ext uri="{FF2B5EF4-FFF2-40B4-BE49-F238E27FC236}">
                <a16:creationId xmlns:a16="http://schemas.microsoft.com/office/drawing/2014/main" id="{F042F944-4A49-4E5D-B1BB-570AE6798776}"/>
              </a:ext>
            </a:extLst>
          </p:cNvPr>
          <p:cNvSpPr/>
          <p:nvPr/>
        </p:nvSpPr>
        <p:spPr>
          <a:xfrm>
            <a:off x="3481754" y="2835735"/>
            <a:ext cx="2133600" cy="2116018"/>
          </a:xfrm>
          <a:prstGeom prst="mathMultiply">
            <a:avLst/>
          </a:prstGeom>
          <a:solidFill>
            <a:schemeClr val="accent3"/>
          </a:solidFill>
          <a:ln>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5" name="TextBox 4">
            <a:extLst>
              <a:ext uri="{FF2B5EF4-FFF2-40B4-BE49-F238E27FC236}">
                <a16:creationId xmlns:a16="http://schemas.microsoft.com/office/drawing/2014/main" id="{C11FABE4-F04C-4DE3-8838-213BABDBAF9B}"/>
              </a:ext>
            </a:extLst>
          </p:cNvPr>
          <p:cNvSpPr txBox="1"/>
          <p:nvPr/>
        </p:nvSpPr>
        <p:spPr>
          <a:xfrm>
            <a:off x="6083326" y="4044370"/>
            <a:ext cx="2590800" cy="646331"/>
          </a:xfrm>
          <a:prstGeom prst="rect">
            <a:avLst/>
          </a:prstGeom>
          <a:noFill/>
        </p:spPr>
        <p:txBody>
          <a:bodyPr wrap="square" rtlCol="0">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A11E2A"/>
                </a:solidFill>
                <a:effectLst/>
                <a:uLnTx/>
                <a:uFillTx/>
                <a:latin typeface="Arial" panose="020B0604020202020204" pitchFamily="34" charset="0"/>
                <a:ea typeface="MS PGothic" panose="020B0600070205080204" pitchFamily="34" charset="-128"/>
                <a:cs typeface="+mn-cs"/>
              </a:rPr>
              <a:t>Preventing adversity and TS is not enough!</a:t>
            </a:r>
          </a:p>
        </p:txBody>
      </p:sp>
      <p:sp>
        <p:nvSpPr>
          <p:cNvPr id="7" name="Arrow: Right 6">
            <a:extLst>
              <a:ext uri="{FF2B5EF4-FFF2-40B4-BE49-F238E27FC236}">
                <a16:creationId xmlns:a16="http://schemas.microsoft.com/office/drawing/2014/main" id="{1CD4207A-CF00-4E40-9ED9-D8558322B680}"/>
              </a:ext>
            </a:extLst>
          </p:cNvPr>
          <p:cNvSpPr/>
          <p:nvPr/>
        </p:nvSpPr>
        <p:spPr>
          <a:xfrm>
            <a:off x="5320349" y="4151653"/>
            <a:ext cx="762977" cy="399995"/>
          </a:xfrm>
          <a:prstGeom prst="rightArrow">
            <a:avLst/>
          </a:prstGeom>
          <a:solidFill>
            <a:schemeClr val="accent3"/>
          </a:solidFill>
          <a:ln>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9" name="Circle: Hollow 8">
            <a:extLst>
              <a:ext uri="{FF2B5EF4-FFF2-40B4-BE49-F238E27FC236}">
                <a16:creationId xmlns:a16="http://schemas.microsoft.com/office/drawing/2014/main" id="{7A371BA9-9FFD-43F4-9D9A-9CEB4EA41A45}"/>
              </a:ext>
            </a:extLst>
          </p:cNvPr>
          <p:cNvSpPr/>
          <p:nvPr/>
        </p:nvSpPr>
        <p:spPr>
          <a:xfrm>
            <a:off x="3575538" y="552179"/>
            <a:ext cx="1852247" cy="1515102"/>
          </a:xfrm>
          <a:prstGeom prst="donut">
            <a:avLst/>
          </a:prstGeom>
          <a:solidFill>
            <a:schemeClr val="accent3"/>
          </a:solidFill>
          <a:ln>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4" name="TextBox 23">
            <a:extLst>
              <a:ext uri="{FF2B5EF4-FFF2-40B4-BE49-F238E27FC236}">
                <a16:creationId xmlns:a16="http://schemas.microsoft.com/office/drawing/2014/main" id="{FF0D5829-8B35-448F-9E79-792C643C4901}"/>
              </a:ext>
            </a:extLst>
          </p:cNvPr>
          <p:cNvSpPr txBox="1"/>
          <p:nvPr/>
        </p:nvSpPr>
        <p:spPr>
          <a:xfrm>
            <a:off x="6130219" y="492282"/>
            <a:ext cx="2590800" cy="646331"/>
          </a:xfrm>
          <a:prstGeom prst="rect">
            <a:avLst/>
          </a:prstGeom>
          <a:noFill/>
        </p:spPr>
        <p:txBody>
          <a:bodyPr wrap="square" rtlCol="0">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A11E2A"/>
                </a:solidFill>
                <a:effectLst/>
                <a:uLnTx/>
                <a:uFillTx/>
                <a:latin typeface="Arial" panose="020B0604020202020204" pitchFamily="34" charset="0"/>
                <a:ea typeface="MS PGothic" panose="020B0600070205080204" pitchFamily="34" charset="-128"/>
                <a:cs typeface="+mn-cs"/>
              </a:rPr>
              <a:t>We must proactively promote RH / SSNRs!</a:t>
            </a:r>
          </a:p>
        </p:txBody>
      </p:sp>
      <p:sp>
        <p:nvSpPr>
          <p:cNvPr id="25" name="Arrow: Right 24">
            <a:extLst>
              <a:ext uri="{FF2B5EF4-FFF2-40B4-BE49-F238E27FC236}">
                <a16:creationId xmlns:a16="http://schemas.microsoft.com/office/drawing/2014/main" id="{F308C3B7-483C-448F-A268-633EFEC6AF7B}"/>
              </a:ext>
            </a:extLst>
          </p:cNvPr>
          <p:cNvSpPr/>
          <p:nvPr/>
        </p:nvSpPr>
        <p:spPr>
          <a:xfrm>
            <a:off x="5367242" y="599565"/>
            <a:ext cx="762977" cy="399995"/>
          </a:xfrm>
          <a:prstGeom prst="rightArrow">
            <a:avLst/>
          </a:prstGeom>
          <a:solidFill>
            <a:schemeClr val="accent3"/>
          </a:solidFill>
          <a:ln>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829431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fade">
                                      <p:cBhvr>
                                        <p:cTn id="7" dur="500"/>
                                        <p:tgtEl>
                                          <p:spTgt spid="49"/>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0"/>
                                        </p:tgtEl>
                                        <p:attrNameLst>
                                          <p:attrName>style.visibility</p:attrName>
                                        </p:attrNameLst>
                                      </p:cBhvr>
                                      <p:to>
                                        <p:strVal val="visible"/>
                                      </p:to>
                                    </p:set>
                                    <p:animEffect transition="in" filter="fade">
                                      <p:cBhvr>
                                        <p:cTn id="18" dur="500"/>
                                        <p:tgtEl>
                                          <p:spTgt spid="50"/>
                                        </p:tgtEl>
                                      </p:cBhvr>
                                    </p:animEffect>
                                  </p:childTnLst>
                                </p:cTn>
                              </p:par>
                              <p:par>
                                <p:cTn id="19" presetID="10"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par>
                                <p:cTn id="22" presetID="10" presetClass="entr" presetSubtype="0"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fade">
                                      <p:cBhvr>
                                        <p:cTn id="29" dur="500"/>
                                        <p:tgtEl>
                                          <p:spTgt spid="2"/>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500"/>
                                        <p:tgtEl>
                                          <p:spTgt spid="5"/>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500"/>
                                        <p:tgtEl>
                                          <p:spTgt spid="9"/>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5"/>
                                        </p:tgtEl>
                                        <p:attrNameLst>
                                          <p:attrName>style.visibility</p:attrName>
                                        </p:attrNameLst>
                                      </p:cBhvr>
                                      <p:to>
                                        <p:strVal val="visible"/>
                                      </p:to>
                                    </p:set>
                                    <p:animEffect transition="in" filter="fade">
                                      <p:cBhvr>
                                        <p:cTn id="43" dur="500"/>
                                        <p:tgtEl>
                                          <p:spTgt spid="25"/>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fade">
                                      <p:cBhvr>
                                        <p:cTn id="46"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50" grpId="0" animBg="1"/>
      <p:bldP spid="2" grpId="0" animBg="1"/>
      <p:bldP spid="5" grpId="0"/>
      <p:bldP spid="7" grpId="0" animBg="1"/>
      <p:bldP spid="9" grpId="0" animBg="1"/>
      <p:bldP spid="24" grpId="0"/>
      <p:bldP spid="2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C4F3BF1-4D3C-4677-BE7C-3999C80072D7}"/>
              </a:ext>
            </a:extLst>
          </p:cNvPr>
          <p:cNvSpPr/>
          <p:nvPr/>
        </p:nvSpPr>
        <p:spPr>
          <a:xfrm>
            <a:off x="762000" y="465239"/>
            <a:ext cx="7620000" cy="3262426"/>
          </a:xfrm>
          <a:prstGeom prst="rect">
            <a:avLst/>
          </a:prstGeom>
        </p:spPr>
        <p:txBody>
          <a:bodyPr wrap="square" lIns="91434" tIns="45717" rIns="91434" bIns="45717">
            <a:spAutoFit/>
          </a:bodyPr>
          <a:lstStyle/>
          <a:p>
            <a:pPr marL="0" marR="0" lvl="0" indent="0" algn="ctr" defTabSz="914400" rtl="0" eaLnBrk="0" fontAlgn="base" latinLnBrk="0" hangingPunct="0">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“You never change things</a:t>
            </a:r>
          </a:p>
          <a:p>
            <a:pPr marL="0" marR="0" lvl="0" indent="0" algn="ctr" defTabSz="914400" rtl="0" eaLnBrk="0" fontAlgn="base" latinLnBrk="0" hangingPunct="0">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by fighting the existing reality. </a:t>
            </a:r>
          </a:p>
          <a:p>
            <a:pPr marL="0" marR="0" lvl="0" indent="0" algn="ctr" defTabSz="914400" rtl="0" eaLnBrk="0" fontAlgn="base" latinLnBrk="0" hangingPunct="0">
              <a:lnSpc>
                <a:spcPct val="100000"/>
              </a:lnSpc>
              <a:spcBef>
                <a:spcPts val="0"/>
              </a:spcBef>
              <a:spcAft>
                <a:spcPts val="0"/>
              </a:spcAft>
              <a:buClrTx/>
              <a:buSzTx/>
              <a:buFontTx/>
              <a:buNone/>
              <a:tabLst/>
              <a:defRPr/>
            </a:pPr>
            <a:endParaRPr kumimoji="0" lang="en-US" sz="800" b="1" i="1"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endParaRPr>
          </a:p>
          <a:p>
            <a:pPr marL="0" marR="0" lvl="0" indent="0" algn="ctr" defTabSz="914400" rtl="0" eaLnBrk="0" fontAlgn="base" latinLnBrk="0" hangingPunct="0">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To change something, </a:t>
            </a:r>
          </a:p>
          <a:p>
            <a:pPr marL="0" marR="0" lvl="0" indent="0" algn="ctr" defTabSz="914400" rtl="0" eaLnBrk="0" fontAlgn="base" latinLnBrk="0" hangingPunct="0">
              <a:lnSpc>
                <a:spcPct val="100000"/>
              </a:lnSpc>
              <a:spcBef>
                <a:spcPts val="0"/>
              </a:spcBef>
              <a:spcAft>
                <a:spcPts val="0"/>
              </a:spcAft>
              <a:buClrTx/>
              <a:buSzTx/>
              <a:buFontTx/>
              <a:buNone/>
              <a:tabLst/>
              <a:defRPr/>
            </a:pPr>
            <a:r>
              <a:rPr kumimoji="0" lang="en-US" sz="2800" b="1" i="1" u="none" strike="noStrike" kern="0" cap="none" spc="0" normalizeH="0" baseline="0" noProof="0" dirty="0">
                <a:ln>
                  <a:noFill/>
                </a:ln>
                <a:solidFill>
                  <a:srgbClr val="A50021"/>
                </a:solidFill>
                <a:effectLst/>
                <a:uLnTx/>
                <a:uFillTx/>
                <a:latin typeface="Arial"/>
                <a:ea typeface="MS PGothic" panose="020B0600070205080204" pitchFamily="34" charset="-128"/>
                <a:cs typeface="+mn-cs"/>
              </a:rPr>
              <a:t>b</a:t>
            </a:r>
            <a:r>
              <a:rPr kumimoji="0" lang="en-US" sz="2800" b="1" i="1" u="none" strike="noStrike" kern="0" cap="none" spc="0" normalizeH="0" baseline="0" noProof="0" dirty="0" err="1">
                <a:ln>
                  <a:noFill/>
                </a:ln>
                <a:solidFill>
                  <a:srgbClr val="A50021"/>
                </a:solidFill>
                <a:effectLst/>
                <a:uLnTx/>
                <a:uFillTx/>
                <a:latin typeface="Arial"/>
                <a:ea typeface="MS PGothic" panose="020B0600070205080204" pitchFamily="34" charset="-128"/>
                <a:cs typeface="+mn-cs"/>
              </a:rPr>
              <a:t>uild</a:t>
            </a:r>
            <a:r>
              <a:rPr kumimoji="0" lang="en-US" sz="2800" b="1" i="1" u="none" strike="noStrike" kern="0" cap="none" spc="0" normalizeH="0" baseline="0" noProof="0" dirty="0">
                <a:ln>
                  <a:noFill/>
                </a:ln>
                <a:solidFill>
                  <a:srgbClr val="A50021"/>
                </a:solidFill>
                <a:effectLst/>
                <a:uLnTx/>
                <a:uFillTx/>
                <a:latin typeface="Arial"/>
                <a:ea typeface="MS PGothic" panose="020B0600070205080204" pitchFamily="34" charset="-128"/>
                <a:cs typeface="+mn-cs"/>
              </a:rPr>
              <a:t> a new model</a:t>
            </a:r>
            <a:r>
              <a:rPr kumimoji="0" lang="en-US" sz="2800" b="1" i="1" u="none" strike="noStrike" kern="1200" cap="none" spc="0" normalizeH="0" baseline="0" noProof="0" dirty="0">
                <a:ln>
                  <a:noFill/>
                </a:ln>
                <a:solidFill>
                  <a:srgbClr val="0C377B"/>
                </a:solidFill>
                <a:effectLst/>
                <a:uLnTx/>
                <a:uFillTx/>
                <a:latin typeface="Arial" panose="020B0604020202020204" pitchFamily="34" charset="0"/>
                <a:ea typeface="Calibri"/>
                <a:cs typeface="Arial" panose="020B0604020202020204" pitchFamily="34" charset="0"/>
              </a:rPr>
              <a:t> </a:t>
            </a:r>
          </a:p>
          <a:p>
            <a:pPr marL="0" marR="0" lvl="0" indent="0" algn="ctr" defTabSz="914400" rtl="0" eaLnBrk="0" fontAlgn="base" latinLnBrk="0" hangingPunct="0">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that makes the </a:t>
            </a:r>
          </a:p>
          <a:p>
            <a:pPr marL="0" marR="0" lvl="0" indent="0" algn="ctr" defTabSz="914400" rtl="0" eaLnBrk="0" fontAlgn="base" latinLnBrk="0" hangingPunct="0">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existing model obsolete.”</a:t>
            </a:r>
          </a:p>
          <a:p>
            <a:pPr marL="0" marR="0" lvl="0" indent="0" algn="ctr" defTabSz="914400" rtl="0" eaLnBrk="0" fontAlgn="base" latinLnBrk="0" hangingPunct="0">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endParaRPr>
          </a:p>
          <a:p>
            <a:pPr marL="0" marR="0" lvl="0" indent="0" algn="ctr" defTabSz="914400" rtl="0" eaLnBrk="0" fontAlgn="base" latinLnBrk="0" hangingPunct="0">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 </a:t>
            </a:r>
            <a:r>
              <a:rPr kumimoji="0" lang="en-US" sz="1400" b="1"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R. Buckminster Fuller</a:t>
            </a:r>
          </a:p>
        </p:txBody>
      </p:sp>
      <p:pic>
        <p:nvPicPr>
          <p:cNvPr id="12" name="Picture 3" descr="C:\Users\Owner\AppData\Local\Microsoft\Windows\INetCache\IE\978P1200\idea[1].png">
            <a:extLst>
              <a:ext uri="{FF2B5EF4-FFF2-40B4-BE49-F238E27FC236}">
                <a16:creationId xmlns:a16="http://schemas.microsoft.com/office/drawing/2014/main" id="{23516BD1-B2B3-486C-BC04-83E2C45900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63615" y="519290"/>
            <a:ext cx="924062" cy="246416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C:\Users\Owner\AppData\Local\Microsoft\Windows\INetCache\IE\978P1200\frustration[1].gif">
            <a:extLst>
              <a:ext uri="{FF2B5EF4-FFF2-40B4-BE49-F238E27FC236}">
                <a16:creationId xmlns:a16="http://schemas.microsoft.com/office/drawing/2014/main" id="{EB986631-F65B-4159-8AEF-5854DCE270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4767" y="824084"/>
            <a:ext cx="1761549" cy="1909519"/>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C65F6468-0160-4DA9-BB95-6A1431EAC61F}"/>
              </a:ext>
            </a:extLst>
          </p:cNvPr>
          <p:cNvSpPr txBox="1"/>
          <p:nvPr/>
        </p:nvSpPr>
        <p:spPr>
          <a:xfrm>
            <a:off x="0" y="3726199"/>
            <a:ext cx="9143999" cy="1077218"/>
          </a:xfrm>
          <a:prstGeom prst="rect">
            <a:avLst/>
          </a:prstGeom>
          <a:noFill/>
        </p:spPr>
        <p:txBody>
          <a:bodyPr wrap="square" rtlCol="0">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3200" b="1" i="0" u="none" strike="noStrike" kern="0" cap="none" spc="0" normalizeH="0" baseline="0" noProof="0" dirty="0">
                <a:ln>
                  <a:noFill/>
                </a:ln>
                <a:solidFill>
                  <a:srgbClr val="A50021"/>
                </a:solidFill>
                <a:effectLst/>
                <a:uLnTx/>
                <a:uFillTx/>
                <a:latin typeface="Arial"/>
                <a:ea typeface="MS PGothic" panose="020B0600070205080204" pitchFamily="34" charset="-128"/>
                <a:cs typeface="+mn-cs"/>
              </a:rPr>
              <a:t>Pivoting from Deficits-Based Models</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3200" b="1" i="0" u="none" strike="noStrike" kern="0" cap="none" spc="0" normalizeH="0" baseline="0" noProof="0" dirty="0">
                <a:ln>
                  <a:noFill/>
                </a:ln>
                <a:solidFill>
                  <a:srgbClr val="A50021"/>
                </a:solidFill>
                <a:effectLst/>
                <a:uLnTx/>
                <a:uFillTx/>
                <a:latin typeface="Arial"/>
                <a:ea typeface="MS PGothic" panose="020B0600070205080204" pitchFamily="34" charset="-128"/>
                <a:cs typeface="+mn-cs"/>
              </a:rPr>
              <a:t>To Strengths-Based Models</a:t>
            </a:r>
            <a:endParaRPr kumimoji="0" lang="en-US" sz="3200" b="1" i="0" u="none" strike="noStrike" kern="1200" cap="none" spc="0" normalizeH="0" baseline="0" noProof="0" dirty="0">
              <a:ln>
                <a:noFill/>
              </a:ln>
              <a:solidFill>
                <a:srgbClr val="0C377B"/>
              </a:solidFill>
              <a:effectLst/>
              <a:uLnTx/>
              <a:uFillTx/>
              <a:latin typeface="Arial" panose="020B0604020202020204" pitchFamily="34" charset="0"/>
              <a:ea typeface="MS PGothic" panose="020B0600070205080204" pitchFamily="34" charset="-128"/>
              <a:cs typeface="+mn-cs"/>
            </a:endParaRPr>
          </a:p>
        </p:txBody>
      </p:sp>
      <p:pic>
        <p:nvPicPr>
          <p:cNvPr id="15" name="Picture 14">
            <a:extLst>
              <a:ext uri="{FF2B5EF4-FFF2-40B4-BE49-F238E27FC236}">
                <a16:creationId xmlns:a16="http://schemas.microsoft.com/office/drawing/2014/main" id="{3A6EAFC1-8CA2-4C6A-BDD2-E4CE05997946}"/>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77875" y="3759737"/>
            <a:ext cx="880774" cy="880774"/>
          </a:xfrm>
          <a:prstGeom prst="rect">
            <a:avLst/>
          </a:prstGeom>
        </p:spPr>
      </p:pic>
      <p:pic>
        <p:nvPicPr>
          <p:cNvPr id="16" name="Picture 15">
            <a:extLst>
              <a:ext uri="{FF2B5EF4-FFF2-40B4-BE49-F238E27FC236}">
                <a16:creationId xmlns:a16="http://schemas.microsoft.com/office/drawing/2014/main" id="{625ADE85-E6E5-48AC-8CEB-59550567A78D}"/>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8015943" y="3640345"/>
            <a:ext cx="1151505" cy="1151505"/>
          </a:xfrm>
          <a:prstGeom prst="rect">
            <a:avLst/>
          </a:prstGeom>
        </p:spPr>
      </p:pic>
      <p:sp>
        <p:nvSpPr>
          <p:cNvPr id="8" name="Rectangle 15">
            <a:extLst>
              <a:ext uri="{FF2B5EF4-FFF2-40B4-BE49-F238E27FC236}">
                <a16:creationId xmlns:a16="http://schemas.microsoft.com/office/drawing/2014/main" id="{5BA9B706-F107-484B-9A18-087CA4D57109}"/>
              </a:ext>
            </a:extLst>
          </p:cNvPr>
          <p:cNvSpPr txBox="1">
            <a:spLocks noChangeArrowheads="1"/>
          </p:cNvSpPr>
          <p:nvPr/>
        </p:nvSpPr>
        <p:spPr bwMode="auto">
          <a:xfrm>
            <a:off x="5643" y="-162153"/>
            <a:ext cx="9144000" cy="680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ctr" anchorCtr="1">
            <a:normAutofit/>
          </a:bodyPr>
          <a:lstStyle>
            <a:lvl1pPr algn="l" defTabSz="457200" rtl="0" eaLnBrk="1" fontAlgn="base" hangingPunct="1">
              <a:spcBef>
                <a:spcPct val="0"/>
              </a:spcBef>
              <a:spcAft>
                <a:spcPct val="0"/>
              </a:spcAft>
              <a:defRPr sz="2800" b="1" kern="1200">
                <a:solidFill>
                  <a:schemeClr val="tx1"/>
                </a:solidFill>
                <a:latin typeface="+mj-lt"/>
                <a:ea typeface="MS PGothic" panose="020B0600070205080204" pitchFamily="34" charset="-128"/>
                <a:cs typeface="Arial"/>
              </a:defRPr>
            </a:lvl1pPr>
            <a:lvl2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2pPr>
            <a:lvl3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3pPr>
            <a:lvl4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4pPr>
            <a:lvl5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5pPr>
            <a:lvl6pPr marL="4572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6pPr>
            <a:lvl7pPr marL="9144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7pPr>
            <a:lvl8pPr marL="13716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8pPr>
            <a:lvl9pPr marL="18288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9pPr>
          </a:lstStyle>
          <a:p>
            <a:pPr marL="0" marR="0" lvl="0" indent="0" algn="ctr" defTabSz="457142" rtl="0" eaLnBrk="1" fontAlgn="auto" latinLnBrk="0" hangingPunct="1">
              <a:lnSpc>
                <a:spcPct val="100000"/>
              </a:lnSpc>
              <a:spcBef>
                <a:spcPts val="0"/>
              </a:spcBef>
              <a:spcAft>
                <a:spcPts val="0"/>
              </a:spcAft>
              <a:buClrTx/>
              <a:buSzTx/>
              <a:buFontTx/>
              <a:buNone/>
              <a:tabLst/>
              <a:defRPr/>
            </a:pPr>
            <a:r>
              <a:rPr kumimoji="0" lang="en-US" sz="2800" b="1" i="1" u="sng" strike="noStrike" kern="1200" cap="none" spc="0" normalizeH="0" baseline="0" noProof="0" dirty="0">
                <a:ln>
                  <a:noFill/>
                </a:ln>
                <a:solidFill>
                  <a:srgbClr val="A50021"/>
                </a:solidFill>
                <a:effectLst>
                  <a:outerShdw blurRad="38100" dist="38100" dir="2700000" algn="tl">
                    <a:srgbClr val="FFFFFF"/>
                  </a:outerShdw>
                </a:effectLst>
                <a:uLnTx/>
                <a:uFillTx/>
                <a:latin typeface="Arial"/>
                <a:ea typeface="MS PGothic" panose="020B0600070205080204" pitchFamily="34" charset="-128"/>
                <a:cs typeface="Arial"/>
              </a:rPr>
              <a:t>HOW</a:t>
            </a:r>
            <a:r>
              <a:rPr kumimoji="0" lang="en-US" sz="2800" b="1" i="0" u="none" strike="noStrike" kern="1200" cap="none" spc="0" normalizeH="0" baseline="0" noProof="0" dirty="0">
                <a:ln>
                  <a:noFill/>
                </a:ln>
                <a:solidFill>
                  <a:srgbClr val="A50021"/>
                </a:solidFill>
                <a:effectLst>
                  <a:outerShdw blurRad="38100" dist="38100" dir="2700000" algn="tl">
                    <a:srgbClr val="FFFFFF"/>
                  </a:outerShdw>
                </a:effectLst>
                <a:uLnTx/>
                <a:uFillTx/>
                <a:latin typeface="Arial"/>
                <a:ea typeface="MS PGothic" panose="020B0600070205080204" pitchFamily="34" charset="-128"/>
                <a:cs typeface="Arial"/>
              </a:rPr>
              <a:t> to Build a Culture of Relational Health?</a:t>
            </a:r>
            <a:endParaRPr kumimoji="0" lang="en-US" sz="2800" b="1" i="0" u="none" strike="noStrike" kern="1200" cap="none" spc="0" normalizeH="0" baseline="0" noProof="0" dirty="0">
              <a:ln>
                <a:noFill/>
              </a:ln>
              <a:solidFill>
                <a:srgbClr val="A50021"/>
              </a:solidFill>
              <a:effectLst/>
              <a:uLnTx/>
              <a:uFillTx/>
              <a:latin typeface="Arial"/>
              <a:ea typeface="MS PGothic" panose="020B0600070205080204" pitchFamily="34" charset="-128"/>
              <a:cs typeface="Arial"/>
            </a:endParaRPr>
          </a:p>
        </p:txBody>
      </p:sp>
    </p:spTree>
    <p:extLst>
      <p:ext uri="{BB962C8B-B14F-4D97-AF65-F5344CB8AC3E}">
        <p14:creationId xmlns:p14="http://schemas.microsoft.com/office/powerpoint/2010/main" val="2494828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1">
                                            <p:txEl>
                                              <p:pRg st="1" end="1"/>
                                            </p:txEl>
                                          </p:spTgt>
                                        </p:tgtEl>
                                        <p:attrNameLst>
                                          <p:attrName>style.visibility</p:attrName>
                                        </p:attrNameLst>
                                      </p:cBhvr>
                                      <p:to>
                                        <p:strVal val="visible"/>
                                      </p:to>
                                    </p:set>
                                    <p:animEffect transition="in" filter="fade">
                                      <p:cBhvr>
                                        <p:cTn id="10" dur="500"/>
                                        <p:tgtEl>
                                          <p:spTgt spid="11">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1">
                                            <p:txEl>
                                              <p:pRg st="8" end="8"/>
                                            </p:txEl>
                                          </p:spTgt>
                                        </p:tgtEl>
                                        <p:attrNameLst>
                                          <p:attrName>style.visibility</p:attrName>
                                        </p:attrNameLst>
                                      </p:cBhvr>
                                      <p:to>
                                        <p:strVal val="visible"/>
                                      </p:to>
                                    </p:set>
                                    <p:animEffect transition="in" filter="fade">
                                      <p:cBhvr>
                                        <p:cTn id="13" dur="500"/>
                                        <p:tgtEl>
                                          <p:spTgt spid="11">
                                            <p:txEl>
                                              <p:pRg st="8" end="8"/>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1">
                                            <p:txEl>
                                              <p:pRg st="3" end="3"/>
                                            </p:txEl>
                                          </p:spTgt>
                                        </p:tgtEl>
                                        <p:attrNameLst>
                                          <p:attrName>style.visibility</p:attrName>
                                        </p:attrNameLst>
                                      </p:cBhvr>
                                      <p:to>
                                        <p:strVal val="visible"/>
                                      </p:to>
                                    </p:set>
                                    <p:animEffect transition="in" filter="fade">
                                      <p:cBhvr>
                                        <p:cTn id="21" dur="500"/>
                                        <p:tgtEl>
                                          <p:spTgt spid="11">
                                            <p:txEl>
                                              <p:pRg st="3" end="3"/>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11">
                                            <p:txEl>
                                              <p:pRg st="4" end="4"/>
                                            </p:txEl>
                                          </p:spTgt>
                                        </p:tgtEl>
                                        <p:attrNameLst>
                                          <p:attrName>style.visibility</p:attrName>
                                        </p:attrNameLst>
                                      </p:cBhvr>
                                      <p:to>
                                        <p:strVal val="visible"/>
                                      </p:to>
                                    </p:set>
                                    <p:animEffect transition="in" filter="fade">
                                      <p:cBhvr>
                                        <p:cTn id="24" dur="500"/>
                                        <p:tgtEl>
                                          <p:spTgt spid="11">
                                            <p:txEl>
                                              <p:pRg st="4" end="4"/>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11">
                                            <p:txEl>
                                              <p:pRg st="5" end="5"/>
                                            </p:txEl>
                                          </p:spTgt>
                                        </p:tgtEl>
                                        <p:attrNameLst>
                                          <p:attrName>style.visibility</p:attrName>
                                        </p:attrNameLst>
                                      </p:cBhvr>
                                      <p:to>
                                        <p:strVal val="visible"/>
                                      </p:to>
                                    </p:set>
                                    <p:animEffect transition="in" filter="fade">
                                      <p:cBhvr>
                                        <p:cTn id="27" dur="500"/>
                                        <p:tgtEl>
                                          <p:spTgt spid="11">
                                            <p:txEl>
                                              <p:pRg st="5" end="5"/>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11">
                                            <p:txEl>
                                              <p:pRg st="6" end="6"/>
                                            </p:txEl>
                                          </p:spTgt>
                                        </p:tgtEl>
                                        <p:attrNameLst>
                                          <p:attrName>style.visibility</p:attrName>
                                        </p:attrNameLst>
                                      </p:cBhvr>
                                      <p:to>
                                        <p:strVal val="visible"/>
                                      </p:to>
                                    </p:set>
                                    <p:animEffect transition="in" filter="fade">
                                      <p:cBhvr>
                                        <p:cTn id="30" dur="500"/>
                                        <p:tgtEl>
                                          <p:spTgt spid="11">
                                            <p:txEl>
                                              <p:pRg st="6" end="6"/>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500"/>
                                        <p:tgtEl>
                                          <p:spTgt spid="12"/>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4">
                                            <p:txEl>
                                              <p:pRg st="0" end="0"/>
                                            </p:txEl>
                                          </p:spTgt>
                                        </p:tgtEl>
                                        <p:attrNameLst>
                                          <p:attrName>style.visibility</p:attrName>
                                        </p:attrNameLst>
                                      </p:cBhvr>
                                      <p:to>
                                        <p:strVal val="visible"/>
                                      </p:to>
                                    </p:set>
                                    <p:animEffect transition="in" filter="fade">
                                      <p:cBhvr>
                                        <p:cTn id="38" dur="500"/>
                                        <p:tgtEl>
                                          <p:spTgt spid="14">
                                            <p:txEl>
                                              <p:pRg st="0" end="0"/>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fade">
                                      <p:cBhvr>
                                        <p:cTn id="41" dur="500"/>
                                        <p:tgtEl>
                                          <p:spTgt spid="15"/>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14">
                                            <p:txEl>
                                              <p:pRg st="1" end="1"/>
                                            </p:txEl>
                                          </p:spTgt>
                                        </p:tgtEl>
                                        <p:attrNameLst>
                                          <p:attrName>style.visibility</p:attrName>
                                        </p:attrNameLst>
                                      </p:cBhvr>
                                      <p:to>
                                        <p:strVal val="visible"/>
                                      </p:to>
                                    </p:set>
                                    <p:animEffect transition="in" filter="fade">
                                      <p:cBhvr>
                                        <p:cTn id="46" dur="500"/>
                                        <p:tgtEl>
                                          <p:spTgt spid="14">
                                            <p:txEl>
                                              <p:pRg st="1" end="1"/>
                                            </p:txEl>
                                          </p:spTgt>
                                        </p:tgtEl>
                                      </p:cBhvr>
                                    </p:animEffect>
                                  </p:childTnLst>
                                </p:cTn>
                              </p:par>
                              <p:par>
                                <p:cTn id="47" presetID="10" presetClass="entr" presetSubtype="0" fill="hold"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C65F6468-0160-4DA9-BB95-6A1431EAC61F}"/>
              </a:ext>
            </a:extLst>
          </p:cNvPr>
          <p:cNvSpPr txBox="1"/>
          <p:nvPr/>
        </p:nvSpPr>
        <p:spPr>
          <a:xfrm>
            <a:off x="0" y="531441"/>
            <a:ext cx="7186245" cy="1077218"/>
          </a:xfrm>
          <a:prstGeom prst="rect">
            <a:avLst/>
          </a:prstGeom>
          <a:noFill/>
        </p:spPr>
        <p:txBody>
          <a:bodyPr wrap="square" rtlCol="0">
            <a:spAutoFit/>
          </a:bodyPr>
          <a:lstStyle/>
          <a:p>
            <a:pPr algn="ctr"/>
            <a:r>
              <a:rPr lang="en-US" sz="3200" b="1" kern="0" dirty="0">
                <a:solidFill>
                  <a:srgbClr val="A50021"/>
                </a:solidFill>
                <a:latin typeface="Arial"/>
                <a:ea typeface="+mj-ea"/>
                <a:cs typeface="+mj-cs"/>
              </a:rPr>
              <a:t>Three “Lenses” to Operationalize</a:t>
            </a:r>
          </a:p>
          <a:p>
            <a:pPr algn="ctr"/>
            <a:r>
              <a:rPr lang="en-US" sz="3200" b="1" kern="0" dirty="0">
                <a:solidFill>
                  <a:srgbClr val="A50021"/>
                </a:solidFill>
                <a:latin typeface="Arial"/>
                <a:ea typeface="+mj-ea"/>
                <a:cs typeface="+mj-cs"/>
              </a:rPr>
              <a:t>Relational Health</a:t>
            </a:r>
          </a:p>
        </p:txBody>
      </p:sp>
      <p:pic>
        <p:nvPicPr>
          <p:cNvPr id="8" name="Picture 7">
            <a:extLst>
              <a:ext uri="{FF2B5EF4-FFF2-40B4-BE49-F238E27FC236}">
                <a16:creationId xmlns:a16="http://schemas.microsoft.com/office/drawing/2014/main" id="{6FB0067A-AB18-4A0F-9A6F-27DC33CF1300}"/>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974843" y="504099"/>
            <a:ext cx="2063645" cy="1373208"/>
          </a:xfrm>
          <a:prstGeom prst="rect">
            <a:avLst/>
          </a:prstGeom>
        </p:spPr>
      </p:pic>
      <p:sp>
        <p:nvSpPr>
          <p:cNvPr id="9" name="Rectangle 3">
            <a:extLst>
              <a:ext uri="{FF2B5EF4-FFF2-40B4-BE49-F238E27FC236}">
                <a16:creationId xmlns:a16="http://schemas.microsoft.com/office/drawing/2014/main" id="{574F58BB-52B3-46D0-A0D3-42A8F69FEC47}"/>
              </a:ext>
            </a:extLst>
          </p:cNvPr>
          <p:cNvSpPr>
            <a:spLocks noGrp="1" noChangeArrowheads="1"/>
          </p:cNvSpPr>
          <p:nvPr>
            <p:ph idx="1"/>
          </p:nvPr>
        </p:nvSpPr>
        <p:spPr>
          <a:xfrm>
            <a:off x="211016" y="1589109"/>
            <a:ext cx="8827471" cy="3092849"/>
          </a:xfrm>
        </p:spPr>
        <p:txBody>
          <a:bodyPr>
            <a:noAutofit/>
          </a:bodyPr>
          <a:lstStyle/>
          <a:p>
            <a:pPr>
              <a:defRPr/>
            </a:pPr>
            <a:r>
              <a:rPr lang="en-US" sz="2800" dirty="0">
                <a:solidFill>
                  <a:srgbClr val="A50021"/>
                </a:solidFill>
              </a:rPr>
              <a:t>Two-Generational Approach</a:t>
            </a:r>
          </a:p>
          <a:p>
            <a:pPr lvl="1">
              <a:defRPr/>
            </a:pPr>
            <a:r>
              <a:rPr lang="en-US" sz="2400" dirty="0"/>
              <a:t>Partner with caregivers in order to help the children</a:t>
            </a:r>
          </a:p>
          <a:p>
            <a:pPr>
              <a:defRPr/>
            </a:pPr>
            <a:r>
              <a:rPr lang="en-US" sz="2800" dirty="0">
                <a:solidFill>
                  <a:srgbClr val="A50021"/>
                </a:solidFill>
              </a:rPr>
              <a:t>Developmental Approach</a:t>
            </a:r>
          </a:p>
          <a:p>
            <a:pPr lvl="1">
              <a:defRPr/>
            </a:pPr>
            <a:r>
              <a:rPr lang="en-US" sz="2400" dirty="0"/>
              <a:t>Affect regulation and relational health are moving targets</a:t>
            </a:r>
          </a:p>
          <a:p>
            <a:pPr>
              <a:defRPr/>
            </a:pPr>
            <a:r>
              <a:rPr lang="en-US" sz="2800" dirty="0">
                <a:solidFill>
                  <a:schemeClr val="accent3"/>
                </a:solidFill>
              </a:rPr>
              <a:t>Public Health Approach</a:t>
            </a:r>
          </a:p>
          <a:p>
            <a:pPr lvl="1">
              <a:defRPr/>
            </a:pPr>
            <a:r>
              <a:rPr lang="en-US" sz="2400" dirty="0"/>
              <a:t>Layered efforts are needed across systems of care</a:t>
            </a:r>
          </a:p>
        </p:txBody>
      </p:sp>
    </p:spTree>
    <p:extLst>
      <p:ext uri="{BB962C8B-B14F-4D97-AF65-F5344CB8AC3E}">
        <p14:creationId xmlns:p14="http://schemas.microsoft.com/office/powerpoint/2010/main" val="681355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fade">
                                      <p:cBhvr>
                                        <p:cTn id="7" dur="500"/>
                                        <p:tgtEl>
                                          <p:spTgt spid="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xEl>
                                              <p:pRg st="3" end="3"/>
                                            </p:txEl>
                                          </p:spTgt>
                                        </p:tgtEl>
                                        <p:attrNameLst>
                                          <p:attrName>style.visibility</p:attrName>
                                        </p:attrNameLst>
                                      </p:cBhvr>
                                      <p:to>
                                        <p:strVal val="visible"/>
                                      </p:to>
                                    </p:set>
                                    <p:animEffect transition="in" filter="fade">
                                      <p:cBhvr>
                                        <p:cTn id="12" dur="500"/>
                                        <p:tgtEl>
                                          <p:spTgt spid="9">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xEl>
                                              <p:pRg st="5" end="5"/>
                                            </p:txEl>
                                          </p:spTgt>
                                        </p:tgtEl>
                                        <p:attrNameLst>
                                          <p:attrName>style.visibility</p:attrName>
                                        </p:attrNameLst>
                                      </p:cBhvr>
                                      <p:to>
                                        <p:strVal val="visible"/>
                                      </p:to>
                                    </p:set>
                                    <p:animEffect transition="in" filter="fade">
                                      <p:cBhvr>
                                        <p:cTn id="17" dur="500"/>
                                        <p:tgtEl>
                                          <p:spTgt spid="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3">
            <a:extLst>
              <a:ext uri="{FF2B5EF4-FFF2-40B4-BE49-F238E27FC236}">
                <a16:creationId xmlns:a16="http://schemas.microsoft.com/office/drawing/2014/main" id="{D94AE5C4-2028-4E93-92C6-5BF39647BCFD}"/>
              </a:ext>
            </a:extLst>
          </p:cNvPr>
          <p:cNvSpPr txBox="1">
            <a:spLocks noChangeArrowheads="1"/>
          </p:cNvSpPr>
          <p:nvPr/>
        </p:nvSpPr>
        <p:spPr bwMode="auto">
          <a:xfrm>
            <a:off x="381006" y="690198"/>
            <a:ext cx="8381999" cy="2920515"/>
          </a:xfrm>
          <a:prstGeom prst="rect">
            <a:avLst/>
          </a:prstGeom>
          <a:noFill/>
          <a:ln w="9525">
            <a:noFill/>
            <a:miter lim="800000"/>
            <a:headEnd/>
            <a:tailEnd/>
          </a:ln>
          <a:effectLst/>
        </p:spPr>
        <p:txBody>
          <a:bodyPr vert="horz" wrap="square" lIns="91434" tIns="45717" rIns="91434" bIns="45717"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Char char="•"/>
              <a:defRPr sz="3200">
                <a:solidFill>
                  <a:schemeClr val="tx1"/>
                </a:solidFill>
                <a:effectLst>
                  <a:outerShdw blurRad="38100" dist="38100" dir="2700000" algn="tl">
                    <a:srgbClr val="FFFFFF"/>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FFFFFF"/>
                  </a:outerShdw>
                </a:effectLst>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effectLst>
                  <a:outerShdw blurRad="38100" dist="38100" dir="2700000" algn="tl">
                    <a:srgbClr val="FFFFFF"/>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FFFFFF"/>
                  </a:outerShdw>
                </a:effectLst>
                <a:latin typeface="+mn-lt"/>
              </a:defRPr>
            </a:lvl4pPr>
            <a:lvl5pPr marL="2057400" indent="-228600" algn="l" rtl="0" eaLnBrk="0" fontAlgn="base" hangingPunct="0">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5pPr>
            <a:lvl6pPr marL="25146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6pPr>
            <a:lvl7pPr marL="29718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7pPr>
            <a:lvl8pPr marL="34290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8pPr>
            <a:lvl9pPr marL="38862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9pPr>
          </a:lstStyle>
          <a:p>
            <a:pPr marL="339698" marR="0" lvl="0" indent="0" algn="l" defTabSz="914400" rtl="0" eaLnBrk="1" fontAlgn="base" latinLnBrk="0" hangingPunct="1">
              <a:lnSpc>
                <a:spcPct val="100000"/>
              </a:lnSpc>
              <a:spcBef>
                <a:spcPct val="20000"/>
              </a:spcBef>
              <a:spcAft>
                <a:spcPct val="0"/>
              </a:spcAft>
              <a:buClr>
                <a:srgbClr val="A46032"/>
              </a:buClr>
              <a:buSzTx/>
              <a:buFontTx/>
              <a:buNone/>
              <a:tabLst/>
              <a:defRPr/>
            </a:pPr>
            <a:r>
              <a:rPr kumimoji="0" lang="en-US" sz="2400" b="0" i="0" u="none" strike="noStrike" kern="0" cap="none" spc="0" normalizeH="0" baseline="0" noProof="0" dirty="0">
                <a:ln>
                  <a:noFill/>
                </a:ln>
                <a:solidFill>
                  <a:srgbClr val="000000"/>
                </a:solidFill>
                <a:effectLst/>
                <a:uLnTx/>
                <a:uFillTx/>
                <a:latin typeface="Arial"/>
                <a:ea typeface="+mn-ea"/>
                <a:cs typeface="Arial" panose="020B0604020202020204" pitchFamily="34" charset="0"/>
              </a:rPr>
              <a:t>“In order to develop normally, a child requires progressively more complex joint activity with one or more adults who have …</a:t>
            </a:r>
          </a:p>
          <a:p>
            <a:pPr marL="339698" marR="0" lvl="0" indent="0" algn="l" defTabSz="914400" rtl="0" eaLnBrk="1" fontAlgn="base" latinLnBrk="0" hangingPunct="1">
              <a:lnSpc>
                <a:spcPct val="100000"/>
              </a:lnSpc>
              <a:spcBef>
                <a:spcPct val="20000"/>
              </a:spcBef>
              <a:spcAft>
                <a:spcPct val="0"/>
              </a:spcAft>
              <a:buClr>
                <a:srgbClr val="A46032"/>
              </a:buClr>
              <a:buSzTx/>
              <a:buFontTx/>
              <a:buNone/>
              <a:tabLst/>
              <a:defRPr/>
            </a:pPr>
            <a:r>
              <a:rPr kumimoji="0" lang="en-US" sz="2400" b="1" i="0" u="none" strike="noStrike" kern="0" cap="none" spc="0" normalizeH="0" baseline="0" noProof="0" dirty="0">
                <a:ln>
                  <a:noFill/>
                </a:ln>
                <a:solidFill>
                  <a:srgbClr val="A50021"/>
                </a:solidFill>
                <a:effectLst/>
                <a:uLnTx/>
                <a:uFillTx/>
                <a:latin typeface="Arial"/>
                <a:ea typeface="+mn-ea"/>
                <a:cs typeface="Arial" panose="020B0604020202020204" pitchFamily="34" charset="0"/>
              </a:rPr>
              <a:t>… an irrational emotional relationship with the child. Somebody's got to be crazy about that kid. That's number one. First, last and always.”</a:t>
            </a:r>
          </a:p>
          <a:p>
            <a:pPr marL="339698" marR="0" lvl="0" indent="-339698" algn="l" defTabSz="914400" rtl="0" eaLnBrk="1" fontAlgn="base" latinLnBrk="0" hangingPunct="1">
              <a:lnSpc>
                <a:spcPct val="100000"/>
              </a:lnSpc>
              <a:spcBef>
                <a:spcPct val="20000"/>
              </a:spcBef>
              <a:spcAft>
                <a:spcPct val="0"/>
              </a:spcAft>
              <a:buClr>
                <a:srgbClr val="A46032"/>
              </a:buClr>
              <a:buSzTx/>
              <a:buFontTx/>
              <a:buNone/>
              <a:tabLst/>
              <a:defRPr/>
            </a:pPr>
            <a:r>
              <a:rPr kumimoji="0" lang="en-US" sz="2400" b="1" i="0" u="none" strike="noStrike" kern="0" cap="none" spc="0" normalizeH="0" baseline="0" noProof="0" dirty="0">
                <a:ln>
                  <a:noFill/>
                </a:ln>
                <a:solidFill>
                  <a:srgbClr val="A50021"/>
                </a:solidFill>
                <a:effectLst/>
                <a:uLnTx/>
                <a:uFillTx/>
                <a:latin typeface="Arial"/>
                <a:ea typeface="+mn-ea"/>
                <a:cs typeface="Arial" panose="020B0604020202020204" pitchFamily="34" charset="0"/>
              </a:rPr>
              <a:t>					- </a:t>
            </a:r>
            <a:r>
              <a:rPr kumimoji="0" lang="en-US" sz="2400" b="1" i="0" u="none" strike="noStrike" kern="0" cap="none" spc="0" normalizeH="0" baseline="0" noProof="0" dirty="0" err="1">
                <a:ln>
                  <a:noFill/>
                </a:ln>
                <a:solidFill>
                  <a:srgbClr val="A50021"/>
                </a:solidFill>
                <a:effectLst/>
                <a:uLnTx/>
                <a:uFillTx/>
                <a:latin typeface="Arial"/>
                <a:ea typeface="+mn-ea"/>
                <a:cs typeface="Arial" panose="020B0604020202020204" pitchFamily="34" charset="0"/>
              </a:rPr>
              <a:t>Urie</a:t>
            </a:r>
            <a:r>
              <a:rPr kumimoji="0" lang="en-US" sz="2400" b="1" i="0" u="none" strike="noStrike" kern="0" cap="none" spc="0" normalizeH="0" baseline="0" noProof="0" dirty="0">
                <a:ln>
                  <a:noFill/>
                </a:ln>
                <a:solidFill>
                  <a:srgbClr val="A50021"/>
                </a:solidFill>
                <a:effectLst/>
                <a:uLnTx/>
                <a:uFillTx/>
                <a:latin typeface="Arial"/>
                <a:ea typeface="+mn-ea"/>
                <a:cs typeface="Arial" panose="020B0604020202020204" pitchFamily="34" charset="0"/>
              </a:rPr>
              <a:t> Bronfenbrenner</a:t>
            </a:r>
          </a:p>
        </p:txBody>
      </p:sp>
      <p:sp>
        <p:nvSpPr>
          <p:cNvPr id="15" name="Slide Number Placeholder 3">
            <a:extLst>
              <a:ext uri="{FF2B5EF4-FFF2-40B4-BE49-F238E27FC236}">
                <a16:creationId xmlns:a16="http://schemas.microsoft.com/office/drawing/2014/main" id="{4BC7CA86-2AB6-4F17-889D-CB0FCE9B9AB3}"/>
              </a:ext>
            </a:extLst>
          </p:cNvPr>
          <p:cNvSpPr>
            <a:spLocks noGrp="1"/>
          </p:cNvSpPr>
          <p:nvPr>
            <p:ph type="sldNum" sz="quarter" idx="10"/>
          </p:nvPr>
        </p:nvSpPr>
        <p:spPr>
          <a:xfrm>
            <a:off x="6680200" y="4837113"/>
            <a:ext cx="2133600" cy="274637"/>
          </a:xfrm>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558C58D6-7A02-4F71-AB50-60AC65247C6A}" type="slidenum">
              <a:rPr kumimoji="0" lang="en-US" altLang="en-US" sz="11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16</a:t>
            </a:fld>
            <a:endParaRPr kumimoji="0" lang="en-US" altLang="en-US" sz="11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
        <p:nvSpPr>
          <p:cNvPr id="5" name="Rectangle 15">
            <a:extLst>
              <a:ext uri="{FF2B5EF4-FFF2-40B4-BE49-F238E27FC236}">
                <a16:creationId xmlns:a16="http://schemas.microsoft.com/office/drawing/2014/main" id="{4B19B6AB-D5B5-4895-A0EE-DE23D3DAFAC4}"/>
              </a:ext>
            </a:extLst>
          </p:cNvPr>
          <p:cNvSpPr txBox="1">
            <a:spLocks noChangeArrowheads="1"/>
          </p:cNvSpPr>
          <p:nvPr/>
        </p:nvSpPr>
        <p:spPr bwMode="auto">
          <a:xfrm>
            <a:off x="5643" y="-162153"/>
            <a:ext cx="9144000" cy="680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ctr" anchorCtr="1">
            <a:normAutofit/>
          </a:bodyPr>
          <a:lstStyle>
            <a:lvl1pPr algn="l" defTabSz="457200" rtl="0" eaLnBrk="1" fontAlgn="base" hangingPunct="1">
              <a:spcBef>
                <a:spcPct val="0"/>
              </a:spcBef>
              <a:spcAft>
                <a:spcPct val="0"/>
              </a:spcAft>
              <a:defRPr sz="2800" b="1" kern="1200">
                <a:solidFill>
                  <a:schemeClr val="tx1"/>
                </a:solidFill>
                <a:latin typeface="+mj-lt"/>
                <a:ea typeface="MS PGothic" panose="020B0600070205080204" pitchFamily="34" charset="-128"/>
                <a:cs typeface="Arial"/>
              </a:defRPr>
            </a:lvl1pPr>
            <a:lvl2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2pPr>
            <a:lvl3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3pPr>
            <a:lvl4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4pPr>
            <a:lvl5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5pPr>
            <a:lvl6pPr marL="4572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6pPr>
            <a:lvl7pPr marL="9144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7pPr>
            <a:lvl8pPr marL="13716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8pPr>
            <a:lvl9pPr marL="18288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9pPr>
          </a:lstStyle>
          <a:p>
            <a:pPr algn="ctr" defTabSz="457142" fontAlgn="auto">
              <a:spcBef>
                <a:spcPts val="0"/>
              </a:spcBef>
              <a:spcAft>
                <a:spcPts val="0"/>
              </a:spcAft>
              <a:defRPr/>
            </a:pPr>
            <a:r>
              <a:rPr lang="en-US" dirty="0">
                <a:solidFill>
                  <a:srgbClr val="A50021"/>
                </a:solidFill>
                <a:effectLst>
                  <a:outerShdw blurRad="38100" dist="38100" dir="2700000" algn="tl">
                    <a:srgbClr val="FFFFFF"/>
                  </a:outerShdw>
                </a:effectLst>
              </a:rPr>
              <a:t>HOW: A Two-Generational Approach</a:t>
            </a:r>
            <a:endParaRPr lang="en-US" dirty="0">
              <a:solidFill>
                <a:srgbClr val="A50021"/>
              </a:solidFill>
            </a:endParaRPr>
          </a:p>
        </p:txBody>
      </p:sp>
      <p:sp>
        <p:nvSpPr>
          <p:cNvPr id="6" name="Rectangle 15">
            <a:extLst>
              <a:ext uri="{FF2B5EF4-FFF2-40B4-BE49-F238E27FC236}">
                <a16:creationId xmlns:a16="http://schemas.microsoft.com/office/drawing/2014/main" id="{8069A822-03E9-47D7-8B42-DF65CBB685F8}"/>
              </a:ext>
            </a:extLst>
          </p:cNvPr>
          <p:cNvSpPr txBox="1">
            <a:spLocks noChangeArrowheads="1"/>
          </p:cNvSpPr>
          <p:nvPr/>
        </p:nvSpPr>
        <p:spPr bwMode="auto">
          <a:xfrm>
            <a:off x="-6079" y="3811970"/>
            <a:ext cx="9144000" cy="842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ctr" anchorCtr="1">
            <a:normAutofit fontScale="92500" lnSpcReduction="10000"/>
          </a:bodyPr>
          <a:lstStyle>
            <a:lvl1pPr algn="l" defTabSz="457200" rtl="0" eaLnBrk="1" fontAlgn="base" hangingPunct="1">
              <a:spcBef>
                <a:spcPct val="0"/>
              </a:spcBef>
              <a:spcAft>
                <a:spcPct val="0"/>
              </a:spcAft>
              <a:defRPr sz="2800" b="1" kern="1200">
                <a:solidFill>
                  <a:schemeClr val="tx1"/>
                </a:solidFill>
                <a:latin typeface="+mj-lt"/>
                <a:ea typeface="MS PGothic" panose="020B0600070205080204" pitchFamily="34" charset="-128"/>
                <a:cs typeface="Arial"/>
              </a:defRPr>
            </a:lvl1pPr>
            <a:lvl2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2pPr>
            <a:lvl3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3pPr>
            <a:lvl4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4pPr>
            <a:lvl5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5pPr>
            <a:lvl6pPr marL="4572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6pPr>
            <a:lvl7pPr marL="9144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7pPr>
            <a:lvl8pPr marL="13716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8pPr>
            <a:lvl9pPr marL="18288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9pPr>
          </a:lstStyle>
          <a:p>
            <a:pPr algn="ctr" defTabSz="457142" fontAlgn="auto">
              <a:spcBef>
                <a:spcPts val="0"/>
              </a:spcBef>
              <a:spcAft>
                <a:spcPts val="0"/>
              </a:spcAft>
              <a:defRPr/>
            </a:pPr>
            <a:r>
              <a:rPr lang="en-US" b="0" dirty="0"/>
              <a:t>How do we get parents / caregivers out of</a:t>
            </a:r>
          </a:p>
          <a:p>
            <a:pPr algn="ctr" defTabSz="457142" fontAlgn="auto">
              <a:spcBef>
                <a:spcPts val="0"/>
              </a:spcBef>
              <a:spcAft>
                <a:spcPts val="0"/>
              </a:spcAft>
              <a:defRPr/>
            </a:pPr>
            <a:r>
              <a:rPr lang="en-US" dirty="0">
                <a:solidFill>
                  <a:srgbClr val="A50021"/>
                </a:solidFill>
                <a:effectLst>
                  <a:outerShdw blurRad="38100" dist="38100" dir="2700000" algn="tl">
                    <a:srgbClr val="FFFFFF"/>
                  </a:outerShdw>
                </a:effectLst>
              </a:rPr>
              <a:t>“survival mode” </a:t>
            </a:r>
            <a:r>
              <a:rPr lang="en-US" b="0" dirty="0"/>
              <a:t>and into </a:t>
            </a:r>
            <a:r>
              <a:rPr lang="en-US" dirty="0">
                <a:solidFill>
                  <a:srgbClr val="A50021"/>
                </a:solidFill>
                <a:effectLst>
                  <a:outerShdw blurRad="38100" dist="38100" dir="2700000" algn="tl">
                    <a:srgbClr val="FFFFFF"/>
                  </a:outerShdw>
                </a:effectLst>
              </a:rPr>
              <a:t>“relational mode?”</a:t>
            </a:r>
          </a:p>
        </p:txBody>
      </p:sp>
      <p:pic>
        <p:nvPicPr>
          <p:cNvPr id="7" name="Picture 6">
            <a:extLst>
              <a:ext uri="{FF2B5EF4-FFF2-40B4-BE49-F238E27FC236}">
                <a16:creationId xmlns:a16="http://schemas.microsoft.com/office/drawing/2014/main" id="{B59E3429-B5F0-41ED-A072-BA00F227C877}"/>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8229599" y="515822"/>
            <a:ext cx="914396" cy="608465"/>
          </a:xfrm>
          <a:prstGeom prst="rect">
            <a:avLst/>
          </a:prstGeom>
        </p:spPr>
      </p:pic>
    </p:spTree>
    <p:extLst>
      <p:ext uri="{BB962C8B-B14F-4D97-AF65-F5344CB8AC3E}">
        <p14:creationId xmlns:p14="http://schemas.microsoft.com/office/powerpoint/2010/main" val="3229506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xEl>
                                              <p:pRg st="1" end="1"/>
                                            </p:txEl>
                                          </p:spTgt>
                                        </p:tgtEl>
                                        <p:attrNameLst>
                                          <p:attrName>style.visibility</p:attrName>
                                        </p:attrNameLst>
                                      </p:cBhvr>
                                      <p:to>
                                        <p:strVal val="visible"/>
                                      </p:to>
                                    </p:set>
                                    <p:anim calcmode="lin" valueType="num">
                                      <p:cBhvr>
                                        <p:cTn id="7" dur="500" fill="hold"/>
                                        <p:tgtEl>
                                          <p:spTgt spid="1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1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13">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down)">
                                      <p:cBhvr>
                                        <p:cTn id="14" dur="580">
                                          <p:stCondLst>
                                            <p:cond delay="0"/>
                                          </p:stCondLst>
                                        </p:cTn>
                                        <p:tgtEl>
                                          <p:spTgt spid="6"/>
                                        </p:tgtEl>
                                      </p:cBhvr>
                                    </p:animEffect>
                                    <p:anim calcmode="lin" valueType="num">
                                      <p:cBhvr>
                                        <p:cTn id="15"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0" dur="26">
                                          <p:stCondLst>
                                            <p:cond delay="650"/>
                                          </p:stCondLst>
                                        </p:cTn>
                                        <p:tgtEl>
                                          <p:spTgt spid="6"/>
                                        </p:tgtEl>
                                      </p:cBhvr>
                                      <p:to x="100000" y="60000"/>
                                    </p:animScale>
                                    <p:animScale>
                                      <p:cBhvr>
                                        <p:cTn id="21" dur="166" decel="50000">
                                          <p:stCondLst>
                                            <p:cond delay="676"/>
                                          </p:stCondLst>
                                        </p:cTn>
                                        <p:tgtEl>
                                          <p:spTgt spid="6"/>
                                        </p:tgtEl>
                                      </p:cBhvr>
                                      <p:to x="100000" y="100000"/>
                                    </p:animScale>
                                    <p:animScale>
                                      <p:cBhvr>
                                        <p:cTn id="22" dur="26">
                                          <p:stCondLst>
                                            <p:cond delay="1312"/>
                                          </p:stCondLst>
                                        </p:cTn>
                                        <p:tgtEl>
                                          <p:spTgt spid="6"/>
                                        </p:tgtEl>
                                      </p:cBhvr>
                                      <p:to x="100000" y="80000"/>
                                    </p:animScale>
                                    <p:animScale>
                                      <p:cBhvr>
                                        <p:cTn id="23" dur="166" decel="50000">
                                          <p:stCondLst>
                                            <p:cond delay="1338"/>
                                          </p:stCondLst>
                                        </p:cTn>
                                        <p:tgtEl>
                                          <p:spTgt spid="6"/>
                                        </p:tgtEl>
                                      </p:cBhvr>
                                      <p:to x="100000" y="100000"/>
                                    </p:animScale>
                                    <p:animScale>
                                      <p:cBhvr>
                                        <p:cTn id="24" dur="26">
                                          <p:stCondLst>
                                            <p:cond delay="1642"/>
                                          </p:stCondLst>
                                        </p:cTn>
                                        <p:tgtEl>
                                          <p:spTgt spid="6"/>
                                        </p:tgtEl>
                                      </p:cBhvr>
                                      <p:to x="100000" y="90000"/>
                                    </p:animScale>
                                    <p:animScale>
                                      <p:cBhvr>
                                        <p:cTn id="25" dur="166" decel="50000">
                                          <p:stCondLst>
                                            <p:cond delay="1668"/>
                                          </p:stCondLst>
                                        </p:cTn>
                                        <p:tgtEl>
                                          <p:spTgt spid="6"/>
                                        </p:tgtEl>
                                      </p:cBhvr>
                                      <p:to x="100000" y="100000"/>
                                    </p:animScale>
                                    <p:animScale>
                                      <p:cBhvr>
                                        <p:cTn id="26" dur="26">
                                          <p:stCondLst>
                                            <p:cond delay="1808"/>
                                          </p:stCondLst>
                                        </p:cTn>
                                        <p:tgtEl>
                                          <p:spTgt spid="6"/>
                                        </p:tgtEl>
                                      </p:cBhvr>
                                      <p:to x="100000" y="95000"/>
                                    </p:animScale>
                                    <p:animScale>
                                      <p:cBhvr>
                                        <p:cTn id="27"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EE1B1DA-020F-4BBA-A1A9-FBE230911B21}"/>
              </a:ext>
            </a:extLst>
          </p:cNvPr>
          <p:cNvSpPr txBox="1"/>
          <p:nvPr/>
        </p:nvSpPr>
        <p:spPr>
          <a:xfrm>
            <a:off x="1371603" y="209554"/>
            <a:ext cx="6324600" cy="584771"/>
          </a:xfrm>
          <a:prstGeom prst="rect">
            <a:avLst/>
          </a:prstGeom>
          <a:noFill/>
          <a:ln w="38100">
            <a:solidFill>
              <a:schemeClr val="tx1"/>
            </a:solidFill>
          </a:ln>
        </p:spPr>
        <p:txBody>
          <a:bodyPr wrap="square" lIns="91436" tIns="45718" rIns="91436" bIns="45718"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a:ea typeface="+mn-ea"/>
                <a:cs typeface="+mn-cs"/>
              </a:rPr>
              <a:t>Caregivers in Survival Mode</a:t>
            </a:r>
          </a:p>
        </p:txBody>
      </p:sp>
      <p:sp>
        <p:nvSpPr>
          <p:cNvPr id="3" name="TextBox 2">
            <a:extLst>
              <a:ext uri="{FF2B5EF4-FFF2-40B4-BE49-F238E27FC236}">
                <a16:creationId xmlns:a16="http://schemas.microsoft.com/office/drawing/2014/main" id="{7C2E7A53-BDD5-475D-8903-82D829957F36}"/>
              </a:ext>
            </a:extLst>
          </p:cNvPr>
          <p:cNvSpPr txBox="1"/>
          <p:nvPr/>
        </p:nvSpPr>
        <p:spPr>
          <a:xfrm>
            <a:off x="1371608" y="1592305"/>
            <a:ext cx="6324601" cy="584771"/>
          </a:xfrm>
          <a:prstGeom prst="rect">
            <a:avLst/>
          </a:prstGeom>
          <a:noFill/>
          <a:ln w="38100">
            <a:solidFill>
              <a:schemeClr val="tx1"/>
            </a:solidFill>
          </a:ln>
        </p:spPr>
        <p:txBody>
          <a:bodyPr wrap="square" lIns="91436" tIns="45718" rIns="91436" bIns="45718"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a:ea typeface="+mn-ea"/>
                <a:cs typeface="+mn-cs"/>
              </a:rPr>
              <a:t>Caregivers in Relational Mode</a:t>
            </a:r>
          </a:p>
        </p:txBody>
      </p:sp>
      <p:sp>
        <p:nvSpPr>
          <p:cNvPr id="4" name="TextBox 3">
            <a:extLst>
              <a:ext uri="{FF2B5EF4-FFF2-40B4-BE49-F238E27FC236}">
                <a16:creationId xmlns:a16="http://schemas.microsoft.com/office/drawing/2014/main" id="{B66B6DDB-4B87-4F74-B27A-9FF119775754}"/>
              </a:ext>
            </a:extLst>
          </p:cNvPr>
          <p:cNvSpPr txBox="1"/>
          <p:nvPr/>
        </p:nvSpPr>
        <p:spPr>
          <a:xfrm>
            <a:off x="1371608" y="2977578"/>
            <a:ext cx="6324601" cy="584771"/>
          </a:xfrm>
          <a:prstGeom prst="rect">
            <a:avLst/>
          </a:prstGeom>
          <a:noFill/>
          <a:ln w="38100">
            <a:solidFill>
              <a:schemeClr val="tx1"/>
            </a:solidFill>
          </a:ln>
        </p:spPr>
        <p:txBody>
          <a:bodyPr wrap="square" lIns="91436" tIns="45718" rIns="91436" bIns="45718"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a:ea typeface="+mn-ea"/>
                <a:cs typeface="+mn-cs"/>
              </a:rPr>
              <a:t>Child in Relational Mode</a:t>
            </a:r>
          </a:p>
        </p:txBody>
      </p:sp>
      <p:sp>
        <p:nvSpPr>
          <p:cNvPr id="5" name="TextBox 4">
            <a:extLst>
              <a:ext uri="{FF2B5EF4-FFF2-40B4-BE49-F238E27FC236}">
                <a16:creationId xmlns:a16="http://schemas.microsoft.com/office/drawing/2014/main" id="{A38DC88B-7887-4381-A6FF-BCC0A0684793}"/>
              </a:ext>
            </a:extLst>
          </p:cNvPr>
          <p:cNvSpPr txBox="1"/>
          <p:nvPr/>
        </p:nvSpPr>
        <p:spPr>
          <a:xfrm>
            <a:off x="1371608" y="4349179"/>
            <a:ext cx="6324601" cy="584771"/>
          </a:xfrm>
          <a:prstGeom prst="rect">
            <a:avLst/>
          </a:prstGeom>
          <a:noFill/>
          <a:ln w="38100">
            <a:solidFill>
              <a:schemeClr val="tx1"/>
            </a:solidFill>
          </a:ln>
        </p:spPr>
        <p:txBody>
          <a:bodyPr wrap="square" lIns="91436" tIns="45718" rIns="91436" bIns="45718"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a:ea typeface="+mn-ea"/>
                <a:cs typeface="+mn-cs"/>
              </a:rPr>
              <a:t>Scaffolding of New Skills</a:t>
            </a:r>
          </a:p>
        </p:txBody>
      </p:sp>
      <p:sp>
        <p:nvSpPr>
          <p:cNvPr id="6" name="Down Arrow 7">
            <a:extLst>
              <a:ext uri="{FF2B5EF4-FFF2-40B4-BE49-F238E27FC236}">
                <a16:creationId xmlns:a16="http://schemas.microsoft.com/office/drawing/2014/main" id="{79609A34-60C6-40A2-BEC1-5E35BE95CF47}"/>
              </a:ext>
            </a:extLst>
          </p:cNvPr>
          <p:cNvSpPr/>
          <p:nvPr/>
        </p:nvSpPr>
        <p:spPr>
          <a:xfrm>
            <a:off x="4305309" y="794326"/>
            <a:ext cx="228599" cy="797976"/>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aramond"/>
              <a:ea typeface="+mn-ea"/>
              <a:cs typeface="+mn-cs"/>
            </a:endParaRPr>
          </a:p>
        </p:txBody>
      </p:sp>
      <p:sp>
        <p:nvSpPr>
          <p:cNvPr id="7" name="Down Arrow 8">
            <a:extLst>
              <a:ext uri="{FF2B5EF4-FFF2-40B4-BE49-F238E27FC236}">
                <a16:creationId xmlns:a16="http://schemas.microsoft.com/office/drawing/2014/main" id="{EB115C44-1700-444C-BCCD-1B548DB9016E}"/>
              </a:ext>
            </a:extLst>
          </p:cNvPr>
          <p:cNvSpPr/>
          <p:nvPr/>
        </p:nvSpPr>
        <p:spPr>
          <a:xfrm flipV="1">
            <a:off x="4610103" y="794326"/>
            <a:ext cx="228600" cy="807194"/>
          </a:xfrm>
          <a:prstGeom prst="downArrow">
            <a:avLst/>
          </a:prstGeom>
          <a:solidFill>
            <a:srgbClr val="A50021"/>
          </a:solidFill>
          <a:ln>
            <a:solidFill>
              <a:srgbClr val="A50021"/>
            </a:solid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aramond"/>
              <a:ea typeface="+mn-ea"/>
              <a:cs typeface="+mn-cs"/>
            </a:endParaRPr>
          </a:p>
        </p:txBody>
      </p:sp>
      <p:sp>
        <p:nvSpPr>
          <p:cNvPr id="8" name="TextBox 7">
            <a:extLst>
              <a:ext uri="{FF2B5EF4-FFF2-40B4-BE49-F238E27FC236}">
                <a16:creationId xmlns:a16="http://schemas.microsoft.com/office/drawing/2014/main" id="{8DF0E212-EF58-4C37-AE97-AAAA39916E3C}"/>
              </a:ext>
            </a:extLst>
          </p:cNvPr>
          <p:cNvSpPr txBox="1"/>
          <p:nvPr/>
        </p:nvSpPr>
        <p:spPr>
          <a:xfrm>
            <a:off x="963560" y="823415"/>
            <a:ext cx="3372465" cy="646327"/>
          </a:xfrm>
          <a:prstGeom prst="rect">
            <a:avLst/>
          </a:prstGeom>
          <a:noFill/>
        </p:spPr>
        <p:txBody>
          <a:bodyPr wrap="square" lIns="91436" tIns="45718" rIns="91436" bIns="45718"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dirty="0">
                <a:ln>
                  <a:noFill/>
                </a:ln>
                <a:solidFill>
                  <a:prstClr val="black"/>
                </a:solidFill>
                <a:effectLst/>
                <a:uLnTx/>
                <a:uFillTx/>
                <a:latin typeface="Calibri"/>
                <a:ea typeface="+mn-ea"/>
                <a:cs typeface="+mn-cs"/>
              </a:rPr>
              <a:t>STEP 1:</a:t>
            </a:r>
            <a:r>
              <a:rPr kumimoji="0" lang="en-US" sz="1800" b="1" i="0" u="none" strike="noStrike" kern="1200" cap="none" spc="0" normalizeH="0" baseline="0" noProof="0" dirty="0">
                <a:ln>
                  <a:noFill/>
                </a:ln>
                <a:solidFill>
                  <a:prstClr val="black"/>
                </a:solidFill>
                <a:effectLst/>
                <a:uLnTx/>
                <a:uFillTx/>
                <a:latin typeface="Calibri"/>
                <a:ea typeface="+mn-ea"/>
                <a:cs typeface="+mn-cs"/>
              </a:rPr>
              <a:t>  Provide Social Supports,        Meet Caregiver Deficiency Needs</a:t>
            </a:r>
          </a:p>
        </p:txBody>
      </p:sp>
      <p:sp>
        <p:nvSpPr>
          <p:cNvPr id="9" name="TextBox 8">
            <a:extLst>
              <a:ext uri="{FF2B5EF4-FFF2-40B4-BE49-F238E27FC236}">
                <a16:creationId xmlns:a16="http://schemas.microsoft.com/office/drawing/2014/main" id="{12570D1D-798F-4234-AF30-5FD3E500F7F2}"/>
              </a:ext>
            </a:extLst>
          </p:cNvPr>
          <p:cNvSpPr txBox="1"/>
          <p:nvPr/>
        </p:nvSpPr>
        <p:spPr>
          <a:xfrm>
            <a:off x="954410" y="2208449"/>
            <a:ext cx="3848100" cy="646327"/>
          </a:xfrm>
          <a:prstGeom prst="rect">
            <a:avLst/>
          </a:prstGeom>
          <a:noFill/>
        </p:spPr>
        <p:txBody>
          <a:bodyPr wrap="square" lIns="91436" tIns="45718" rIns="91436" bIns="45718"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dirty="0">
                <a:ln>
                  <a:noFill/>
                </a:ln>
                <a:solidFill>
                  <a:prstClr val="black"/>
                </a:solidFill>
                <a:effectLst/>
                <a:uLnTx/>
                <a:uFillTx/>
                <a:latin typeface="Calibri"/>
                <a:ea typeface="+mn-ea"/>
                <a:cs typeface="+mn-cs"/>
              </a:rPr>
              <a:t>STEP 2:</a:t>
            </a:r>
            <a:r>
              <a:rPr kumimoji="0" lang="en-US" sz="1800" b="1" i="0" u="none" strike="noStrike" kern="1200" cap="none" spc="0" normalizeH="0" baseline="0" noProof="0" dirty="0">
                <a:ln>
                  <a:noFill/>
                </a:ln>
                <a:solidFill>
                  <a:prstClr val="black"/>
                </a:solidFill>
                <a:effectLst/>
                <a:uLnTx/>
                <a:uFillTx/>
                <a:latin typeface="Calibri"/>
                <a:ea typeface="+mn-ea"/>
                <a:cs typeface="+mn-cs"/>
              </a:rPr>
              <a:t>  Develop </a:t>
            </a:r>
            <a:r>
              <a:rPr kumimoji="0" lang="en-US" sz="1800" b="1" i="0" u="none" strike="noStrike" kern="1200" cap="none" spc="0" normalizeH="0" baseline="0" noProof="0" dirty="0">
                <a:ln>
                  <a:noFill/>
                </a:ln>
                <a:solidFill>
                  <a:srgbClr val="008000"/>
                </a:solidFill>
                <a:effectLst/>
                <a:uLnTx/>
                <a:uFillTx/>
                <a:latin typeface="Calibri"/>
                <a:ea typeface="+mn-ea"/>
                <a:cs typeface="+mn-cs"/>
              </a:rPr>
              <a:t>Safe, Stable and Nurturing Relationships </a:t>
            </a:r>
            <a:r>
              <a:rPr kumimoji="0" lang="en-US" sz="1800" b="1" i="0" u="none" strike="noStrike" kern="1200" cap="none" spc="0" normalizeH="0" baseline="0" noProof="0" dirty="0">
                <a:ln>
                  <a:noFill/>
                </a:ln>
                <a:solidFill>
                  <a:prstClr val="black"/>
                </a:solidFill>
                <a:effectLst/>
                <a:uLnTx/>
                <a:uFillTx/>
                <a:latin typeface="Calibri"/>
                <a:ea typeface="+mn-ea"/>
                <a:cs typeface="+mn-cs"/>
              </a:rPr>
              <a:t>with Child</a:t>
            </a:r>
          </a:p>
        </p:txBody>
      </p:sp>
      <p:sp>
        <p:nvSpPr>
          <p:cNvPr id="10" name="TextBox 9">
            <a:extLst>
              <a:ext uri="{FF2B5EF4-FFF2-40B4-BE49-F238E27FC236}">
                <a16:creationId xmlns:a16="http://schemas.microsoft.com/office/drawing/2014/main" id="{10A90C77-CFE1-4668-9AF7-8339C2F4E89E}"/>
              </a:ext>
            </a:extLst>
          </p:cNvPr>
          <p:cNvSpPr txBox="1"/>
          <p:nvPr/>
        </p:nvSpPr>
        <p:spPr>
          <a:xfrm>
            <a:off x="983808" y="3590935"/>
            <a:ext cx="3207192" cy="646327"/>
          </a:xfrm>
          <a:prstGeom prst="rect">
            <a:avLst/>
          </a:prstGeom>
          <a:noFill/>
        </p:spPr>
        <p:txBody>
          <a:bodyPr wrap="square" lIns="91436" tIns="45718" rIns="91436" bIns="45718"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dirty="0">
                <a:ln>
                  <a:noFill/>
                </a:ln>
                <a:solidFill>
                  <a:prstClr val="black"/>
                </a:solidFill>
                <a:effectLst/>
                <a:uLnTx/>
                <a:uFillTx/>
                <a:latin typeface="Calibri"/>
                <a:ea typeface="+mn-ea"/>
                <a:cs typeface="+mn-cs"/>
              </a:rPr>
              <a:t>STEP 3:</a:t>
            </a:r>
            <a:r>
              <a:rPr kumimoji="0" lang="en-US" sz="1800" b="1" i="0" u="none" strike="noStrike" kern="1200" cap="none" spc="0" normalizeH="0" baseline="0" noProof="0" dirty="0">
                <a:ln>
                  <a:noFill/>
                </a:ln>
                <a:solidFill>
                  <a:prstClr val="black"/>
                </a:solidFill>
                <a:effectLst/>
                <a:uLnTx/>
                <a:uFillTx/>
                <a:latin typeface="Calibri"/>
                <a:ea typeface="+mn-ea"/>
                <a:cs typeface="+mn-cs"/>
              </a:rPr>
              <a:t>  Promote Develop-  mentally Appropriate Play/ROR </a:t>
            </a:r>
          </a:p>
        </p:txBody>
      </p:sp>
      <p:sp>
        <p:nvSpPr>
          <p:cNvPr id="11" name="TextBox 10">
            <a:extLst>
              <a:ext uri="{FF2B5EF4-FFF2-40B4-BE49-F238E27FC236}">
                <a16:creationId xmlns:a16="http://schemas.microsoft.com/office/drawing/2014/main" id="{EC3840A1-404A-4840-825E-87BCB75C9F42}"/>
              </a:ext>
            </a:extLst>
          </p:cNvPr>
          <p:cNvSpPr txBox="1"/>
          <p:nvPr/>
        </p:nvSpPr>
        <p:spPr>
          <a:xfrm>
            <a:off x="5109081" y="3590935"/>
            <a:ext cx="2916492" cy="646327"/>
          </a:xfrm>
          <a:prstGeom prst="rect">
            <a:avLst/>
          </a:prstGeom>
          <a:noFill/>
        </p:spPr>
        <p:txBody>
          <a:bodyPr wrap="square" lIns="91436" tIns="45718" rIns="91436" bIns="45718"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prstClr val="black"/>
                </a:solidFill>
                <a:effectLst/>
                <a:uLnTx/>
                <a:uFillTx/>
                <a:latin typeface="Calibri"/>
                <a:ea typeface="+mn-ea"/>
                <a:cs typeface="+mn-cs"/>
              </a:rPr>
              <a:t>Foundational Social, Emotional &amp; Language Skills</a:t>
            </a:r>
          </a:p>
        </p:txBody>
      </p:sp>
      <p:sp>
        <p:nvSpPr>
          <p:cNvPr id="12" name="TextBox 11">
            <a:extLst>
              <a:ext uri="{FF2B5EF4-FFF2-40B4-BE49-F238E27FC236}">
                <a16:creationId xmlns:a16="http://schemas.microsoft.com/office/drawing/2014/main" id="{E16E755A-AA76-48F4-9399-F192136635D0}"/>
              </a:ext>
            </a:extLst>
          </p:cNvPr>
          <p:cNvSpPr txBox="1"/>
          <p:nvPr/>
        </p:nvSpPr>
        <p:spPr>
          <a:xfrm>
            <a:off x="5334004" y="2209633"/>
            <a:ext cx="2728439" cy="646327"/>
          </a:xfrm>
          <a:prstGeom prst="rect">
            <a:avLst/>
          </a:prstGeom>
          <a:noFill/>
        </p:spPr>
        <p:txBody>
          <a:bodyPr wrap="square" lIns="91436" tIns="45718" rIns="91436" bIns="45718"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prstClr val="black"/>
                </a:solidFill>
                <a:effectLst/>
                <a:uLnTx/>
                <a:uFillTx/>
                <a:latin typeface="Calibri"/>
                <a:ea typeface="+mn-ea"/>
                <a:cs typeface="+mn-cs"/>
              </a:rPr>
              <a:t>Healthy Child Attachment to the Caregivers</a:t>
            </a:r>
          </a:p>
        </p:txBody>
      </p:sp>
      <p:sp>
        <p:nvSpPr>
          <p:cNvPr id="13" name="TextBox 12">
            <a:extLst>
              <a:ext uri="{FF2B5EF4-FFF2-40B4-BE49-F238E27FC236}">
                <a16:creationId xmlns:a16="http://schemas.microsoft.com/office/drawing/2014/main" id="{22EED27E-EB81-4125-9B8A-CE36BC5FA85E}"/>
              </a:ext>
            </a:extLst>
          </p:cNvPr>
          <p:cNvSpPr txBox="1"/>
          <p:nvPr/>
        </p:nvSpPr>
        <p:spPr>
          <a:xfrm>
            <a:off x="4876809" y="821747"/>
            <a:ext cx="3480621" cy="646327"/>
          </a:xfrm>
          <a:prstGeom prst="rect">
            <a:avLst/>
          </a:prstGeom>
          <a:noFill/>
          <a:ln>
            <a:noFill/>
          </a:ln>
        </p:spPr>
        <p:txBody>
          <a:bodyPr wrap="square" lIns="91436" tIns="45718" rIns="91436" bIns="45718"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A50021"/>
                </a:solidFill>
                <a:effectLst/>
                <a:uLnTx/>
                <a:uFillTx/>
                <a:latin typeface="Calibri"/>
                <a:ea typeface="+mn-ea"/>
                <a:cs typeface="+mn-cs"/>
              </a:rPr>
              <a:t>Social Determinants of Health,    Unmet Caregiver Deficiency Needs</a:t>
            </a:r>
          </a:p>
        </p:txBody>
      </p:sp>
      <p:sp>
        <p:nvSpPr>
          <p:cNvPr id="14" name="Curved Right Arrow 28">
            <a:extLst>
              <a:ext uri="{FF2B5EF4-FFF2-40B4-BE49-F238E27FC236}">
                <a16:creationId xmlns:a16="http://schemas.microsoft.com/office/drawing/2014/main" id="{ADCDBA46-EBA9-4CC7-BA31-8A3064017F93}"/>
              </a:ext>
            </a:extLst>
          </p:cNvPr>
          <p:cNvSpPr/>
          <p:nvPr/>
        </p:nvSpPr>
        <p:spPr>
          <a:xfrm>
            <a:off x="742341" y="3409953"/>
            <a:ext cx="629265" cy="1111603"/>
          </a:xfrm>
          <a:prstGeom prst="curved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aramond"/>
              <a:ea typeface="+mn-ea"/>
              <a:cs typeface="+mn-cs"/>
            </a:endParaRPr>
          </a:p>
        </p:txBody>
      </p:sp>
      <p:sp>
        <p:nvSpPr>
          <p:cNvPr id="15" name="Curved Right Arrow 29">
            <a:extLst>
              <a:ext uri="{FF2B5EF4-FFF2-40B4-BE49-F238E27FC236}">
                <a16:creationId xmlns:a16="http://schemas.microsoft.com/office/drawing/2014/main" id="{CC1EE1F3-96E4-49A8-B27A-8807895F37EC}"/>
              </a:ext>
            </a:extLst>
          </p:cNvPr>
          <p:cNvSpPr/>
          <p:nvPr/>
        </p:nvSpPr>
        <p:spPr>
          <a:xfrm rot="10800000">
            <a:off x="7728162" y="1852034"/>
            <a:ext cx="629265" cy="1296659"/>
          </a:xfrm>
          <a:prstGeom prst="curved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aramond"/>
              <a:ea typeface="+mn-ea"/>
              <a:cs typeface="+mn-cs"/>
            </a:endParaRPr>
          </a:p>
        </p:txBody>
      </p:sp>
      <p:sp>
        <p:nvSpPr>
          <p:cNvPr id="16" name="Curved Right Arrow 24">
            <a:extLst>
              <a:ext uri="{FF2B5EF4-FFF2-40B4-BE49-F238E27FC236}">
                <a16:creationId xmlns:a16="http://schemas.microsoft.com/office/drawing/2014/main" id="{5DF260E8-56CE-40FA-B5A6-9BBE47DC7126}"/>
              </a:ext>
            </a:extLst>
          </p:cNvPr>
          <p:cNvSpPr/>
          <p:nvPr/>
        </p:nvSpPr>
        <p:spPr>
          <a:xfrm rot="10800000">
            <a:off x="7710945" y="3224898"/>
            <a:ext cx="629265" cy="1296659"/>
          </a:xfrm>
          <a:prstGeom prst="curved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aramond"/>
              <a:ea typeface="+mn-ea"/>
              <a:cs typeface="+mn-cs"/>
            </a:endParaRPr>
          </a:p>
        </p:txBody>
      </p:sp>
      <p:sp>
        <p:nvSpPr>
          <p:cNvPr id="17" name="Curved Right Arrow 25">
            <a:extLst>
              <a:ext uri="{FF2B5EF4-FFF2-40B4-BE49-F238E27FC236}">
                <a16:creationId xmlns:a16="http://schemas.microsoft.com/office/drawing/2014/main" id="{EA059293-2FF5-4FE6-A9B1-4859CFB22BB7}"/>
              </a:ext>
            </a:extLst>
          </p:cNvPr>
          <p:cNvSpPr/>
          <p:nvPr/>
        </p:nvSpPr>
        <p:spPr>
          <a:xfrm>
            <a:off x="742344" y="2037090"/>
            <a:ext cx="629265" cy="1111603"/>
          </a:xfrm>
          <a:prstGeom prst="curved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aramond"/>
              <a:ea typeface="+mn-ea"/>
              <a:cs typeface="+mn-cs"/>
            </a:endParaRPr>
          </a:p>
        </p:txBody>
      </p:sp>
      <p:sp>
        <p:nvSpPr>
          <p:cNvPr id="18" name="Curved Right Arrow 1">
            <a:extLst>
              <a:ext uri="{FF2B5EF4-FFF2-40B4-BE49-F238E27FC236}">
                <a16:creationId xmlns:a16="http://schemas.microsoft.com/office/drawing/2014/main" id="{9D5AC8BF-0019-4BCD-9CD1-7590DF14D263}"/>
              </a:ext>
            </a:extLst>
          </p:cNvPr>
          <p:cNvSpPr/>
          <p:nvPr/>
        </p:nvSpPr>
        <p:spPr bwMode="auto">
          <a:xfrm>
            <a:off x="304800" y="1601521"/>
            <a:ext cx="1066800" cy="3332432"/>
          </a:xfrm>
          <a:prstGeom prst="curvedRightArrow">
            <a:avLst/>
          </a:prstGeom>
          <a:solidFill>
            <a:srgbClr val="008000"/>
          </a:solidFill>
          <a:ln w="9525" cap="flat" cmpd="sng" algn="ctr">
            <a:solidFill>
              <a:srgbClr val="008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solidFill>
                  <a:srgbClr val="008000"/>
                </a:solidFill>
              </a:ln>
              <a:solidFill>
                <a:srgbClr val="000000"/>
              </a:solidFill>
              <a:effectLst/>
              <a:uLnTx/>
              <a:uFillTx/>
              <a:latin typeface="Garamond" pitchFamily="18" charset="0"/>
              <a:ea typeface="+mn-ea"/>
              <a:cs typeface="+mn-cs"/>
            </a:endParaRPr>
          </a:p>
        </p:txBody>
      </p:sp>
      <p:sp>
        <p:nvSpPr>
          <p:cNvPr id="19" name="Curved Right Arrow 26">
            <a:extLst>
              <a:ext uri="{FF2B5EF4-FFF2-40B4-BE49-F238E27FC236}">
                <a16:creationId xmlns:a16="http://schemas.microsoft.com/office/drawing/2014/main" id="{5F6E4666-2A2B-4ACB-A701-50400A42AEC5}"/>
              </a:ext>
            </a:extLst>
          </p:cNvPr>
          <p:cNvSpPr/>
          <p:nvPr/>
        </p:nvSpPr>
        <p:spPr bwMode="auto">
          <a:xfrm rot="10800000">
            <a:off x="7696200" y="1468074"/>
            <a:ext cx="1066800" cy="3332432"/>
          </a:xfrm>
          <a:prstGeom prst="curvedRightArrow">
            <a:avLst/>
          </a:prstGeom>
          <a:solidFill>
            <a:srgbClr val="008000"/>
          </a:solidFill>
          <a:ln w="9525" cap="flat" cmpd="sng" algn="ctr">
            <a:solidFill>
              <a:srgbClr val="008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aramond" pitchFamily="18" charset="0"/>
              <a:ea typeface="+mn-ea"/>
              <a:cs typeface="+mn-cs"/>
            </a:endParaRPr>
          </a:p>
        </p:txBody>
      </p:sp>
      <p:sp>
        <p:nvSpPr>
          <p:cNvPr id="20" name="TextBox 19">
            <a:extLst>
              <a:ext uri="{FF2B5EF4-FFF2-40B4-BE49-F238E27FC236}">
                <a16:creationId xmlns:a16="http://schemas.microsoft.com/office/drawing/2014/main" id="{15C085ED-DA9C-49E3-8447-1633539AA800}"/>
              </a:ext>
            </a:extLst>
          </p:cNvPr>
          <p:cNvSpPr txBox="1"/>
          <p:nvPr/>
        </p:nvSpPr>
        <p:spPr>
          <a:xfrm>
            <a:off x="0" y="4938107"/>
            <a:ext cx="9144000" cy="246217"/>
          </a:xfrm>
          <a:prstGeom prst="rect">
            <a:avLst/>
          </a:prstGeom>
          <a:noFill/>
        </p:spPr>
        <p:txBody>
          <a:bodyPr wrap="square" lIns="91436" tIns="45718" rIns="91436" bIns="45718"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Slide adapted from </a:t>
            </a:r>
            <a:r>
              <a:rPr kumimoji="0" lang="en-US" sz="10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Thinking Developmentally: Nurturing Wellness in Childhood to Promote Lifelong Health</a:t>
            </a:r>
            <a:r>
              <a:rPr kumimoji="0" lang="en-US"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Garner and Saul, 2018.  Used with permission.  </a:t>
            </a:r>
          </a:p>
        </p:txBody>
      </p:sp>
      <p:sp>
        <p:nvSpPr>
          <p:cNvPr id="21" name="TextBox 20">
            <a:extLst>
              <a:ext uri="{FF2B5EF4-FFF2-40B4-BE49-F238E27FC236}">
                <a16:creationId xmlns:a16="http://schemas.microsoft.com/office/drawing/2014/main" id="{4B0DE297-EBED-4B40-9F76-F142AADD3245}"/>
              </a:ext>
            </a:extLst>
          </p:cNvPr>
          <p:cNvSpPr txBox="1"/>
          <p:nvPr/>
        </p:nvSpPr>
        <p:spPr>
          <a:xfrm rot="16200000">
            <a:off x="-103359" y="3001791"/>
            <a:ext cx="1208985" cy="3693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Auspicious</a:t>
            </a:r>
          </a:p>
        </p:txBody>
      </p:sp>
      <p:sp>
        <p:nvSpPr>
          <p:cNvPr id="22" name="TextBox 21">
            <a:extLst>
              <a:ext uri="{FF2B5EF4-FFF2-40B4-BE49-F238E27FC236}">
                <a16:creationId xmlns:a16="http://schemas.microsoft.com/office/drawing/2014/main" id="{221AEF1C-61F5-40C3-8E31-9ECB7A657EEA}"/>
              </a:ext>
            </a:extLst>
          </p:cNvPr>
          <p:cNvSpPr txBox="1"/>
          <p:nvPr/>
        </p:nvSpPr>
        <p:spPr>
          <a:xfrm rot="5400000">
            <a:off x="8238208" y="3037558"/>
            <a:ext cx="680251" cy="369332"/>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rPr>
              <a:t>Cycle</a:t>
            </a:r>
          </a:p>
        </p:txBody>
      </p:sp>
      <p:sp>
        <p:nvSpPr>
          <p:cNvPr id="23" name="Rectangle 22">
            <a:extLst>
              <a:ext uri="{FF2B5EF4-FFF2-40B4-BE49-F238E27FC236}">
                <a16:creationId xmlns:a16="http://schemas.microsoft.com/office/drawing/2014/main" id="{B9417928-7499-4BFB-AC87-C27D6379ABD7}"/>
              </a:ext>
            </a:extLst>
          </p:cNvPr>
          <p:cNvSpPr/>
          <p:nvPr/>
        </p:nvSpPr>
        <p:spPr>
          <a:xfrm>
            <a:off x="2369609" y="4442591"/>
            <a:ext cx="2024575" cy="408705"/>
          </a:xfrm>
          <a:prstGeom prst="rect">
            <a:avLst/>
          </a:prstGeom>
          <a:noFill/>
          <a:ln w="57150">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CD92F2E6-C62F-F35F-7851-21C237C6B688}"/>
              </a:ext>
            </a:extLst>
          </p:cNvPr>
          <p:cNvSpPr txBox="1"/>
          <p:nvPr/>
        </p:nvSpPr>
        <p:spPr>
          <a:xfrm rot="19983113">
            <a:off x="2188857" y="1012216"/>
            <a:ext cx="1166730" cy="369332"/>
          </a:xfrm>
          <a:prstGeom prst="rect">
            <a:avLst/>
          </a:prstGeom>
          <a:solidFill>
            <a:schemeClr val="bg1"/>
          </a:solidFill>
          <a:ln w="38100">
            <a:solidFill>
              <a:schemeClr val="accent4">
                <a:lumMod val="75000"/>
              </a:schemeClr>
            </a:solidFill>
          </a:ln>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b="1" dirty="0">
                <a:solidFill>
                  <a:srgbClr val="008000"/>
                </a:solidFill>
                <a:latin typeface="Calibri" panose="020F0502020204030204" pitchFamily="34" charset="0"/>
                <a:ea typeface="+mn-ea"/>
                <a:cs typeface="Calibri" panose="020F0502020204030204" pitchFamily="34" charset="0"/>
              </a:rPr>
              <a:t>REGULATE</a:t>
            </a:r>
            <a:endParaRPr kumimoji="0" lang="en-US" sz="1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endParaRPr>
          </a:p>
        </p:txBody>
      </p:sp>
      <p:sp>
        <p:nvSpPr>
          <p:cNvPr id="25" name="TextBox 24">
            <a:extLst>
              <a:ext uri="{FF2B5EF4-FFF2-40B4-BE49-F238E27FC236}">
                <a16:creationId xmlns:a16="http://schemas.microsoft.com/office/drawing/2014/main" id="{18A51643-D13C-61FE-2E9C-DAE252A695C8}"/>
              </a:ext>
            </a:extLst>
          </p:cNvPr>
          <p:cNvSpPr txBox="1"/>
          <p:nvPr/>
        </p:nvSpPr>
        <p:spPr>
          <a:xfrm rot="19969512">
            <a:off x="2336236" y="2392536"/>
            <a:ext cx="871970" cy="369332"/>
          </a:xfrm>
          <a:prstGeom prst="rect">
            <a:avLst/>
          </a:prstGeom>
          <a:solidFill>
            <a:schemeClr val="bg1"/>
          </a:solidFill>
          <a:ln w="38100">
            <a:solidFill>
              <a:schemeClr val="accent4">
                <a:lumMod val="75000"/>
              </a:schemeClr>
            </a:solidFill>
          </a:ln>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b="1" dirty="0">
                <a:solidFill>
                  <a:srgbClr val="008000"/>
                </a:solidFill>
                <a:latin typeface="Calibri" panose="020F0502020204030204" pitchFamily="34" charset="0"/>
                <a:ea typeface="+mn-ea"/>
                <a:cs typeface="Calibri" panose="020F0502020204030204" pitchFamily="34" charset="0"/>
              </a:rPr>
              <a:t>RELATE</a:t>
            </a:r>
            <a:endParaRPr kumimoji="0" lang="en-US" sz="1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endParaRPr>
          </a:p>
        </p:txBody>
      </p:sp>
      <p:sp>
        <p:nvSpPr>
          <p:cNvPr id="26" name="TextBox 25">
            <a:extLst>
              <a:ext uri="{FF2B5EF4-FFF2-40B4-BE49-F238E27FC236}">
                <a16:creationId xmlns:a16="http://schemas.microsoft.com/office/drawing/2014/main" id="{FCB4D118-2125-04AB-5BD7-EFAF8213B978}"/>
              </a:ext>
            </a:extLst>
          </p:cNvPr>
          <p:cNvSpPr txBox="1"/>
          <p:nvPr/>
        </p:nvSpPr>
        <p:spPr>
          <a:xfrm rot="19969512">
            <a:off x="2278071" y="3767990"/>
            <a:ext cx="980140" cy="369332"/>
          </a:xfrm>
          <a:prstGeom prst="rect">
            <a:avLst/>
          </a:prstGeom>
          <a:solidFill>
            <a:schemeClr val="bg1"/>
          </a:solidFill>
          <a:ln w="38100">
            <a:solidFill>
              <a:schemeClr val="accent4">
                <a:lumMod val="75000"/>
              </a:schemeClr>
            </a:solidFill>
          </a:ln>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b="1" dirty="0">
                <a:solidFill>
                  <a:srgbClr val="008000"/>
                </a:solidFill>
                <a:latin typeface="Calibri" panose="020F0502020204030204" pitchFamily="34" charset="0"/>
                <a:ea typeface="+mn-ea"/>
                <a:cs typeface="Calibri" panose="020F0502020204030204" pitchFamily="34" charset="0"/>
              </a:rPr>
              <a:t>REASON</a:t>
            </a:r>
            <a:endParaRPr kumimoji="0" lang="en-US" sz="1800" b="1" i="0" u="none" strike="noStrike" kern="1200" cap="none" spc="0" normalizeH="0" baseline="0" noProof="0" dirty="0">
              <a:ln>
                <a:noFill/>
              </a:ln>
              <a:solidFill>
                <a:srgbClr val="008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266500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500"/>
                                        <p:tgtEl>
                                          <p:spTgt spid="17"/>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500"/>
                                        <p:tgtEl>
                                          <p:spTgt spid="10"/>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fade">
                                      <p:cBhvr>
                                        <p:cTn id="37" dur="500"/>
                                        <p:tgtEl>
                                          <p:spTgt spid="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fade">
                                      <p:cBhvr>
                                        <p:cTn id="45" dur="500"/>
                                        <p:tgtEl>
                                          <p:spTgt spid="16"/>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fade">
                                      <p:cBhvr>
                                        <p:cTn id="50" dur="500"/>
                                        <p:tgtEl>
                                          <p:spTgt spid="12"/>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fade">
                                      <p:cBhvr>
                                        <p:cTn id="53" dur="500"/>
                                        <p:tgtEl>
                                          <p:spTgt spid="15"/>
                                        </p:tgtEl>
                                      </p:cBhvr>
                                    </p:animEffect>
                                  </p:childTnLst>
                                </p:cTn>
                              </p:par>
                            </p:childTnLst>
                          </p:cTn>
                        </p:par>
                      </p:childTnLst>
                    </p:cTn>
                  </p:par>
                  <p:par>
                    <p:cTn id="54" fill="hold">
                      <p:stCondLst>
                        <p:cond delay="indefinite"/>
                      </p:stCondLst>
                      <p:childTnLst>
                        <p:par>
                          <p:cTn id="55" fill="hold">
                            <p:stCondLst>
                              <p:cond delay="0"/>
                            </p:stCondLst>
                            <p:childTnLst>
                              <p:par>
                                <p:cTn id="56" presetID="2" presetClass="entr" presetSubtype="8" fill="hold" grpId="0" nodeType="clickEffect">
                                  <p:stCondLst>
                                    <p:cond delay="0"/>
                                  </p:stCondLst>
                                  <p:childTnLst>
                                    <p:set>
                                      <p:cBhvr>
                                        <p:cTn id="57" dur="1" fill="hold">
                                          <p:stCondLst>
                                            <p:cond delay="0"/>
                                          </p:stCondLst>
                                        </p:cTn>
                                        <p:tgtEl>
                                          <p:spTgt spid="18"/>
                                        </p:tgtEl>
                                        <p:attrNameLst>
                                          <p:attrName>style.visibility</p:attrName>
                                        </p:attrNameLst>
                                      </p:cBhvr>
                                      <p:to>
                                        <p:strVal val="visible"/>
                                      </p:to>
                                    </p:set>
                                    <p:anim calcmode="lin" valueType="num">
                                      <p:cBhvr additive="base">
                                        <p:cTn id="58" dur="500" fill="hold"/>
                                        <p:tgtEl>
                                          <p:spTgt spid="18"/>
                                        </p:tgtEl>
                                        <p:attrNameLst>
                                          <p:attrName>ppt_x</p:attrName>
                                        </p:attrNameLst>
                                      </p:cBhvr>
                                      <p:tavLst>
                                        <p:tav tm="0">
                                          <p:val>
                                            <p:strVal val="0-#ppt_w/2"/>
                                          </p:val>
                                        </p:tav>
                                        <p:tav tm="100000">
                                          <p:val>
                                            <p:strVal val="#ppt_x"/>
                                          </p:val>
                                        </p:tav>
                                      </p:tavLst>
                                    </p:anim>
                                    <p:anim calcmode="lin" valueType="num">
                                      <p:cBhvr additive="base">
                                        <p:cTn id="59" dur="500" fill="hold"/>
                                        <p:tgtEl>
                                          <p:spTgt spid="18"/>
                                        </p:tgtEl>
                                        <p:attrNameLst>
                                          <p:attrName>ppt_y</p:attrName>
                                        </p:attrNameLst>
                                      </p:cBhvr>
                                      <p:tavLst>
                                        <p:tav tm="0">
                                          <p:val>
                                            <p:strVal val="#ppt_y"/>
                                          </p:val>
                                        </p:tav>
                                        <p:tav tm="100000">
                                          <p:val>
                                            <p:strVal val="#ppt_y"/>
                                          </p:val>
                                        </p:tav>
                                      </p:tavLst>
                                    </p:anim>
                                  </p:childTnLst>
                                </p:cTn>
                              </p:par>
                              <p:par>
                                <p:cTn id="60" presetID="2" presetClass="entr" presetSubtype="8" fill="hold" grpId="0" nodeType="withEffect">
                                  <p:stCondLst>
                                    <p:cond delay="0"/>
                                  </p:stCondLst>
                                  <p:childTnLst>
                                    <p:set>
                                      <p:cBhvr>
                                        <p:cTn id="61" dur="1" fill="hold">
                                          <p:stCondLst>
                                            <p:cond delay="0"/>
                                          </p:stCondLst>
                                        </p:cTn>
                                        <p:tgtEl>
                                          <p:spTgt spid="21"/>
                                        </p:tgtEl>
                                        <p:attrNameLst>
                                          <p:attrName>style.visibility</p:attrName>
                                        </p:attrNameLst>
                                      </p:cBhvr>
                                      <p:to>
                                        <p:strVal val="visible"/>
                                      </p:to>
                                    </p:set>
                                    <p:anim calcmode="lin" valueType="num">
                                      <p:cBhvr additive="base">
                                        <p:cTn id="62" dur="500" fill="hold"/>
                                        <p:tgtEl>
                                          <p:spTgt spid="21"/>
                                        </p:tgtEl>
                                        <p:attrNameLst>
                                          <p:attrName>ppt_x</p:attrName>
                                        </p:attrNameLst>
                                      </p:cBhvr>
                                      <p:tavLst>
                                        <p:tav tm="0">
                                          <p:val>
                                            <p:strVal val="0-#ppt_w/2"/>
                                          </p:val>
                                        </p:tav>
                                        <p:tav tm="100000">
                                          <p:val>
                                            <p:strVal val="#ppt_x"/>
                                          </p:val>
                                        </p:tav>
                                      </p:tavLst>
                                    </p:anim>
                                    <p:anim calcmode="lin" valueType="num">
                                      <p:cBhvr additive="base">
                                        <p:cTn id="63" dur="500" fill="hold"/>
                                        <p:tgtEl>
                                          <p:spTgt spid="21"/>
                                        </p:tgtEl>
                                        <p:attrNameLst>
                                          <p:attrName>ppt_y</p:attrName>
                                        </p:attrNameLst>
                                      </p:cBhvr>
                                      <p:tavLst>
                                        <p:tav tm="0">
                                          <p:val>
                                            <p:strVal val="#ppt_y"/>
                                          </p:val>
                                        </p:tav>
                                        <p:tav tm="100000">
                                          <p:val>
                                            <p:strVal val="#ppt_y"/>
                                          </p:val>
                                        </p:tav>
                                      </p:tavLst>
                                    </p:anim>
                                  </p:childTnLst>
                                </p:cTn>
                              </p:par>
                              <p:par>
                                <p:cTn id="64" presetID="2" presetClass="entr" presetSubtype="2" fill="hold" grpId="0" nodeType="withEffect">
                                  <p:stCondLst>
                                    <p:cond delay="0"/>
                                  </p:stCondLst>
                                  <p:childTnLst>
                                    <p:set>
                                      <p:cBhvr>
                                        <p:cTn id="65" dur="1" fill="hold">
                                          <p:stCondLst>
                                            <p:cond delay="0"/>
                                          </p:stCondLst>
                                        </p:cTn>
                                        <p:tgtEl>
                                          <p:spTgt spid="19"/>
                                        </p:tgtEl>
                                        <p:attrNameLst>
                                          <p:attrName>style.visibility</p:attrName>
                                        </p:attrNameLst>
                                      </p:cBhvr>
                                      <p:to>
                                        <p:strVal val="visible"/>
                                      </p:to>
                                    </p:set>
                                    <p:anim calcmode="lin" valueType="num">
                                      <p:cBhvr additive="base">
                                        <p:cTn id="66" dur="500" fill="hold"/>
                                        <p:tgtEl>
                                          <p:spTgt spid="19"/>
                                        </p:tgtEl>
                                        <p:attrNameLst>
                                          <p:attrName>ppt_x</p:attrName>
                                        </p:attrNameLst>
                                      </p:cBhvr>
                                      <p:tavLst>
                                        <p:tav tm="0">
                                          <p:val>
                                            <p:strVal val="1+#ppt_w/2"/>
                                          </p:val>
                                        </p:tav>
                                        <p:tav tm="100000">
                                          <p:val>
                                            <p:strVal val="#ppt_x"/>
                                          </p:val>
                                        </p:tav>
                                      </p:tavLst>
                                    </p:anim>
                                    <p:anim calcmode="lin" valueType="num">
                                      <p:cBhvr additive="base">
                                        <p:cTn id="67" dur="500" fill="hold"/>
                                        <p:tgtEl>
                                          <p:spTgt spid="19"/>
                                        </p:tgtEl>
                                        <p:attrNameLst>
                                          <p:attrName>ppt_y</p:attrName>
                                        </p:attrNameLst>
                                      </p:cBhvr>
                                      <p:tavLst>
                                        <p:tav tm="0">
                                          <p:val>
                                            <p:strVal val="#ppt_y"/>
                                          </p:val>
                                        </p:tav>
                                        <p:tav tm="100000">
                                          <p:val>
                                            <p:strVal val="#ppt_y"/>
                                          </p:val>
                                        </p:tav>
                                      </p:tavLst>
                                    </p:anim>
                                  </p:childTnLst>
                                </p:cTn>
                              </p:par>
                              <p:par>
                                <p:cTn id="68" presetID="2" presetClass="entr" presetSubtype="2" fill="hold" grpId="0" nodeType="withEffect">
                                  <p:stCondLst>
                                    <p:cond delay="0"/>
                                  </p:stCondLst>
                                  <p:childTnLst>
                                    <p:set>
                                      <p:cBhvr>
                                        <p:cTn id="69" dur="1" fill="hold">
                                          <p:stCondLst>
                                            <p:cond delay="0"/>
                                          </p:stCondLst>
                                        </p:cTn>
                                        <p:tgtEl>
                                          <p:spTgt spid="22"/>
                                        </p:tgtEl>
                                        <p:attrNameLst>
                                          <p:attrName>style.visibility</p:attrName>
                                        </p:attrNameLst>
                                      </p:cBhvr>
                                      <p:to>
                                        <p:strVal val="visible"/>
                                      </p:to>
                                    </p:set>
                                    <p:anim calcmode="lin" valueType="num">
                                      <p:cBhvr additive="base">
                                        <p:cTn id="70" dur="500" fill="hold"/>
                                        <p:tgtEl>
                                          <p:spTgt spid="22"/>
                                        </p:tgtEl>
                                        <p:attrNameLst>
                                          <p:attrName>ppt_x</p:attrName>
                                        </p:attrNameLst>
                                      </p:cBhvr>
                                      <p:tavLst>
                                        <p:tav tm="0">
                                          <p:val>
                                            <p:strVal val="1+#ppt_w/2"/>
                                          </p:val>
                                        </p:tav>
                                        <p:tav tm="100000">
                                          <p:val>
                                            <p:strVal val="#ppt_x"/>
                                          </p:val>
                                        </p:tav>
                                      </p:tavLst>
                                    </p:anim>
                                    <p:anim calcmode="lin" valueType="num">
                                      <p:cBhvr additive="base">
                                        <p:cTn id="71"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13"/>
                                        </p:tgtEl>
                                        <p:attrNameLst>
                                          <p:attrName>style.visibility</p:attrName>
                                        </p:attrNameLst>
                                      </p:cBhvr>
                                      <p:to>
                                        <p:strVal val="visible"/>
                                      </p:to>
                                    </p:set>
                                    <p:animEffect transition="in" filter="fade">
                                      <p:cBhvr>
                                        <p:cTn id="76" dur="500"/>
                                        <p:tgtEl>
                                          <p:spTgt spid="13"/>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7"/>
                                        </p:tgtEl>
                                        <p:attrNameLst>
                                          <p:attrName>style.visibility</p:attrName>
                                        </p:attrNameLst>
                                      </p:cBhvr>
                                      <p:to>
                                        <p:strVal val="visible"/>
                                      </p:to>
                                    </p:set>
                                    <p:animEffect transition="in" filter="fade">
                                      <p:cBhvr>
                                        <p:cTn id="79" dur="500"/>
                                        <p:tgtEl>
                                          <p:spTgt spid="7"/>
                                        </p:tgtEl>
                                      </p:cBhvr>
                                    </p:animEffect>
                                  </p:childTnLst>
                                </p:cTn>
                              </p:par>
                            </p:childTnLst>
                          </p:cTn>
                        </p:par>
                      </p:childTnLst>
                    </p:cTn>
                  </p:par>
                  <p:par>
                    <p:cTn id="80" fill="hold">
                      <p:stCondLst>
                        <p:cond delay="indefinite"/>
                      </p:stCondLst>
                      <p:childTnLst>
                        <p:par>
                          <p:cTn id="81" fill="hold">
                            <p:stCondLst>
                              <p:cond delay="0"/>
                            </p:stCondLst>
                            <p:childTnLst>
                              <p:par>
                                <p:cTn id="82" presetID="45" presetClass="entr" presetSubtype="0" fill="hold" grpId="0" nodeType="clickEffect">
                                  <p:stCondLst>
                                    <p:cond delay="0"/>
                                  </p:stCondLst>
                                  <p:childTnLst>
                                    <p:set>
                                      <p:cBhvr>
                                        <p:cTn id="83" dur="1" fill="hold">
                                          <p:stCondLst>
                                            <p:cond delay="0"/>
                                          </p:stCondLst>
                                        </p:cTn>
                                        <p:tgtEl>
                                          <p:spTgt spid="24"/>
                                        </p:tgtEl>
                                        <p:attrNameLst>
                                          <p:attrName>style.visibility</p:attrName>
                                        </p:attrNameLst>
                                      </p:cBhvr>
                                      <p:to>
                                        <p:strVal val="visible"/>
                                      </p:to>
                                    </p:set>
                                    <p:animEffect transition="in" filter="fade">
                                      <p:cBhvr>
                                        <p:cTn id="84" dur="2000"/>
                                        <p:tgtEl>
                                          <p:spTgt spid="24"/>
                                        </p:tgtEl>
                                      </p:cBhvr>
                                    </p:animEffect>
                                    <p:anim calcmode="lin" valueType="num">
                                      <p:cBhvr>
                                        <p:cTn id="85" dur="2000" fill="hold"/>
                                        <p:tgtEl>
                                          <p:spTgt spid="24"/>
                                        </p:tgtEl>
                                        <p:attrNameLst>
                                          <p:attrName>ppt_w</p:attrName>
                                        </p:attrNameLst>
                                      </p:cBhvr>
                                      <p:tavLst>
                                        <p:tav tm="0" fmla="#ppt_w*sin(2.5*pi*$)">
                                          <p:val>
                                            <p:fltVal val="0"/>
                                          </p:val>
                                        </p:tav>
                                        <p:tav tm="100000">
                                          <p:val>
                                            <p:fltVal val="1"/>
                                          </p:val>
                                        </p:tav>
                                      </p:tavLst>
                                    </p:anim>
                                    <p:anim calcmode="lin" valueType="num">
                                      <p:cBhvr>
                                        <p:cTn id="86" dur="2000" fill="hold"/>
                                        <p:tgtEl>
                                          <p:spTgt spid="24"/>
                                        </p:tgtEl>
                                        <p:attrNameLst>
                                          <p:attrName>ppt_h</p:attrName>
                                        </p:attrNameLst>
                                      </p:cBhvr>
                                      <p:tavLst>
                                        <p:tav tm="0">
                                          <p:val>
                                            <p:strVal val="#ppt_h"/>
                                          </p:val>
                                        </p:tav>
                                        <p:tav tm="100000">
                                          <p:val>
                                            <p:strVal val="#ppt_h"/>
                                          </p:val>
                                        </p:tav>
                                      </p:tavLst>
                                    </p:anim>
                                  </p:childTnLst>
                                </p:cTn>
                              </p:par>
                              <p:par>
                                <p:cTn id="87" presetID="45" presetClass="entr" presetSubtype="0" fill="hold" grpId="0" nodeType="withEffect">
                                  <p:stCondLst>
                                    <p:cond delay="0"/>
                                  </p:stCondLst>
                                  <p:childTnLst>
                                    <p:set>
                                      <p:cBhvr>
                                        <p:cTn id="88" dur="1" fill="hold">
                                          <p:stCondLst>
                                            <p:cond delay="0"/>
                                          </p:stCondLst>
                                        </p:cTn>
                                        <p:tgtEl>
                                          <p:spTgt spid="25"/>
                                        </p:tgtEl>
                                        <p:attrNameLst>
                                          <p:attrName>style.visibility</p:attrName>
                                        </p:attrNameLst>
                                      </p:cBhvr>
                                      <p:to>
                                        <p:strVal val="visible"/>
                                      </p:to>
                                    </p:set>
                                    <p:animEffect transition="in" filter="fade">
                                      <p:cBhvr>
                                        <p:cTn id="89" dur="2000"/>
                                        <p:tgtEl>
                                          <p:spTgt spid="25"/>
                                        </p:tgtEl>
                                      </p:cBhvr>
                                    </p:animEffect>
                                    <p:anim calcmode="lin" valueType="num">
                                      <p:cBhvr>
                                        <p:cTn id="90" dur="2000" fill="hold"/>
                                        <p:tgtEl>
                                          <p:spTgt spid="25"/>
                                        </p:tgtEl>
                                        <p:attrNameLst>
                                          <p:attrName>ppt_w</p:attrName>
                                        </p:attrNameLst>
                                      </p:cBhvr>
                                      <p:tavLst>
                                        <p:tav tm="0" fmla="#ppt_w*sin(2.5*pi*$)">
                                          <p:val>
                                            <p:fltVal val="0"/>
                                          </p:val>
                                        </p:tav>
                                        <p:tav tm="100000">
                                          <p:val>
                                            <p:fltVal val="1"/>
                                          </p:val>
                                        </p:tav>
                                      </p:tavLst>
                                    </p:anim>
                                    <p:anim calcmode="lin" valueType="num">
                                      <p:cBhvr>
                                        <p:cTn id="91" dur="2000" fill="hold"/>
                                        <p:tgtEl>
                                          <p:spTgt spid="25"/>
                                        </p:tgtEl>
                                        <p:attrNameLst>
                                          <p:attrName>ppt_h</p:attrName>
                                        </p:attrNameLst>
                                      </p:cBhvr>
                                      <p:tavLst>
                                        <p:tav tm="0">
                                          <p:val>
                                            <p:strVal val="#ppt_h"/>
                                          </p:val>
                                        </p:tav>
                                        <p:tav tm="100000">
                                          <p:val>
                                            <p:strVal val="#ppt_h"/>
                                          </p:val>
                                        </p:tav>
                                      </p:tavLst>
                                    </p:anim>
                                  </p:childTnLst>
                                </p:cTn>
                              </p:par>
                              <p:par>
                                <p:cTn id="92" presetID="45" presetClass="entr" presetSubtype="0" fill="hold" grpId="0" nodeType="withEffect">
                                  <p:stCondLst>
                                    <p:cond delay="0"/>
                                  </p:stCondLst>
                                  <p:childTnLst>
                                    <p:set>
                                      <p:cBhvr>
                                        <p:cTn id="93" dur="1" fill="hold">
                                          <p:stCondLst>
                                            <p:cond delay="0"/>
                                          </p:stCondLst>
                                        </p:cTn>
                                        <p:tgtEl>
                                          <p:spTgt spid="26"/>
                                        </p:tgtEl>
                                        <p:attrNameLst>
                                          <p:attrName>style.visibility</p:attrName>
                                        </p:attrNameLst>
                                      </p:cBhvr>
                                      <p:to>
                                        <p:strVal val="visible"/>
                                      </p:to>
                                    </p:set>
                                    <p:animEffect transition="in" filter="fade">
                                      <p:cBhvr>
                                        <p:cTn id="94" dur="2000"/>
                                        <p:tgtEl>
                                          <p:spTgt spid="26"/>
                                        </p:tgtEl>
                                      </p:cBhvr>
                                    </p:animEffect>
                                    <p:anim calcmode="lin" valueType="num">
                                      <p:cBhvr>
                                        <p:cTn id="95" dur="2000" fill="hold"/>
                                        <p:tgtEl>
                                          <p:spTgt spid="26"/>
                                        </p:tgtEl>
                                        <p:attrNameLst>
                                          <p:attrName>ppt_w</p:attrName>
                                        </p:attrNameLst>
                                      </p:cBhvr>
                                      <p:tavLst>
                                        <p:tav tm="0" fmla="#ppt_w*sin(2.5*pi*$)">
                                          <p:val>
                                            <p:fltVal val="0"/>
                                          </p:val>
                                        </p:tav>
                                        <p:tav tm="100000">
                                          <p:val>
                                            <p:fltVal val="1"/>
                                          </p:val>
                                        </p:tav>
                                      </p:tavLst>
                                    </p:anim>
                                    <p:anim calcmode="lin" valueType="num">
                                      <p:cBhvr>
                                        <p:cTn id="96" dur="2000" fill="hold"/>
                                        <p:tgtEl>
                                          <p:spTgt spid="26"/>
                                        </p:tgtEl>
                                        <p:attrNameLst>
                                          <p:attrName>ppt_h</p:attrName>
                                        </p:attrNameLst>
                                      </p:cBhvr>
                                      <p:tavLst>
                                        <p:tav tm="0">
                                          <p:val>
                                            <p:strVal val="#ppt_h"/>
                                          </p:val>
                                        </p:tav>
                                        <p:tav tm="100000">
                                          <p:val>
                                            <p:strVal val="#ppt_h"/>
                                          </p:val>
                                        </p:tav>
                                      </p:tavLst>
                                    </p:anim>
                                  </p:childTnLst>
                                </p:cTn>
                              </p:par>
                            </p:childTnLst>
                          </p:cTn>
                        </p:par>
                      </p:childTnLst>
                    </p:cTn>
                  </p:par>
                  <p:par>
                    <p:cTn id="97" fill="hold">
                      <p:stCondLst>
                        <p:cond delay="indefinite"/>
                      </p:stCondLst>
                      <p:childTnLst>
                        <p:par>
                          <p:cTn id="98" fill="hold">
                            <p:stCondLst>
                              <p:cond delay="0"/>
                            </p:stCondLst>
                            <p:childTnLst>
                              <p:par>
                                <p:cTn id="99" presetID="45" presetClass="entr" presetSubtype="0" fill="hold" grpId="0" nodeType="clickEffect">
                                  <p:stCondLst>
                                    <p:cond delay="0"/>
                                  </p:stCondLst>
                                  <p:childTnLst>
                                    <p:set>
                                      <p:cBhvr>
                                        <p:cTn id="100" dur="1" fill="hold">
                                          <p:stCondLst>
                                            <p:cond delay="0"/>
                                          </p:stCondLst>
                                        </p:cTn>
                                        <p:tgtEl>
                                          <p:spTgt spid="23"/>
                                        </p:tgtEl>
                                        <p:attrNameLst>
                                          <p:attrName>style.visibility</p:attrName>
                                        </p:attrNameLst>
                                      </p:cBhvr>
                                      <p:to>
                                        <p:strVal val="visible"/>
                                      </p:to>
                                    </p:set>
                                    <p:animEffect transition="in" filter="fade">
                                      <p:cBhvr>
                                        <p:cTn id="101" dur="2000"/>
                                        <p:tgtEl>
                                          <p:spTgt spid="23"/>
                                        </p:tgtEl>
                                      </p:cBhvr>
                                    </p:animEffect>
                                    <p:anim calcmode="lin" valueType="num">
                                      <p:cBhvr>
                                        <p:cTn id="102" dur="2000" fill="hold"/>
                                        <p:tgtEl>
                                          <p:spTgt spid="23"/>
                                        </p:tgtEl>
                                        <p:attrNameLst>
                                          <p:attrName>ppt_w</p:attrName>
                                        </p:attrNameLst>
                                      </p:cBhvr>
                                      <p:tavLst>
                                        <p:tav tm="0" fmla="#ppt_w*sin(2.5*pi*$)">
                                          <p:val>
                                            <p:fltVal val="0"/>
                                          </p:val>
                                        </p:tav>
                                        <p:tav tm="100000">
                                          <p:val>
                                            <p:fltVal val="1"/>
                                          </p:val>
                                        </p:tav>
                                      </p:tavLst>
                                    </p:anim>
                                    <p:anim calcmode="lin" valueType="num">
                                      <p:cBhvr>
                                        <p:cTn id="103" dur="2000" fill="hold"/>
                                        <p:tgtEl>
                                          <p:spTgt spid="2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p:bldP spid="9" grpId="0"/>
      <p:bldP spid="10" grpId="0"/>
      <p:bldP spid="11" grpId="0"/>
      <p:bldP spid="12" grpId="0"/>
      <p:bldP spid="13" grpId="0"/>
      <p:bldP spid="14" grpId="0" animBg="1"/>
      <p:bldP spid="15" grpId="0" animBg="1"/>
      <p:bldP spid="16" grpId="0" animBg="1"/>
      <p:bldP spid="17" grpId="0" animBg="1"/>
      <p:bldP spid="18" grpId="0" animBg="1"/>
      <p:bldP spid="19" grpId="0" animBg="1"/>
      <p:bldP spid="21" grpId="0"/>
      <p:bldP spid="22" grpId="0"/>
      <p:bldP spid="23" grpId="0" animBg="1"/>
      <p:bldP spid="24" grpId="0" animBg="1"/>
      <p:bldP spid="25" grpId="0" animBg="1"/>
      <p:bldP spid="2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Arrow Connector 1">
            <a:extLst>
              <a:ext uri="{FF2B5EF4-FFF2-40B4-BE49-F238E27FC236}">
                <a16:creationId xmlns:a16="http://schemas.microsoft.com/office/drawing/2014/main" id="{BE26037D-6D0E-4D15-9BFC-9D2CE86F4FD0}"/>
              </a:ext>
            </a:extLst>
          </p:cNvPr>
          <p:cNvCxnSpPr/>
          <p:nvPr/>
        </p:nvCxnSpPr>
        <p:spPr>
          <a:xfrm>
            <a:off x="4572000" y="646436"/>
            <a:ext cx="0" cy="4057650"/>
          </a:xfrm>
          <a:prstGeom prst="straightConnector1">
            <a:avLst/>
          </a:prstGeom>
          <a:ln w="762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 name="Straight Arrow Connector 2">
            <a:extLst>
              <a:ext uri="{FF2B5EF4-FFF2-40B4-BE49-F238E27FC236}">
                <a16:creationId xmlns:a16="http://schemas.microsoft.com/office/drawing/2014/main" id="{1E541581-4689-4F1B-A648-7A5B43A68146}"/>
              </a:ext>
            </a:extLst>
          </p:cNvPr>
          <p:cNvCxnSpPr/>
          <p:nvPr/>
        </p:nvCxnSpPr>
        <p:spPr>
          <a:xfrm rot="16200000">
            <a:off x="4562168" y="-48330"/>
            <a:ext cx="0" cy="5410200"/>
          </a:xfrm>
          <a:prstGeom prst="straightConnector1">
            <a:avLst/>
          </a:prstGeom>
          <a:ln w="762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B197EB3-0CE6-427A-9705-DE2FC3E066BB}"/>
              </a:ext>
            </a:extLst>
          </p:cNvPr>
          <p:cNvSpPr txBox="1"/>
          <p:nvPr/>
        </p:nvSpPr>
        <p:spPr>
          <a:xfrm>
            <a:off x="3132678" y="17046"/>
            <a:ext cx="287864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Strong Relational Health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(“Regulate and Relate”)</a:t>
            </a:r>
          </a:p>
        </p:txBody>
      </p:sp>
      <p:sp>
        <p:nvSpPr>
          <p:cNvPr id="6" name="TextBox 5">
            <a:extLst>
              <a:ext uri="{FF2B5EF4-FFF2-40B4-BE49-F238E27FC236}">
                <a16:creationId xmlns:a16="http://schemas.microsoft.com/office/drawing/2014/main" id="{5A152929-AA37-464B-8CD6-066E46595342}"/>
              </a:ext>
            </a:extLst>
          </p:cNvPr>
          <p:cNvSpPr txBox="1"/>
          <p:nvPr/>
        </p:nvSpPr>
        <p:spPr>
          <a:xfrm>
            <a:off x="7309511" y="2198571"/>
            <a:ext cx="1399868"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Emphasis on skill building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(“Reason”)</a:t>
            </a:r>
          </a:p>
        </p:txBody>
      </p:sp>
      <p:sp>
        <p:nvSpPr>
          <p:cNvPr id="8" name="TextBox 7">
            <a:extLst>
              <a:ext uri="{FF2B5EF4-FFF2-40B4-BE49-F238E27FC236}">
                <a16:creationId xmlns:a16="http://schemas.microsoft.com/office/drawing/2014/main" id="{AE60DC3E-A1FD-4958-B7AB-CB74E385A069}"/>
              </a:ext>
            </a:extLst>
          </p:cNvPr>
          <p:cNvSpPr txBox="1"/>
          <p:nvPr/>
        </p:nvSpPr>
        <p:spPr>
          <a:xfrm>
            <a:off x="3134569" y="4691931"/>
            <a:ext cx="287864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Poor Relational Health</a:t>
            </a:r>
          </a:p>
        </p:txBody>
      </p:sp>
      <p:sp>
        <p:nvSpPr>
          <p:cNvPr id="11" name="TextBox 10">
            <a:extLst>
              <a:ext uri="{FF2B5EF4-FFF2-40B4-BE49-F238E27FC236}">
                <a16:creationId xmlns:a16="http://schemas.microsoft.com/office/drawing/2014/main" id="{B0A4BB54-0305-4021-8536-A12A6CC03ECD}"/>
              </a:ext>
            </a:extLst>
          </p:cNvPr>
          <p:cNvSpPr txBox="1"/>
          <p:nvPr/>
        </p:nvSpPr>
        <p:spPr>
          <a:xfrm>
            <a:off x="4718065" y="1937682"/>
            <a:ext cx="170602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7BF00">
                    <a:lumMod val="75000"/>
                  </a:srgbClr>
                </a:solidFill>
                <a:effectLst/>
                <a:uLnTx/>
                <a:uFillTx/>
                <a:latin typeface="Calibri"/>
                <a:ea typeface="MS PGothic" panose="020B0600070205080204" pitchFamily="34" charset="-128"/>
                <a:cs typeface="+mn-cs"/>
              </a:rPr>
              <a:t>Authoritative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7BF00">
                    <a:lumMod val="75000"/>
                  </a:srgbClr>
                </a:solidFill>
                <a:effectLst/>
                <a:uLnTx/>
                <a:uFillTx/>
                <a:latin typeface="Calibri"/>
                <a:ea typeface="MS PGothic" panose="020B0600070205080204" pitchFamily="34" charset="-128"/>
                <a:cs typeface="+mn-cs"/>
              </a:rPr>
              <a:t>Parenting Styles</a:t>
            </a:r>
          </a:p>
        </p:txBody>
      </p:sp>
      <p:sp>
        <p:nvSpPr>
          <p:cNvPr id="13" name="TextBox 12">
            <a:extLst>
              <a:ext uri="{FF2B5EF4-FFF2-40B4-BE49-F238E27FC236}">
                <a16:creationId xmlns:a16="http://schemas.microsoft.com/office/drawing/2014/main" id="{7B403BC6-1A73-4A15-BBDA-9C60F2529C48}"/>
              </a:ext>
            </a:extLst>
          </p:cNvPr>
          <p:cNvSpPr txBox="1"/>
          <p:nvPr/>
        </p:nvSpPr>
        <p:spPr>
          <a:xfrm>
            <a:off x="4718066" y="2802284"/>
            <a:ext cx="170602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EA420">
                    <a:lumMod val="75000"/>
                  </a:srgbClr>
                </a:solidFill>
                <a:effectLst/>
                <a:uLnTx/>
                <a:uFillTx/>
                <a:latin typeface="Calibri"/>
                <a:ea typeface="MS PGothic" panose="020B0600070205080204" pitchFamily="34" charset="-128"/>
                <a:cs typeface="+mn-cs"/>
              </a:rPr>
              <a:t>Authoritarian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EA420">
                    <a:lumMod val="75000"/>
                  </a:srgbClr>
                </a:solidFill>
                <a:effectLst/>
                <a:uLnTx/>
                <a:uFillTx/>
                <a:latin typeface="Calibri"/>
                <a:ea typeface="MS PGothic" panose="020B0600070205080204" pitchFamily="34" charset="-128"/>
                <a:cs typeface="+mn-cs"/>
              </a:rPr>
              <a:t>Parenting Styles</a:t>
            </a:r>
          </a:p>
        </p:txBody>
      </p:sp>
      <p:sp>
        <p:nvSpPr>
          <p:cNvPr id="14" name="TextBox 13">
            <a:extLst>
              <a:ext uri="{FF2B5EF4-FFF2-40B4-BE49-F238E27FC236}">
                <a16:creationId xmlns:a16="http://schemas.microsoft.com/office/drawing/2014/main" id="{40A5D0CA-014F-447F-9F21-5D31410402A1}"/>
              </a:ext>
            </a:extLst>
          </p:cNvPr>
          <p:cNvSpPr txBox="1"/>
          <p:nvPr/>
        </p:nvSpPr>
        <p:spPr>
          <a:xfrm>
            <a:off x="2756432" y="1937682"/>
            <a:ext cx="170602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EA420">
                    <a:lumMod val="75000"/>
                  </a:srgbClr>
                </a:solidFill>
                <a:effectLst/>
                <a:uLnTx/>
                <a:uFillTx/>
                <a:latin typeface="Calibri"/>
                <a:ea typeface="MS PGothic" panose="020B0600070205080204" pitchFamily="34" charset="-128"/>
                <a:cs typeface="+mn-cs"/>
              </a:rPr>
              <a:t>Permissive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EEA420">
                    <a:lumMod val="75000"/>
                  </a:srgbClr>
                </a:solidFill>
                <a:effectLst/>
                <a:uLnTx/>
                <a:uFillTx/>
                <a:latin typeface="Calibri"/>
                <a:ea typeface="MS PGothic" panose="020B0600070205080204" pitchFamily="34" charset="-128"/>
                <a:cs typeface="+mn-cs"/>
              </a:rPr>
              <a:t>Parenting Styles</a:t>
            </a:r>
          </a:p>
        </p:txBody>
      </p:sp>
      <p:sp>
        <p:nvSpPr>
          <p:cNvPr id="15" name="TextBox 14">
            <a:extLst>
              <a:ext uri="{FF2B5EF4-FFF2-40B4-BE49-F238E27FC236}">
                <a16:creationId xmlns:a16="http://schemas.microsoft.com/office/drawing/2014/main" id="{D65A8358-EE9B-48CD-9475-7095C2714872}"/>
              </a:ext>
            </a:extLst>
          </p:cNvPr>
          <p:cNvSpPr txBox="1"/>
          <p:nvPr/>
        </p:nvSpPr>
        <p:spPr>
          <a:xfrm>
            <a:off x="2756432" y="2803194"/>
            <a:ext cx="170602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a:ea typeface="MS PGothic" panose="020B0600070205080204" pitchFamily="34" charset="-128"/>
                <a:cs typeface="+mn-cs"/>
              </a:rPr>
              <a:t>Neglectful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a:ea typeface="MS PGothic" panose="020B0600070205080204" pitchFamily="34" charset="-128"/>
                <a:cs typeface="+mn-cs"/>
              </a:rPr>
              <a:t>Parenting Styles</a:t>
            </a:r>
          </a:p>
        </p:txBody>
      </p:sp>
      <p:sp>
        <p:nvSpPr>
          <p:cNvPr id="16" name="TextBox 15">
            <a:extLst>
              <a:ext uri="{FF2B5EF4-FFF2-40B4-BE49-F238E27FC236}">
                <a16:creationId xmlns:a16="http://schemas.microsoft.com/office/drawing/2014/main" id="{CB5F0FA6-9A7F-4993-9C42-638673E3D9C8}"/>
              </a:ext>
            </a:extLst>
          </p:cNvPr>
          <p:cNvSpPr txBox="1"/>
          <p:nvPr/>
        </p:nvSpPr>
        <p:spPr>
          <a:xfrm>
            <a:off x="5215883" y="1063825"/>
            <a:ext cx="1689135" cy="646331"/>
          </a:xfrm>
          <a:prstGeom prst="rect">
            <a:avLst/>
          </a:prstGeom>
          <a:noFill/>
          <a:ln w="38100">
            <a:solidFill>
              <a:schemeClr val="accent4">
                <a:lumMod val="75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7BF00">
                    <a:lumMod val="75000"/>
                  </a:srgbClr>
                </a:solidFill>
                <a:effectLst/>
                <a:uLnTx/>
                <a:uFillTx/>
                <a:latin typeface="Calibri"/>
                <a:ea typeface="MS PGothic" panose="020B0600070205080204" pitchFamily="34" charset="-128"/>
                <a:cs typeface="+mn-cs"/>
              </a:rPr>
              <a:t>Secure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7BF00">
                    <a:lumMod val="75000"/>
                  </a:srgbClr>
                </a:solidFill>
                <a:effectLst/>
                <a:uLnTx/>
                <a:uFillTx/>
                <a:latin typeface="Calibri"/>
                <a:ea typeface="MS PGothic" panose="020B0600070205080204" pitchFamily="34" charset="-128"/>
                <a:cs typeface="+mn-cs"/>
              </a:rPr>
              <a:t>Attachments</a:t>
            </a:r>
          </a:p>
        </p:txBody>
      </p:sp>
      <p:sp>
        <p:nvSpPr>
          <p:cNvPr id="19" name="TextBox 18">
            <a:extLst>
              <a:ext uri="{FF2B5EF4-FFF2-40B4-BE49-F238E27FC236}">
                <a16:creationId xmlns:a16="http://schemas.microsoft.com/office/drawing/2014/main" id="{722E0711-FFC3-4A83-B1FA-907B0F2B3DFB}"/>
              </a:ext>
            </a:extLst>
          </p:cNvPr>
          <p:cNvSpPr txBox="1"/>
          <p:nvPr/>
        </p:nvSpPr>
        <p:spPr>
          <a:xfrm>
            <a:off x="2244343" y="3649057"/>
            <a:ext cx="1706023" cy="646331"/>
          </a:xfrm>
          <a:prstGeom prst="rect">
            <a:avLst/>
          </a:prstGeom>
          <a:noFill/>
          <a:ln w="38100">
            <a:solidFill>
              <a:srgbClr val="FF00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a:ea typeface="MS PGothic" panose="020B0600070205080204" pitchFamily="34" charset="-128"/>
                <a:cs typeface="+mn-cs"/>
              </a:rPr>
              <a:t>Disorganized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a:ea typeface="MS PGothic" panose="020B0600070205080204" pitchFamily="34" charset="-128"/>
                <a:cs typeface="+mn-cs"/>
              </a:rPr>
              <a:t>Attachments</a:t>
            </a:r>
          </a:p>
        </p:txBody>
      </p:sp>
      <p:sp>
        <p:nvSpPr>
          <p:cNvPr id="20" name="TextBox 19">
            <a:extLst>
              <a:ext uri="{FF2B5EF4-FFF2-40B4-BE49-F238E27FC236}">
                <a16:creationId xmlns:a16="http://schemas.microsoft.com/office/drawing/2014/main" id="{244884AC-DCDE-4A58-9574-C970699ECD95}"/>
              </a:ext>
            </a:extLst>
          </p:cNvPr>
          <p:cNvSpPr txBox="1"/>
          <p:nvPr/>
        </p:nvSpPr>
        <p:spPr>
          <a:xfrm>
            <a:off x="145949" y="2333605"/>
            <a:ext cx="170602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No emphasis on skill building</a:t>
            </a:r>
          </a:p>
        </p:txBody>
      </p:sp>
      <p:sp>
        <p:nvSpPr>
          <p:cNvPr id="17" name="TextBox 16">
            <a:extLst>
              <a:ext uri="{FF2B5EF4-FFF2-40B4-BE49-F238E27FC236}">
                <a16:creationId xmlns:a16="http://schemas.microsoft.com/office/drawing/2014/main" id="{91C9DF6A-40A8-4132-BDE1-7DB32E0962FD}"/>
              </a:ext>
            </a:extLst>
          </p:cNvPr>
          <p:cNvSpPr txBox="1"/>
          <p:nvPr/>
        </p:nvSpPr>
        <p:spPr>
          <a:xfrm>
            <a:off x="224784" y="1063825"/>
            <a:ext cx="2664788" cy="646331"/>
          </a:xfrm>
          <a:prstGeom prst="rect">
            <a:avLst/>
          </a:prstGeom>
          <a:noFill/>
          <a:ln w="28575">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Children need BOTH connection AND structure</a:t>
            </a:r>
          </a:p>
        </p:txBody>
      </p:sp>
      <p:sp>
        <p:nvSpPr>
          <p:cNvPr id="21" name="TextBox 20">
            <a:extLst>
              <a:ext uri="{FF2B5EF4-FFF2-40B4-BE49-F238E27FC236}">
                <a16:creationId xmlns:a16="http://schemas.microsoft.com/office/drawing/2014/main" id="{F078E8A3-5A04-4E16-9907-1F1E4E8CB791}"/>
              </a:ext>
            </a:extLst>
          </p:cNvPr>
          <p:cNvSpPr txBox="1"/>
          <p:nvPr/>
        </p:nvSpPr>
        <p:spPr>
          <a:xfrm>
            <a:off x="5863589" y="3640026"/>
            <a:ext cx="2664788" cy="646331"/>
          </a:xfrm>
          <a:prstGeom prst="rect">
            <a:avLst/>
          </a:prstGeom>
          <a:noFill/>
          <a:ln w="28575">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How do we partner with parents to provide BOTH?</a:t>
            </a:r>
          </a:p>
        </p:txBody>
      </p:sp>
    </p:spTree>
    <p:extLst>
      <p:ext uri="{BB962C8B-B14F-4D97-AF65-F5344CB8AC3E}">
        <p14:creationId xmlns:p14="http://schemas.microsoft.com/office/powerpoint/2010/main" val="2437822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5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500"/>
                                        <p:tgtEl>
                                          <p:spTgt spid="16"/>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fade">
                                      <p:cBhvr>
                                        <p:cTn id="52" dur="500"/>
                                        <p:tgtEl>
                                          <p:spTgt spid="19"/>
                                        </p:tgtEl>
                                      </p:cBhvr>
                                    </p:animEffect>
                                  </p:childTnLst>
                                </p:cTn>
                              </p:par>
                            </p:childTnLst>
                          </p:cTn>
                        </p:par>
                      </p:childTnLst>
                    </p:cTn>
                  </p:par>
                  <p:par>
                    <p:cTn id="53" fill="hold">
                      <p:stCondLst>
                        <p:cond delay="indefinite"/>
                      </p:stCondLst>
                      <p:childTnLst>
                        <p:par>
                          <p:cTn id="54" fill="hold">
                            <p:stCondLst>
                              <p:cond delay="0"/>
                            </p:stCondLst>
                            <p:childTnLst>
                              <p:par>
                                <p:cTn id="55" presetID="45" presetClass="entr" presetSubtype="0" fill="hold" grpId="0" nodeType="clickEffect">
                                  <p:stCondLst>
                                    <p:cond delay="0"/>
                                  </p:stCondLst>
                                  <p:childTnLst>
                                    <p:set>
                                      <p:cBhvr>
                                        <p:cTn id="56" dur="1" fill="hold">
                                          <p:stCondLst>
                                            <p:cond delay="0"/>
                                          </p:stCondLst>
                                        </p:cTn>
                                        <p:tgtEl>
                                          <p:spTgt spid="21"/>
                                        </p:tgtEl>
                                        <p:attrNameLst>
                                          <p:attrName>style.visibility</p:attrName>
                                        </p:attrNameLst>
                                      </p:cBhvr>
                                      <p:to>
                                        <p:strVal val="visible"/>
                                      </p:to>
                                    </p:set>
                                    <p:animEffect transition="in" filter="fade">
                                      <p:cBhvr>
                                        <p:cTn id="57" dur="2000"/>
                                        <p:tgtEl>
                                          <p:spTgt spid="21"/>
                                        </p:tgtEl>
                                      </p:cBhvr>
                                    </p:animEffect>
                                    <p:anim calcmode="lin" valueType="num">
                                      <p:cBhvr>
                                        <p:cTn id="58" dur="2000" fill="hold"/>
                                        <p:tgtEl>
                                          <p:spTgt spid="21"/>
                                        </p:tgtEl>
                                        <p:attrNameLst>
                                          <p:attrName>ppt_w</p:attrName>
                                        </p:attrNameLst>
                                      </p:cBhvr>
                                      <p:tavLst>
                                        <p:tav tm="0" fmla="#ppt_w*sin(2.5*pi*$)">
                                          <p:val>
                                            <p:fltVal val="0"/>
                                          </p:val>
                                        </p:tav>
                                        <p:tav tm="100000">
                                          <p:val>
                                            <p:fltVal val="1"/>
                                          </p:val>
                                        </p:tav>
                                      </p:tavLst>
                                    </p:anim>
                                    <p:anim calcmode="lin" valueType="num">
                                      <p:cBhvr>
                                        <p:cTn id="59" dur="2000" fill="hold"/>
                                        <p:tgtEl>
                                          <p:spTgt spid="2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P spid="11" grpId="0"/>
      <p:bldP spid="13" grpId="0"/>
      <p:bldP spid="14" grpId="0"/>
      <p:bldP spid="15" grpId="0"/>
      <p:bldP spid="16" grpId="0" animBg="1"/>
      <p:bldP spid="19" grpId="0" animBg="1"/>
      <p:bldP spid="20" grpId="0"/>
      <p:bldP spid="2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08C1902-63FC-4A21-97F0-D24A520BECBF}"/>
              </a:ext>
            </a:extLst>
          </p:cNvPr>
          <p:cNvSpPr txBox="1"/>
          <p:nvPr/>
        </p:nvSpPr>
        <p:spPr>
          <a:xfrm>
            <a:off x="918894" y="2491252"/>
            <a:ext cx="895350" cy="284691"/>
          </a:xfrm>
          <a:prstGeom prst="rect">
            <a:avLst/>
          </a:prstGeom>
          <a:noFill/>
          <a:ln>
            <a:solidFill>
              <a:schemeClr val="tx1"/>
            </a:solidFill>
          </a:ln>
        </p:spPr>
        <p:txBody>
          <a:bodyPr wrap="square" lIns="68579" tIns="34289" rIns="68579" bIns="34289" rtlCol="0">
            <a:sp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rPr>
              <a:t>BEHAVIOR</a:t>
            </a:r>
          </a:p>
        </p:txBody>
      </p:sp>
      <p:sp>
        <p:nvSpPr>
          <p:cNvPr id="30" name="TextBox 29">
            <a:extLst>
              <a:ext uri="{FF2B5EF4-FFF2-40B4-BE49-F238E27FC236}">
                <a16:creationId xmlns:a16="http://schemas.microsoft.com/office/drawing/2014/main" id="{92DDB6F8-01A5-4DB5-ACBB-7FF7F99382B5}"/>
              </a:ext>
            </a:extLst>
          </p:cNvPr>
          <p:cNvSpPr txBox="1"/>
          <p:nvPr/>
        </p:nvSpPr>
        <p:spPr>
          <a:xfrm>
            <a:off x="4055302" y="2491252"/>
            <a:ext cx="895350" cy="284691"/>
          </a:xfrm>
          <a:prstGeom prst="rect">
            <a:avLst/>
          </a:prstGeom>
          <a:noFill/>
          <a:ln>
            <a:solidFill>
              <a:schemeClr val="tx1"/>
            </a:solidFill>
          </a:ln>
        </p:spPr>
        <p:txBody>
          <a:bodyPr wrap="square" lIns="68579" tIns="34289" rIns="68579" bIns="34289" rtlCol="0">
            <a:sp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rPr>
              <a:t>BEHAVIOR</a:t>
            </a:r>
          </a:p>
        </p:txBody>
      </p:sp>
      <p:sp>
        <p:nvSpPr>
          <p:cNvPr id="31" name="TextBox 30">
            <a:extLst>
              <a:ext uri="{FF2B5EF4-FFF2-40B4-BE49-F238E27FC236}">
                <a16:creationId xmlns:a16="http://schemas.microsoft.com/office/drawing/2014/main" id="{76E06ED8-AABB-440F-9F07-6BC2286B1402}"/>
              </a:ext>
            </a:extLst>
          </p:cNvPr>
          <p:cNvSpPr txBox="1"/>
          <p:nvPr/>
        </p:nvSpPr>
        <p:spPr>
          <a:xfrm>
            <a:off x="7191709" y="2491252"/>
            <a:ext cx="895350" cy="284691"/>
          </a:xfrm>
          <a:prstGeom prst="rect">
            <a:avLst/>
          </a:prstGeom>
          <a:noFill/>
          <a:ln>
            <a:solidFill>
              <a:schemeClr val="tx1"/>
            </a:solidFill>
          </a:ln>
        </p:spPr>
        <p:txBody>
          <a:bodyPr wrap="square" lIns="68579" tIns="34289" rIns="68579" bIns="34289" rtlCol="0">
            <a:sp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rPr>
              <a:t>BEHAVIOR</a:t>
            </a:r>
          </a:p>
        </p:txBody>
      </p:sp>
      <p:grpSp>
        <p:nvGrpSpPr>
          <p:cNvPr id="32" name="Group 31">
            <a:extLst>
              <a:ext uri="{FF2B5EF4-FFF2-40B4-BE49-F238E27FC236}">
                <a16:creationId xmlns:a16="http://schemas.microsoft.com/office/drawing/2014/main" id="{E81DDC7A-0965-4902-9BE4-7BA147A2FE54}"/>
              </a:ext>
            </a:extLst>
          </p:cNvPr>
          <p:cNvGrpSpPr/>
          <p:nvPr/>
        </p:nvGrpSpPr>
        <p:grpSpPr>
          <a:xfrm>
            <a:off x="7293936" y="1395743"/>
            <a:ext cx="685800" cy="434662"/>
            <a:chOff x="7293936" y="1501250"/>
            <a:chExt cx="685800" cy="434662"/>
          </a:xfrm>
        </p:grpSpPr>
        <p:sp>
          <p:nvSpPr>
            <p:cNvPr id="33" name="TextBox 32">
              <a:extLst>
                <a:ext uri="{FF2B5EF4-FFF2-40B4-BE49-F238E27FC236}">
                  <a16:creationId xmlns:a16="http://schemas.microsoft.com/office/drawing/2014/main" id="{B55EE5E8-3EAF-459B-B7C6-AFEC986AD9F9}"/>
                </a:ext>
              </a:extLst>
            </p:cNvPr>
            <p:cNvSpPr txBox="1"/>
            <p:nvPr/>
          </p:nvSpPr>
          <p:spPr>
            <a:xfrm>
              <a:off x="7349609" y="1568864"/>
              <a:ext cx="579550" cy="284691"/>
            </a:xfrm>
            <a:prstGeom prst="rect">
              <a:avLst/>
            </a:prstGeom>
            <a:noFill/>
          </p:spPr>
          <p:txBody>
            <a:bodyPr wrap="square" lIns="68579" tIns="34289" rIns="68579" bIns="34289" rtlCol="0">
              <a:sp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rPr>
                <a:t>CHILD</a:t>
              </a:r>
            </a:p>
          </p:txBody>
        </p:sp>
        <p:sp>
          <p:nvSpPr>
            <p:cNvPr id="34" name="Oval 33">
              <a:extLst>
                <a:ext uri="{FF2B5EF4-FFF2-40B4-BE49-F238E27FC236}">
                  <a16:creationId xmlns:a16="http://schemas.microsoft.com/office/drawing/2014/main" id="{BAD2A95D-D9C6-4601-83EC-CE8CB386F5E8}"/>
                </a:ext>
              </a:extLst>
            </p:cNvPr>
            <p:cNvSpPr/>
            <p:nvPr/>
          </p:nvSpPr>
          <p:spPr>
            <a:xfrm>
              <a:off x="7293936" y="1501250"/>
              <a:ext cx="685800" cy="434662"/>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Garamond"/>
                <a:ea typeface="+mn-ea"/>
                <a:cs typeface="+mn-cs"/>
              </a:endParaRPr>
            </a:p>
          </p:txBody>
        </p:sp>
      </p:grpSp>
      <p:grpSp>
        <p:nvGrpSpPr>
          <p:cNvPr id="35" name="Group 34">
            <a:extLst>
              <a:ext uri="{FF2B5EF4-FFF2-40B4-BE49-F238E27FC236}">
                <a16:creationId xmlns:a16="http://schemas.microsoft.com/office/drawing/2014/main" id="{3D2FA643-FD27-4BB2-B41E-4712B7C98298}"/>
              </a:ext>
            </a:extLst>
          </p:cNvPr>
          <p:cNvGrpSpPr/>
          <p:nvPr/>
        </p:nvGrpSpPr>
        <p:grpSpPr>
          <a:xfrm>
            <a:off x="4134252" y="1383266"/>
            <a:ext cx="737450" cy="434662"/>
            <a:chOff x="4134252" y="1488773"/>
            <a:chExt cx="737450" cy="434662"/>
          </a:xfrm>
        </p:grpSpPr>
        <p:sp>
          <p:nvSpPr>
            <p:cNvPr id="36" name="TextBox 35">
              <a:extLst>
                <a:ext uri="{FF2B5EF4-FFF2-40B4-BE49-F238E27FC236}">
                  <a16:creationId xmlns:a16="http://schemas.microsoft.com/office/drawing/2014/main" id="{16D92B22-9FC6-41DF-A89B-34A299B35C6B}"/>
                </a:ext>
              </a:extLst>
            </p:cNvPr>
            <p:cNvSpPr txBox="1"/>
            <p:nvPr/>
          </p:nvSpPr>
          <p:spPr>
            <a:xfrm>
              <a:off x="4134252" y="1580081"/>
              <a:ext cx="737450" cy="288539"/>
            </a:xfrm>
            <a:prstGeom prst="rect">
              <a:avLst/>
            </a:prstGeom>
            <a:noFill/>
          </p:spPr>
          <p:txBody>
            <a:bodyPr wrap="square" lIns="68579" tIns="34289" rIns="68579" bIns="34289" rtlCol="0">
              <a:sp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rPr>
                <a:t>PARENT</a:t>
              </a:r>
            </a:p>
          </p:txBody>
        </p:sp>
        <p:sp>
          <p:nvSpPr>
            <p:cNvPr id="37" name="Oval 36">
              <a:extLst>
                <a:ext uri="{FF2B5EF4-FFF2-40B4-BE49-F238E27FC236}">
                  <a16:creationId xmlns:a16="http://schemas.microsoft.com/office/drawing/2014/main" id="{CDC6F40C-69DB-4F07-A544-992ED2A050D6}"/>
                </a:ext>
              </a:extLst>
            </p:cNvPr>
            <p:cNvSpPr/>
            <p:nvPr/>
          </p:nvSpPr>
          <p:spPr>
            <a:xfrm>
              <a:off x="4160077" y="1488773"/>
              <a:ext cx="685800" cy="434662"/>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Garamond"/>
                <a:ea typeface="+mn-ea"/>
                <a:cs typeface="+mn-cs"/>
              </a:endParaRPr>
            </a:p>
          </p:txBody>
        </p:sp>
      </p:grpSp>
      <p:grpSp>
        <p:nvGrpSpPr>
          <p:cNvPr id="38" name="Group 37">
            <a:extLst>
              <a:ext uri="{FF2B5EF4-FFF2-40B4-BE49-F238E27FC236}">
                <a16:creationId xmlns:a16="http://schemas.microsoft.com/office/drawing/2014/main" id="{A93CFAD3-63E6-46B2-BD5A-09BFF3443456}"/>
              </a:ext>
            </a:extLst>
          </p:cNvPr>
          <p:cNvGrpSpPr/>
          <p:nvPr/>
        </p:nvGrpSpPr>
        <p:grpSpPr>
          <a:xfrm>
            <a:off x="1026217" y="1383264"/>
            <a:ext cx="685800" cy="434662"/>
            <a:chOff x="1026217" y="1488771"/>
            <a:chExt cx="685800" cy="434662"/>
          </a:xfrm>
        </p:grpSpPr>
        <p:sp>
          <p:nvSpPr>
            <p:cNvPr id="39" name="TextBox 38">
              <a:extLst>
                <a:ext uri="{FF2B5EF4-FFF2-40B4-BE49-F238E27FC236}">
                  <a16:creationId xmlns:a16="http://schemas.microsoft.com/office/drawing/2014/main" id="{37213C86-1786-45DA-8F3D-B43888302949}"/>
                </a:ext>
              </a:extLst>
            </p:cNvPr>
            <p:cNvSpPr txBox="1"/>
            <p:nvPr/>
          </p:nvSpPr>
          <p:spPr>
            <a:xfrm>
              <a:off x="1076795" y="1567604"/>
              <a:ext cx="579550" cy="288539"/>
            </a:xfrm>
            <a:prstGeom prst="rect">
              <a:avLst/>
            </a:prstGeom>
            <a:noFill/>
          </p:spPr>
          <p:txBody>
            <a:bodyPr wrap="square" lIns="68579" tIns="34289" rIns="68579" bIns="34289" rtlCol="0">
              <a:sp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rPr>
                <a:t>PCP</a:t>
              </a:r>
            </a:p>
          </p:txBody>
        </p:sp>
        <p:sp>
          <p:nvSpPr>
            <p:cNvPr id="40" name="Oval 39">
              <a:extLst>
                <a:ext uri="{FF2B5EF4-FFF2-40B4-BE49-F238E27FC236}">
                  <a16:creationId xmlns:a16="http://schemas.microsoft.com/office/drawing/2014/main" id="{661B4BDC-23DC-4416-9844-E149C8B93237}"/>
                </a:ext>
              </a:extLst>
            </p:cNvPr>
            <p:cNvSpPr/>
            <p:nvPr/>
          </p:nvSpPr>
          <p:spPr>
            <a:xfrm>
              <a:off x="1026217" y="1488771"/>
              <a:ext cx="685800" cy="434662"/>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Garamond"/>
                <a:ea typeface="+mn-ea"/>
                <a:cs typeface="+mn-cs"/>
              </a:endParaRPr>
            </a:p>
          </p:txBody>
        </p:sp>
      </p:grpSp>
      <p:sp>
        <p:nvSpPr>
          <p:cNvPr id="41" name="Down Arrow 10">
            <a:extLst>
              <a:ext uri="{FF2B5EF4-FFF2-40B4-BE49-F238E27FC236}">
                <a16:creationId xmlns:a16="http://schemas.microsoft.com/office/drawing/2014/main" id="{818A8AC0-90D7-421B-B27F-078F04854FE8}"/>
              </a:ext>
            </a:extLst>
          </p:cNvPr>
          <p:cNvSpPr/>
          <p:nvPr/>
        </p:nvSpPr>
        <p:spPr>
          <a:xfrm>
            <a:off x="7569222" y="1914520"/>
            <a:ext cx="135229" cy="492617"/>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solidFill>
                  <a:srgbClr val="002060"/>
                </a:solidFill>
              </a:ln>
              <a:solidFill>
                <a:prstClr val="black"/>
              </a:solidFill>
              <a:effectLst/>
              <a:uLnTx/>
              <a:uFillTx/>
              <a:latin typeface="Garamond"/>
              <a:ea typeface="+mn-ea"/>
              <a:cs typeface="+mn-cs"/>
            </a:endParaRPr>
          </a:p>
        </p:txBody>
      </p:sp>
      <p:sp>
        <p:nvSpPr>
          <p:cNvPr id="42" name="Down Arrow 11">
            <a:extLst>
              <a:ext uri="{FF2B5EF4-FFF2-40B4-BE49-F238E27FC236}">
                <a16:creationId xmlns:a16="http://schemas.microsoft.com/office/drawing/2014/main" id="{C1A0651E-8CFA-4D43-8372-5114DA749090}"/>
              </a:ext>
            </a:extLst>
          </p:cNvPr>
          <p:cNvSpPr/>
          <p:nvPr/>
        </p:nvSpPr>
        <p:spPr>
          <a:xfrm>
            <a:off x="4435363" y="1914520"/>
            <a:ext cx="135229" cy="492617"/>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solidFill>
                  <a:srgbClr val="002060"/>
                </a:solidFill>
              </a:ln>
              <a:solidFill>
                <a:prstClr val="black"/>
              </a:solidFill>
              <a:effectLst/>
              <a:uLnTx/>
              <a:uFillTx/>
              <a:latin typeface="Garamond"/>
              <a:ea typeface="+mn-ea"/>
              <a:cs typeface="+mn-cs"/>
            </a:endParaRPr>
          </a:p>
        </p:txBody>
      </p:sp>
      <p:sp>
        <p:nvSpPr>
          <p:cNvPr id="43" name="Down Arrow 12">
            <a:extLst>
              <a:ext uri="{FF2B5EF4-FFF2-40B4-BE49-F238E27FC236}">
                <a16:creationId xmlns:a16="http://schemas.microsoft.com/office/drawing/2014/main" id="{6FBBF9B1-D218-4FA7-A104-127C9B075181}"/>
              </a:ext>
            </a:extLst>
          </p:cNvPr>
          <p:cNvSpPr/>
          <p:nvPr/>
        </p:nvSpPr>
        <p:spPr>
          <a:xfrm>
            <a:off x="1298955" y="1914519"/>
            <a:ext cx="135229" cy="492617"/>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solidFill>
                  <a:srgbClr val="002060"/>
                </a:solidFill>
              </a:ln>
              <a:solidFill>
                <a:prstClr val="black"/>
              </a:solidFill>
              <a:effectLst/>
              <a:uLnTx/>
              <a:uFillTx/>
              <a:latin typeface="Garamond"/>
              <a:ea typeface="+mn-ea"/>
              <a:cs typeface="+mn-cs"/>
            </a:endParaRPr>
          </a:p>
        </p:txBody>
      </p:sp>
      <p:sp>
        <p:nvSpPr>
          <p:cNvPr id="44" name="TextBox 43">
            <a:extLst>
              <a:ext uri="{FF2B5EF4-FFF2-40B4-BE49-F238E27FC236}">
                <a16:creationId xmlns:a16="http://schemas.microsoft.com/office/drawing/2014/main" id="{C5459B00-3D21-4C84-9967-49BA7358BF78}"/>
              </a:ext>
            </a:extLst>
          </p:cNvPr>
          <p:cNvSpPr txBox="1"/>
          <p:nvPr/>
        </p:nvSpPr>
        <p:spPr>
          <a:xfrm>
            <a:off x="6400800" y="3144050"/>
            <a:ext cx="2438399" cy="1361909"/>
          </a:xfrm>
          <a:prstGeom prst="rect">
            <a:avLst/>
          </a:prstGeom>
          <a:noFill/>
        </p:spPr>
        <p:txBody>
          <a:bodyPr wrap="square" lIns="68579" tIns="34289" rIns="68579" bIns="34289" rtlCol="0">
            <a:sp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rPr>
              <a:t>“Good” v. “Bad”</a:t>
            </a:r>
          </a:p>
          <a:p>
            <a:pPr marL="0" marR="0" lvl="0" indent="0" algn="ctr" defTabSz="685783"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rPr>
              <a:t>“Helpful” v. “Hurtful”</a:t>
            </a:r>
          </a:p>
          <a:p>
            <a:pPr marL="0" marR="0" lvl="0" indent="0" algn="ctr" defTabSz="685783"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rPr>
              <a:t>“Age Appropriate” v. Not</a:t>
            </a:r>
          </a:p>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endParaRPr>
          </a:p>
          <a:p>
            <a:pPr marL="0" marR="0" lvl="0" indent="0" algn="ctr" defTabSz="685783"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rPr>
              <a:t>Adaptive v. Maladaptive</a:t>
            </a:r>
          </a:p>
          <a:p>
            <a:pPr marL="0" marR="0" lvl="0" indent="0" algn="ctr" defTabSz="685783"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rPr>
              <a:t>Context-dependent</a:t>
            </a:r>
          </a:p>
        </p:txBody>
      </p:sp>
      <p:sp>
        <p:nvSpPr>
          <p:cNvPr id="45" name="TextBox 44">
            <a:extLst>
              <a:ext uri="{FF2B5EF4-FFF2-40B4-BE49-F238E27FC236}">
                <a16:creationId xmlns:a16="http://schemas.microsoft.com/office/drawing/2014/main" id="{33483145-9399-458A-98DF-3C53A5C2ED64}"/>
              </a:ext>
            </a:extLst>
          </p:cNvPr>
          <p:cNvSpPr txBox="1"/>
          <p:nvPr/>
        </p:nvSpPr>
        <p:spPr>
          <a:xfrm>
            <a:off x="3401833" y="3144050"/>
            <a:ext cx="2202287" cy="1384993"/>
          </a:xfrm>
          <a:prstGeom prst="rect">
            <a:avLst/>
          </a:prstGeom>
          <a:noFill/>
        </p:spPr>
        <p:txBody>
          <a:bodyPr wrap="square" lIns="68579" tIns="34289" rIns="68579" bIns="34289" rtlCol="0">
            <a:sp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rPr>
              <a:t>Parenting Styles</a:t>
            </a:r>
          </a:p>
          <a:p>
            <a:pPr marL="0" marR="0" lvl="0" indent="0" algn="ctr" defTabSz="685783"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rPr>
              <a:t>Positive (many definitions)</a:t>
            </a:r>
          </a:p>
          <a:p>
            <a:pPr marL="0" marR="0" lvl="0" indent="0" algn="ctr" defTabSz="685783"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rPr>
              <a:t>Responsive (Serve/Return)</a:t>
            </a:r>
          </a:p>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endParaRPr>
          </a:p>
          <a:p>
            <a:pPr marL="0" marR="0" lvl="0" indent="0" algn="ctr" defTabSz="685783"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rPr>
              <a:t>Promoting “Safe, Stable and Nurturing Relationships”</a:t>
            </a:r>
          </a:p>
        </p:txBody>
      </p:sp>
      <p:sp>
        <p:nvSpPr>
          <p:cNvPr id="46" name="TextBox 45">
            <a:extLst>
              <a:ext uri="{FF2B5EF4-FFF2-40B4-BE49-F238E27FC236}">
                <a16:creationId xmlns:a16="http://schemas.microsoft.com/office/drawing/2014/main" id="{D610A6C3-4F8A-4AEE-BC8D-AAB9C8E6C6C3}"/>
              </a:ext>
            </a:extLst>
          </p:cNvPr>
          <p:cNvSpPr txBox="1"/>
          <p:nvPr/>
        </p:nvSpPr>
        <p:spPr>
          <a:xfrm>
            <a:off x="265425" y="3144050"/>
            <a:ext cx="2202287" cy="1384993"/>
          </a:xfrm>
          <a:prstGeom prst="rect">
            <a:avLst/>
          </a:prstGeom>
          <a:noFill/>
        </p:spPr>
        <p:txBody>
          <a:bodyPr wrap="square" lIns="68579" tIns="34289" rIns="68579" bIns="34289" rtlCol="0">
            <a:sp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rPr>
              <a:t>Authoritarian</a:t>
            </a:r>
          </a:p>
          <a:p>
            <a:pPr marL="0" marR="0" lvl="0" indent="0" algn="ctr" defTabSz="685783" rtl="0" eaLnBrk="1" fontAlgn="auto" latinLnBrk="0" hangingPunct="1">
              <a:lnSpc>
                <a:spcPct val="100000"/>
              </a:lnSpc>
              <a:spcBef>
                <a:spcPts val="0"/>
              </a:spcBef>
              <a:spcAft>
                <a:spcPts val="0"/>
              </a:spcAft>
              <a:buClrTx/>
              <a:buSzTx/>
              <a:buFontTx/>
              <a:buNone/>
              <a:tabLst/>
              <a:defRPr/>
            </a:pPr>
            <a:r>
              <a:rPr lang="en-US" sz="1400" dirty="0">
                <a:solidFill>
                  <a:prstClr val="black"/>
                </a:solidFill>
                <a:latin typeface="Calibri" panose="020F0502020204030204"/>
              </a:rPr>
              <a:t>Permissive</a:t>
            </a:r>
            <a:endParaRPr kumimoji="0" lang="en-US" sz="14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endParaRPr>
          </a:p>
          <a:p>
            <a:pPr marL="0" marR="0" lvl="0" indent="0" algn="ctr" defTabSz="685783"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rPr>
              <a:t>Authoritative</a:t>
            </a:r>
          </a:p>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endParaRPr>
          </a:p>
          <a:p>
            <a:pPr marL="0" marR="0" lvl="0" indent="0" algn="ctr" defTabSz="685783"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rPr>
              <a:t>Promoting “Caring, Therapeutic Relationships”</a:t>
            </a:r>
          </a:p>
        </p:txBody>
      </p:sp>
      <p:sp>
        <p:nvSpPr>
          <p:cNvPr id="47" name="Right Arrow 17">
            <a:extLst>
              <a:ext uri="{FF2B5EF4-FFF2-40B4-BE49-F238E27FC236}">
                <a16:creationId xmlns:a16="http://schemas.microsoft.com/office/drawing/2014/main" id="{16FBD432-EF44-43AA-9FC3-0693214C56C2}"/>
              </a:ext>
            </a:extLst>
          </p:cNvPr>
          <p:cNvSpPr/>
          <p:nvPr/>
        </p:nvSpPr>
        <p:spPr>
          <a:xfrm rot="20337937">
            <a:off x="4976208" y="2103768"/>
            <a:ext cx="2318197" cy="147706"/>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Garamond"/>
              <a:ea typeface="+mn-ea"/>
              <a:cs typeface="+mn-cs"/>
            </a:endParaRPr>
          </a:p>
        </p:txBody>
      </p:sp>
      <p:sp>
        <p:nvSpPr>
          <p:cNvPr id="48" name="Right Arrow 18">
            <a:extLst>
              <a:ext uri="{FF2B5EF4-FFF2-40B4-BE49-F238E27FC236}">
                <a16:creationId xmlns:a16="http://schemas.microsoft.com/office/drawing/2014/main" id="{84B2A776-78B0-4544-96F8-966B25B9E0DA}"/>
              </a:ext>
            </a:extLst>
          </p:cNvPr>
          <p:cNvSpPr/>
          <p:nvPr/>
        </p:nvSpPr>
        <p:spPr>
          <a:xfrm rot="20337937">
            <a:off x="1842032" y="2102478"/>
            <a:ext cx="2318197" cy="147706"/>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Garamond"/>
              <a:ea typeface="+mn-ea"/>
              <a:cs typeface="+mn-cs"/>
            </a:endParaRPr>
          </a:p>
        </p:txBody>
      </p:sp>
      <p:sp>
        <p:nvSpPr>
          <p:cNvPr id="49" name="Right Arrow 19">
            <a:extLst>
              <a:ext uri="{FF2B5EF4-FFF2-40B4-BE49-F238E27FC236}">
                <a16:creationId xmlns:a16="http://schemas.microsoft.com/office/drawing/2014/main" id="{8B57D586-7F86-4FB8-83F1-F9A28A35ADCB}"/>
              </a:ext>
            </a:extLst>
          </p:cNvPr>
          <p:cNvSpPr/>
          <p:nvPr/>
        </p:nvSpPr>
        <p:spPr>
          <a:xfrm rot="1262063" flipH="1">
            <a:off x="4871235" y="2102478"/>
            <a:ext cx="2318197" cy="147706"/>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Garamond"/>
              <a:ea typeface="+mn-ea"/>
              <a:cs typeface="+mn-cs"/>
            </a:endParaRPr>
          </a:p>
        </p:txBody>
      </p:sp>
      <p:sp>
        <p:nvSpPr>
          <p:cNvPr id="50" name="Right Arrow 20">
            <a:extLst>
              <a:ext uri="{FF2B5EF4-FFF2-40B4-BE49-F238E27FC236}">
                <a16:creationId xmlns:a16="http://schemas.microsoft.com/office/drawing/2014/main" id="{DDFCFF07-882C-4609-A8E6-B41264067BE6}"/>
              </a:ext>
            </a:extLst>
          </p:cNvPr>
          <p:cNvSpPr/>
          <p:nvPr/>
        </p:nvSpPr>
        <p:spPr>
          <a:xfrm rot="1262063" flipH="1">
            <a:off x="1759998" y="2050539"/>
            <a:ext cx="2318197" cy="147706"/>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Garamond"/>
              <a:ea typeface="+mn-ea"/>
              <a:cs typeface="+mn-cs"/>
            </a:endParaRPr>
          </a:p>
        </p:txBody>
      </p:sp>
      <p:sp>
        <p:nvSpPr>
          <p:cNvPr id="51" name="TextBox 50">
            <a:extLst>
              <a:ext uri="{FF2B5EF4-FFF2-40B4-BE49-F238E27FC236}">
                <a16:creationId xmlns:a16="http://schemas.microsoft.com/office/drawing/2014/main" id="{77767E98-16B1-4900-B82A-BFB655040175}"/>
              </a:ext>
            </a:extLst>
          </p:cNvPr>
          <p:cNvSpPr txBox="1"/>
          <p:nvPr/>
        </p:nvSpPr>
        <p:spPr>
          <a:xfrm>
            <a:off x="5410200" y="1395742"/>
            <a:ext cx="1295400" cy="500135"/>
          </a:xfrm>
          <a:prstGeom prst="rect">
            <a:avLst/>
          </a:prstGeom>
          <a:noFill/>
        </p:spPr>
        <p:txBody>
          <a:bodyPr wrap="square" lIns="68579" tIns="34289" rIns="68579" bIns="34289" rtlCol="0">
            <a:sp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rPr>
              <a:t>Mismatches in Temperament</a:t>
            </a:r>
          </a:p>
        </p:txBody>
      </p:sp>
      <p:sp>
        <p:nvSpPr>
          <p:cNvPr id="52" name="TextBox 51">
            <a:extLst>
              <a:ext uri="{FF2B5EF4-FFF2-40B4-BE49-F238E27FC236}">
                <a16:creationId xmlns:a16="http://schemas.microsoft.com/office/drawing/2014/main" id="{28FA52E6-9AD2-4B74-A06A-D5CE3642DF62}"/>
              </a:ext>
            </a:extLst>
          </p:cNvPr>
          <p:cNvSpPr txBox="1"/>
          <p:nvPr/>
        </p:nvSpPr>
        <p:spPr>
          <a:xfrm>
            <a:off x="2458018" y="1395331"/>
            <a:ext cx="1081290" cy="500135"/>
          </a:xfrm>
          <a:prstGeom prst="rect">
            <a:avLst/>
          </a:prstGeom>
          <a:noFill/>
        </p:spPr>
        <p:txBody>
          <a:bodyPr wrap="square" lIns="68579" tIns="34289" rIns="68579" bIns="34289" rtlCol="0">
            <a:sp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rPr>
              <a:t>2* Trauma / UC Bias</a:t>
            </a:r>
          </a:p>
        </p:txBody>
      </p:sp>
      <p:sp>
        <p:nvSpPr>
          <p:cNvPr id="53" name="Rectangle 2">
            <a:extLst>
              <a:ext uri="{FF2B5EF4-FFF2-40B4-BE49-F238E27FC236}">
                <a16:creationId xmlns:a16="http://schemas.microsoft.com/office/drawing/2014/main" id="{02FAD376-E7D4-4FBA-A629-9A816DE1C743}"/>
              </a:ext>
            </a:extLst>
          </p:cNvPr>
          <p:cNvSpPr txBox="1">
            <a:spLocks noChangeArrowheads="1"/>
          </p:cNvSpPr>
          <p:nvPr/>
        </p:nvSpPr>
        <p:spPr bwMode="auto">
          <a:xfrm>
            <a:off x="0" y="23884"/>
            <a:ext cx="9144000" cy="1176266"/>
          </a:xfrm>
          <a:prstGeom prst="rect">
            <a:avLst/>
          </a:prstGeom>
          <a:noFill/>
          <a:ln w="9525">
            <a:noFill/>
            <a:miter lim="800000"/>
            <a:headEnd/>
            <a:tailEnd/>
          </a:ln>
          <a:effectLst/>
        </p:spPr>
        <p:txBody>
          <a:bodyPr vert="horz" wrap="square" lIns="91438" tIns="45719" rIns="91438" bIns="45719" numCol="1" anchor="ctr" anchorCtr="1" compatLnSpc="1">
            <a:prstTxWarp prst="textNoShape">
              <a:avLst/>
            </a:prstTxWarp>
          </a:bodyPr>
          <a:lstStyle>
            <a:lvl1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0" cap="none" spc="0" normalizeH="0" baseline="0" noProof="0" dirty="0">
                <a:ln>
                  <a:noFill/>
                </a:ln>
                <a:solidFill>
                  <a:srgbClr val="A50021"/>
                </a:solidFill>
                <a:effectLst/>
                <a:uLnTx/>
                <a:uFillTx/>
                <a:latin typeface="Arial" panose="020B0604020202020204" pitchFamily="34" charset="0"/>
                <a:ea typeface="+mj-ea"/>
                <a:cs typeface="Arial" panose="020B0604020202020204" pitchFamily="34" charset="0"/>
              </a:rPr>
              <a:t>Parenting </a:t>
            </a:r>
            <a:r>
              <a:rPr kumimoji="0" lang="en-US" sz="3600" b="1" i="0" u="none" strike="noStrike" kern="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and</a:t>
            </a:r>
            <a:r>
              <a:rPr kumimoji="0" lang="en-US" sz="3600" b="1" i="0" u="none" strike="noStrike" kern="0" cap="none" spc="0" normalizeH="0" baseline="0" noProof="0" dirty="0">
                <a:ln>
                  <a:noFill/>
                </a:ln>
                <a:solidFill>
                  <a:srgbClr val="A50021"/>
                </a:solidFill>
                <a:effectLst/>
                <a:uLnTx/>
                <a:uFillTx/>
                <a:latin typeface="Arial" panose="020B0604020202020204" pitchFamily="34" charset="0"/>
                <a:ea typeface="+mj-ea"/>
                <a:cs typeface="Arial" panose="020B0604020202020204" pitchFamily="34" charset="0"/>
              </a:rPr>
              <a:t> Parenting Interventions:</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0" cap="none" spc="0" normalizeH="0" baseline="0" noProof="0" dirty="0">
                <a:ln>
                  <a:noFill/>
                </a:ln>
                <a:solidFill>
                  <a:srgbClr val="A50021"/>
                </a:solidFill>
                <a:effectLst/>
                <a:uLnTx/>
                <a:uFillTx/>
                <a:latin typeface="Arial" panose="020B0604020202020204" pitchFamily="34" charset="0"/>
                <a:ea typeface="+mj-ea"/>
                <a:cs typeface="Arial" panose="020B0604020202020204" pitchFamily="34" charset="0"/>
              </a:rPr>
              <a:t>It’s Complicated</a:t>
            </a:r>
            <a:endParaRPr kumimoji="0" lang="en-US" sz="3600" b="1" i="0" u="none" strike="noStrike" kern="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endParaRPr>
          </a:p>
        </p:txBody>
      </p:sp>
      <p:sp>
        <p:nvSpPr>
          <p:cNvPr id="54" name="TextBox 53">
            <a:extLst>
              <a:ext uri="{FF2B5EF4-FFF2-40B4-BE49-F238E27FC236}">
                <a16:creationId xmlns:a16="http://schemas.microsoft.com/office/drawing/2014/main" id="{50FF0FBC-B214-42F1-902F-E80F09D7ACBA}"/>
              </a:ext>
            </a:extLst>
          </p:cNvPr>
          <p:cNvSpPr txBox="1"/>
          <p:nvPr/>
        </p:nvSpPr>
        <p:spPr>
          <a:xfrm>
            <a:off x="0" y="4528734"/>
            <a:ext cx="9143999" cy="584775"/>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A50021"/>
                </a:solidFill>
                <a:effectLst/>
                <a:uLnTx/>
                <a:uFillTx/>
                <a:latin typeface="Arial" panose="020B0604020202020204" pitchFamily="34" charset="0"/>
                <a:ea typeface="MS PGothic" panose="020B0600070205080204" pitchFamily="34" charset="-128"/>
                <a:cs typeface="Arial" panose="020B0604020202020204" pitchFamily="34" charset="0"/>
              </a:rPr>
              <a:t>Through trusted and respectful relationships with parents and caregivers, we work to improve relational health, in order to improve the health &amp; development of our patients.</a:t>
            </a:r>
          </a:p>
        </p:txBody>
      </p:sp>
      <p:sp>
        <p:nvSpPr>
          <p:cNvPr id="55" name="AutoShape 8">
            <a:extLst>
              <a:ext uri="{FF2B5EF4-FFF2-40B4-BE49-F238E27FC236}">
                <a16:creationId xmlns:a16="http://schemas.microsoft.com/office/drawing/2014/main" id="{39C814E1-A6E9-421E-BDA9-1BC347C26094}"/>
              </a:ext>
            </a:extLst>
          </p:cNvPr>
          <p:cNvSpPr>
            <a:spLocks noChangeArrowheads="1"/>
          </p:cNvSpPr>
          <p:nvPr/>
        </p:nvSpPr>
        <p:spPr bwMode="auto">
          <a:xfrm>
            <a:off x="2467053" y="4164212"/>
            <a:ext cx="923761" cy="247304"/>
          </a:xfrm>
          <a:prstGeom prst="rightArrow">
            <a:avLst>
              <a:gd name="adj1" fmla="val 50000"/>
              <a:gd name="adj2" fmla="val 116667"/>
            </a:avLst>
          </a:prstGeom>
          <a:solidFill>
            <a:srgbClr val="A50021"/>
          </a:solidFill>
          <a:ln w="9525">
            <a:solidFill>
              <a:sysClr val="windowText" lastClr="000000"/>
            </a:solidFill>
            <a:miter lim="800000"/>
            <a:headEnd/>
            <a:tailEnd/>
          </a:ln>
          <a:effectLst/>
        </p:spPr>
        <p:txBody>
          <a:bodyPr wrap="none" lIns="91430" tIns="45715" rIns="91430" bIns="45715" anchor="ctr"/>
          <a:lstStyle>
            <a:lvl1pPr>
              <a:spcBef>
                <a:spcPct val="20000"/>
              </a:spcBef>
              <a:buClr>
                <a:schemeClr val="hlink"/>
              </a:buClr>
              <a:buChar char="•"/>
              <a:defRPr sz="3200">
                <a:solidFill>
                  <a:schemeClr val="tx1"/>
                </a:solidFill>
                <a:latin typeface="Garamond" pitchFamily="18" charset="0"/>
              </a:defRPr>
            </a:lvl1pPr>
            <a:lvl2pPr marL="742950" indent="-285750">
              <a:spcBef>
                <a:spcPct val="20000"/>
              </a:spcBef>
              <a:buChar char="–"/>
              <a:defRPr sz="2800">
                <a:solidFill>
                  <a:schemeClr val="tx1"/>
                </a:solidFill>
                <a:latin typeface="Garamond" pitchFamily="18" charset="0"/>
              </a:defRPr>
            </a:lvl2pPr>
            <a:lvl3pPr marL="1143000" indent="-228600">
              <a:spcBef>
                <a:spcPct val="20000"/>
              </a:spcBef>
              <a:buClr>
                <a:schemeClr val="tx2"/>
              </a:buClr>
              <a:buChar char="•"/>
              <a:defRPr sz="2400">
                <a:solidFill>
                  <a:schemeClr val="tx1"/>
                </a:solidFill>
                <a:latin typeface="Garamond" pitchFamily="18" charset="0"/>
              </a:defRPr>
            </a:lvl3pPr>
            <a:lvl4pPr marL="1600200" indent="-228600">
              <a:spcBef>
                <a:spcPct val="20000"/>
              </a:spcBef>
              <a:buChar char="–"/>
              <a:defRPr sz="2000">
                <a:solidFill>
                  <a:schemeClr val="tx1"/>
                </a:solidFill>
                <a:latin typeface="Garamond" pitchFamily="18" charset="0"/>
              </a:defRPr>
            </a:lvl4pPr>
            <a:lvl5pPr marL="2057400" indent="-228600">
              <a:spcBef>
                <a:spcPct val="20000"/>
              </a:spcBef>
              <a:buClr>
                <a:schemeClr val="folHlink"/>
              </a:buClr>
              <a:buChar char="•"/>
              <a:defRPr sz="2000">
                <a:solidFill>
                  <a:schemeClr val="tx1"/>
                </a:solidFill>
                <a:latin typeface="Garamond"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itchFamily="18" charset="0"/>
              </a:defRPr>
            </a:lvl9pPr>
          </a:lstStyle>
          <a:p>
            <a:pPr marL="0" marR="0" lvl="0" indent="0" algn="l" defTabSz="457142" rtl="0" eaLnBrk="1" fontAlgn="auto" latinLnBrk="0" hangingPunct="1">
              <a:lnSpc>
                <a:spcPct val="100000"/>
              </a:lnSpc>
              <a:spcBef>
                <a:spcPct val="0"/>
              </a:spcBef>
              <a:spcAft>
                <a:spcPts val="0"/>
              </a:spcAft>
              <a:buClrTx/>
              <a:buSzTx/>
              <a:buFontTx/>
              <a:buNone/>
              <a:tabLst/>
              <a:defRPr/>
            </a:pPr>
            <a:endParaRPr kumimoji="0" lang="en-US" altLang="en-US" sz="1800" b="0" i="0" u="none" strike="noStrike" kern="0" cap="none" spc="0" normalizeH="0" baseline="0" noProof="0">
              <a:ln>
                <a:noFill/>
              </a:ln>
              <a:solidFill>
                <a:srgbClr val="A50021"/>
              </a:solidFill>
              <a:effectLst/>
              <a:uLnTx/>
              <a:uFillTx/>
              <a:latin typeface="Garamond" pitchFamily="18" charset="0"/>
              <a:ea typeface="MS PGothic" panose="020B0600070205080204" pitchFamily="34" charset="-128"/>
              <a:cs typeface="+mn-cs"/>
            </a:endParaRPr>
          </a:p>
        </p:txBody>
      </p:sp>
      <p:sp>
        <p:nvSpPr>
          <p:cNvPr id="56" name="AutoShape 8">
            <a:extLst>
              <a:ext uri="{FF2B5EF4-FFF2-40B4-BE49-F238E27FC236}">
                <a16:creationId xmlns:a16="http://schemas.microsoft.com/office/drawing/2014/main" id="{1E0935A4-6A96-4733-AC5F-FADEB4EDD5F4}"/>
              </a:ext>
            </a:extLst>
          </p:cNvPr>
          <p:cNvSpPr>
            <a:spLocks noChangeArrowheads="1"/>
          </p:cNvSpPr>
          <p:nvPr/>
        </p:nvSpPr>
        <p:spPr bwMode="auto">
          <a:xfrm>
            <a:off x="5698709" y="4164212"/>
            <a:ext cx="923761" cy="247304"/>
          </a:xfrm>
          <a:prstGeom prst="rightArrow">
            <a:avLst>
              <a:gd name="adj1" fmla="val 50000"/>
              <a:gd name="adj2" fmla="val 116667"/>
            </a:avLst>
          </a:prstGeom>
          <a:solidFill>
            <a:srgbClr val="A50021"/>
          </a:solidFill>
          <a:ln w="9525">
            <a:solidFill>
              <a:sysClr val="windowText" lastClr="000000"/>
            </a:solidFill>
            <a:miter lim="800000"/>
            <a:headEnd/>
            <a:tailEnd/>
          </a:ln>
          <a:effectLst/>
        </p:spPr>
        <p:txBody>
          <a:bodyPr wrap="none" lIns="91430" tIns="45715" rIns="91430" bIns="45715" anchor="ctr"/>
          <a:lstStyle>
            <a:lvl1pPr>
              <a:spcBef>
                <a:spcPct val="20000"/>
              </a:spcBef>
              <a:buClr>
                <a:schemeClr val="hlink"/>
              </a:buClr>
              <a:buChar char="•"/>
              <a:defRPr sz="3200">
                <a:solidFill>
                  <a:schemeClr val="tx1"/>
                </a:solidFill>
                <a:latin typeface="Garamond" pitchFamily="18" charset="0"/>
              </a:defRPr>
            </a:lvl1pPr>
            <a:lvl2pPr marL="742950" indent="-285750">
              <a:spcBef>
                <a:spcPct val="20000"/>
              </a:spcBef>
              <a:buChar char="–"/>
              <a:defRPr sz="2800">
                <a:solidFill>
                  <a:schemeClr val="tx1"/>
                </a:solidFill>
                <a:latin typeface="Garamond" pitchFamily="18" charset="0"/>
              </a:defRPr>
            </a:lvl2pPr>
            <a:lvl3pPr marL="1143000" indent="-228600">
              <a:spcBef>
                <a:spcPct val="20000"/>
              </a:spcBef>
              <a:buClr>
                <a:schemeClr val="tx2"/>
              </a:buClr>
              <a:buChar char="•"/>
              <a:defRPr sz="2400">
                <a:solidFill>
                  <a:schemeClr val="tx1"/>
                </a:solidFill>
                <a:latin typeface="Garamond" pitchFamily="18" charset="0"/>
              </a:defRPr>
            </a:lvl3pPr>
            <a:lvl4pPr marL="1600200" indent="-228600">
              <a:spcBef>
                <a:spcPct val="20000"/>
              </a:spcBef>
              <a:buChar char="–"/>
              <a:defRPr sz="2000">
                <a:solidFill>
                  <a:schemeClr val="tx1"/>
                </a:solidFill>
                <a:latin typeface="Garamond" pitchFamily="18" charset="0"/>
              </a:defRPr>
            </a:lvl4pPr>
            <a:lvl5pPr marL="2057400" indent="-228600">
              <a:spcBef>
                <a:spcPct val="20000"/>
              </a:spcBef>
              <a:buClr>
                <a:schemeClr val="folHlink"/>
              </a:buClr>
              <a:buChar char="•"/>
              <a:defRPr sz="2000">
                <a:solidFill>
                  <a:schemeClr val="tx1"/>
                </a:solidFill>
                <a:latin typeface="Garamond"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itchFamily="18" charset="0"/>
              </a:defRPr>
            </a:lvl9pPr>
          </a:lstStyle>
          <a:p>
            <a:pPr marL="0" marR="0" lvl="0" indent="0" algn="l" defTabSz="457142" rtl="0" eaLnBrk="1" fontAlgn="auto" latinLnBrk="0" hangingPunct="1">
              <a:lnSpc>
                <a:spcPct val="100000"/>
              </a:lnSpc>
              <a:spcBef>
                <a:spcPct val="0"/>
              </a:spcBef>
              <a:spcAft>
                <a:spcPts val="0"/>
              </a:spcAft>
              <a:buClrTx/>
              <a:buSzTx/>
              <a:buFontTx/>
              <a:buNone/>
              <a:tabLst/>
              <a:defRPr/>
            </a:pPr>
            <a:endParaRPr kumimoji="0" lang="en-US" altLang="en-US" sz="1800" b="0" i="0" u="none" strike="noStrike" kern="0" cap="none" spc="0" normalizeH="0" baseline="0" noProof="0">
              <a:ln>
                <a:noFill/>
              </a:ln>
              <a:solidFill>
                <a:srgbClr val="A50021"/>
              </a:solidFill>
              <a:effectLst/>
              <a:uLnTx/>
              <a:uFillTx/>
              <a:latin typeface="Garamond" pitchFamily="18" charset="0"/>
              <a:ea typeface="MS PGothic" panose="020B0600070205080204" pitchFamily="34" charset="-128"/>
              <a:cs typeface="+mn-cs"/>
            </a:endParaRPr>
          </a:p>
        </p:txBody>
      </p:sp>
      <p:sp>
        <p:nvSpPr>
          <p:cNvPr id="57" name="Rectangle: Rounded Corners 56">
            <a:extLst>
              <a:ext uri="{FF2B5EF4-FFF2-40B4-BE49-F238E27FC236}">
                <a16:creationId xmlns:a16="http://schemas.microsoft.com/office/drawing/2014/main" id="{6DADD03F-A85B-4517-A379-BC3E9A19293B}"/>
              </a:ext>
            </a:extLst>
          </p:cNvPr>
          <p:cNvSpPr/>
          <p:nvPr/>
        </p:nvSpPr>
        <p:spPr bwMode="auto">
          <a:xfrm>
            <a:off x="6705600" y="4018844"/>
            <a:ext cx="713550" cy="247304"/>
          </a:xfrm>
          <a:prstGeom prst="roundRect">
            <a:avLst/>
          </a:prstGeom>
          <a:noFill/>
          <a:ln w="38100" cap="flat" cmpd="sng" algn="ctr">
            <a:solidFill>
              <a:schemeClr val="accent3"/>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aramond" pitchFamily="18" charset="0"/>
              <a:ea typeface="MS PGothic" panose="020B0600070205080204" pitchFamily="34" charset="-128"/>
              <a:cs typeface="+mn-cs"/>
            </a:endParaRPr>
          </a:p>
        </p:txBody>
      </p:sp>
    </p:spTree>
    <p:extLst>
      <p:ext uri="{BB962C8B-B14F-4D97-AF65-F5344CB8AC3E}">
        <p14:creationId xmlns:p14="http://schemas.microsoft.com/office/powerpoint/2010/main" val="440362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fade">
                                      <p:cBhvr>
                                        <p:cTn id="12" dur="500"/>
                                        <p:tgtEl>
                                          <p:spTgt spid="3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8"/>
                                        </p:tgtEl>
                                        <p:attrNameLst>
                                          <p:attrName>style.visibility</p:attrName>
                                        </p:attrNameLst>
                                      </p:cBhvr>
                                      <p:to>
                                        <p:strVal val="visible"/>
                                      </p:to>
                                    </p:set>
                                    <p:animEffect transition="in" filter="fade">
                                      <p:cBhvr>
                                        <p:cTn id="17" dur="500"/>
                                        <p:tgtEl>
                                          <p:spTgt spid="3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1"/>
                                        </p:tgtEl>
                                        <p:attrNameLst>
                                          <p:attrName>style.visibility</p:attrName>
                                        </p:attrNameLst>
                                      </p:cBhvr>
                                      <p:to>
                                        <p:strVal val="visible"/>
                                      </p:to>
                                    </p:set>
                                    <p:animEffect transition="in" filter="fade">
                                      <p:cBhvr>
                                        <p:cTn id="22" dur="500"/>
                                        <p:tgtEl>
                                          <p:spTgt spid="4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fade">
                                      <p:cBhvr>
                                        <p:cTn id="25" dur="500"/>
                                        <p:tgtEl>
                                          <p:spTgt spid="31"/>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44"/>
                                        </p:tgtEl>
                                        <p:attrNameLst>
                                          <p:attrName>style.visibility</p:attrName>
                                        </p:attrNameLst>
                                      </p:cBhvr>
                                      <p:to>
                                        <p:strVal val="visible"/>
                                      </p:to>
                                    </p:set>
                                    <p:animEffect transition="in" filter="fade">
                                      <p:cBhvr>
                                        <p:cTn id="30" dur="500"/>
                                        <p:tgtEl>
                                          <p:spTgt spid="44"/>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42"/>
                                        </p:tgtEl>
                                        <p:attrNameLst>
                                          <p:attrName>style.visibility</p:attrName>
                                        </p:attrNameLst>
                                      </p:cBhvr>
                                      <p:to>
                                        <p:strVal val="visible"/>
                                      </p:to>
                                    </p:set>
                                    <p:animEffect transition="in" filter="fade">
                                      <p:cBhvr>
                                        <p:cTn id="35" dur="500"/>
                                        <p:tgtEl>
                                          <p:spTgt spid="42"/>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0"/>
                                        </p:tgtEl>
                                        <p:attrNameLst>
                                          <p:attrName>style.visibility</p:attrName>
                                        </p:attrNameLst>
                                      </p:cBhvr>
                                      <p:to>
                                        <p:strVal val="visible"/>
                                      </p:to>
                                    </p:set>
                                    <p:animEffect transition="in" filter="fade">
                                      <p:cBhvr>
                                        <p:cTn id="38" dur="500"/>
                                        <p:tgtEl>
                                          <p:spTgt spid="30"/>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47"/>
                                        </p:tgtEl>
                                        <p:attrNameLst>
                                          <p:attrName>style.visibility</p:attrName>
                                        </p:attrNameLst>
                                      </p:cBhvr>
                                      <p:to>
                                        <p:strVal val="visible"/>
                                      </p:to>
                                    </p:set>
                                    <p:animEffect transition="in" filter="fade">
                                      <p:cBhvr>
                                        <p:cTn id="43" dur="500"/>
                                        <p:tgtEl>
                                          <p:spTgt spid="47"/>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45"/>
                                        </p:tgtEl>
                                        <p:attrNameLst>
                                          <p:attrName>style.visibility</p:attrName>
                                        </p:attrNameLst>
                                      </p:cBhvr>
                                      <p:to>
                                        <p:strVal val="visible"/>
                                      </p:to>
                                    </p:set>
                                    <p:animEffect transition="in" filter="fade">
                                      <p:cBhvr>
                                        <p:cTn id="48" dur="500"/>
                                        <p:tgtEl>
                                          <p:spTgt spid="45"/>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43"/>
                                        </p:tgtEl>
                                        <p:attrNameLst>
                                          <p:attrName>style.visibility</p:attrName>
                                        </p:attrNameLst>
                                      </p:cBhvr>
                                      <p:to>
                                        <p:strVal val="visible"/>
                                      </p:to>
                                    </p:set>
                                    <p:animEffect transition="in" filter="fade">
                                      <p:cBhvr>
                                        <p:cTn id="53" dur="500"/>
                                        <p:tgtEl>
                                          <p:spTgt spid="43"/>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29"/>
                                        </p:tgtEl>
                                        <p:attrNameLst>
                                          <p:attrName>style.visibility</p:attrName>
                                        </p:attrNameLst>
                                      </p:cBhvr>
                                      <p:to>
                                        <p:strVal val="visible"/>
                                      </p:to>
                                    </p:set>
                                    <p:animEffect transition="in" filter="fade">
                                      <p:cBhvr>
                                        <p:cTn id="56" dur="500"/>
                                        <p:tgtEl>
                                          <p:spTgt spid="29"/>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48"/>
                                        </p:tgtEl>
                                        <p:attrNameLst>
                                          <p:attrName>style.visibility</p:attrName>
                                        </p:attrNameLst>
                                      </p:cBhvr>
                                      <p:to>
                                        <p:strVal val="visible"/>
                                      </p:to>
                                    </p:set>
                                    <p:animEffect transition="in" filter="fade">
                                      <p:cBhvr>
                                        <p:cTn id="61" dur="500"/>
                                        <p:tgtEl>
                                          <p:spTgt spid="48"/>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46"/>
                                        </p:tgtEl>
                                        <p:attrNameLst>
                                          <p:attrName>style.visibility</p:attrName>
                                        </p:attrNameLst>
                                      </p:cBhvr>
                                      <p:to>
                                        <p:strVal val="visible"/>
                                      </p:to>
                                    </p:set>
                                    <p:animEffect transition="in" filter="fade">
                                      <p:cBhvr>
                                        <p:cTn id="66" dur="500"/>
                                        <p:tgtEl>
                                          <p:spTgt spid="46"/>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49"/>
                                        </p:tgtEl>
                                        <p:attrNameLst>
                                          <p:attrName>style.visibility</p:attrName>
                                        </p:attrNameLst>
                                      </p:cBhvr>
                                      <p:to>
                                        <p:strVal val="visible"/>
                                      </p:to>
                                    </p:set>
                                    <p:animEffect transition="in" filter="fade">
                                      <p:cBhvr>
                                        <p:cTn id="71" dur="500"/>
                                        <p:tgtEl>
                                          <p:spTgt spid="49"/>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51"/>
                                        </p:tgtEl>
                                        <p:attrNameLst>
                                          <p:attrName>style.visibility</p:attrName>
                                        </p:attrNameLst>
                                      </p:cBhvr>
                                      <p:to>
                                        <p:strVal val="visible"/>
                                      </p:to>
                                    </p:set>
                                    <p:animEffect transition="in" filter="fade">
                                      <p:cBhvr>
                                        <p:cTn id="74" dur="500"/>
                                        <p:tgtEl>
                                          <p:spTgt spid="51"/>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50"/>
                                        </p:tgtEl>
                                        <p:attrNameLst>
                                          <p:attrName>style.visibility</p:attrName>
                                        </p:attrNameLst>
                                      </p:cBhvr>
                                      <p:to>
                                        <p:strVal val="visible"/>
                                      </p:to>
                                    </p:set>
                                    <p:animEffect transition="in" filter="fade">
                                      <p:cBhvr>
                                        <p:cTn id="79" dur="500"/>
                                        <p:tgtEl>
                                          <p:spTgt spid="50"/>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52"/>
                                        </p:tgtEl>
                                        <p:attrNameLst>
                                          <p:attrName>style.visibility</p:attrName>
                                        </p:attrNameLst>
                                      </p:cBhvr>
                                      <p:to>
                                        <p:strVal val="visible"/>
                                      </p:to>
                                    </p:set>
                                    <p:animEffect transition="in" filter="fade">
                                      <p:cBhvr>
                                        <p:cTn id="82" dur="500"/>
                                        <p:tgtEl>
                                          <p:spTgt spid="52"/>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55"/>
                                        </p:tgtEl>
                                        <p:attrNameLst>
                                          <p:attrName>style.visibility</p:attrName>
                                        </p:attrNameLst>
                                      </p:cBhvr>
                                      <p:to>
                                        <p:strVal val="visible"/>
                                      </p:to>
                                    </p:set>
                                    <p:animEffect transition="in" filter="fade">
                                      <p:cBhvr>
                                        <p:cTn id="87" dur="500"/>
                                        <p:tgtEl>
                                          <p:spTgt spid="55"/>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56"/>
                                        </p:tgtEl>
                                        <p:attrNameLst>
                                          <p:attrName>style.visibility</p:attrName>
                                        </p:attrNameLst>
                                      </p:cBhvr>
                                      <p:to>
                                        <p:strVal val="visible"/>
                                      </p:to>
                                    </p:set>
                                    <p:animEffect transition="in" filter="fade">
                                      <p:cBhvr>
                                        <p:cTn id="92" dur="500"/>
                                        <p:tgtEl>
                                          <p:spTgt spid="56"/>
                                        </p:tgtEl>
                                      </p:cBhvr>
                                    </p:animEffect>
                                  </p:childTnLst>
                                </p:cTn>
                              </p:par>
                              <p:par>
                                <p:cTn id="93" presetID="10" presetClass="entr" presetSubtype="0" fill="hold" grpId="0" nodeType="withEffect">
                                  <p:stCondLst>
                                    <p:cond delay="0"/>
                                  </p:stCondLst>
                                  <p:childTnLst>
                                    <p:set>
                                      <p:cBhvr>
                                        <p:cTn id="94" dur="1" fill="hold">
                                          <p:stCondLst>
                                            <p:cond delay="0"/>
                                          </p:stCondLst>
                                        </p:cTn>
                                        <p:tgtEl>
                                          <p:spTgt spid="57"/>
                                        </p:tgtEl>
                                        <p:attrNameLst>
                                          <p:attrName>style.visibility</p:attrName>
                                        </p:attrNameLst>
                                      </p:cBhvr>
                                      <p:to>
                                        <p:strVal val="visible"/>
                                      </p:to>
                                    </p:set>
                                    <p:animEffect transition="in" filter="fade">
                                      <p:cBhvr>
                                        <p:cTn id="95" dur="500"/>
                                        <p:tgtEl>
                                          <p:spTgt spid="57"/>
                                        </p:tgtEl>
                                      </p:cBhvr>
                                    </p:animEffect>
                                  </p:childTnLst>
                                </p:cTn>
                              </p:par>
                            </p:childTnLst>
                          </p:cTn>
                        </p:par>
                      </p:childTnLst>
                    </p:cTn>
                  </p:par>
                  <p:par>
                    <p:cTn id="96" fill="hold">
                      <p:stCondLst>
                        <p:cond delay="indefinite"/>
                      </p:stCondLst>
                      <p:childTnLst>
                        <p:par>
                          <p:cTn id="97" fill="hold">
                            <p:stCondLst>
                              <p:cond delay="0"/>
                            </p:stCondLst>
                            <p:childTnLst>
                              <p:par>
                                <p:cTn id="98" presetID="26" presetClass="entr" presetSubtype="0" fill="hold" grpId="0" nodeType="clickEffect">
                                  <p:stCondLst>
                                    <p:cond delay="0"/>
                                  </p:stCondLst>
                                  <p:childTnLst>
                                    <p:set>
                                      <p:cBhvr>
                                        <p:cTn id="99" dur="1" fill="hold">
                                          <p:stCondLst>
                                            <p:cond delay="0"/>
                                          </p:stCondLst>
                                        </p:cTn>
                                        <p:tgtEl>
                                          <p:spTgt spid="54"/>
                                        </p:tgtEl>
                                        <p:attrNameLst>
                                          <p:attrName>style.visibility</p:attrName>
                                        </p:attrNameLst>
                                      </p:cBhvr>
                                      <p:to>
                                        <p:strVal val="visible"/>
                                      </p:to>
                                    </p:set>
                                    <p:animEffect transition="in" filter="wipe(down)">
                                      <p:cBhvr>
                                        <p:cTn id="100" dur="580">
                                          <p:stCondLst>
                                            <p:cond delay="0"/>
                                          </p:stCondLst>
                                        </p:cTn>
                                        <p:tgtEl>
                                          <p:spTgt spid="54"/>
                                        </p:tgtEl>
                                      </p:cBhvr>
                                    </p:animEffect>
                                    <p:anim calcmode="lin" valueType="num">
                                      <p:cBhvr>
                                        <p:cTn id="101" dur="1822" tmFilter="0,0; 0.14,0.36; 0.43,0.73; 0.71,0.91; 1.0,1.0">
                                          <p:stCondLst>
                                            <p:cond delay="0"/>
                                          </p:stCondLst>
                                        </p:cTn>
                                        <p:tgtEl>
                                          <p:spTgt spid="54"/>
                                        </p:tgtEl>
                                        <p:attrNameLst>
                                          <p:attrName>ppt_x</p:attrName>
                                        </p:attrNameLst>
                                      </p:cBhvr>
                                      <p:tavLst>
                                        <p:tav tm="0">
                                          <p:val>
                                            <p:strVal val="#ppt_x-0.25"/>
                                          </p:val>
                                        </p:tav>
                                        <p:tav tm="100000">
                                          <p:val>
                                            <p:strVal val="#ppt_x"/>
                                          </p:val>
                                        </p:tav>
                                      </p:tavLst>
                                    </p:anim>
                                    <p:anim calcmode="lin" valueType="num">
                                      <p:cBhvr>
                                        <p:cTn id="102" dur="664" tmFilter="0.0,0.0; 0.25,0.07; 0.50,0.2; 0.75,0.467; 1.0,1.0">
                                          <p:stCondLst>
                                            <p:cond delay="0"/>
                                          </p:stCondLst>
                                        </p:cTn>
                                        <p:tgtEl>
                                          <p:spTgt spid="54"/>
                                        </p:tgtEl>
                                        <p:attrNameLst>
                                          <p:attrName>ppt_y</p:attrName>
                                        </p:attrNameLst>
                                      </p:cBhvr>
                                      <p:tavLst>
                                        <p:tav tm="0" fmla="#ppt_y-sin(pi*$)/3">
                                          <p:val>
                                            <p:fltVal val="0.5"/>
                                          </p:val>
                                        </p:tav>
                                        <p:tav tm="100000">
                                          <p:val>
                                            <p:fltVal val="1"/>
                                          </p:val>
                                        </p:tav>
                                      </p:tavLst>
                                    </p:anim>
                                    <p:anim calcmode="lin" valueType="num">
                                      <p:cBhvr>
                                        <p:cTn id="103" dur="664" tmFilter="0, 0; 0.125,0.2665; 0.25,0.4; 0.375,0.465; 0.5,0.5;  0.625,0.535; 0.75,0.6; 0.875,0.7335; 1,1">
                                          <p:stCondLst>
                                            <p:cond delay="664"/>
                                          </p:stCondLst>
                                        </p:cTn>
                                        <p:tgtEl>
                                          <p:spTgt spid="54"/>
                                        </p:tgtEl>
                                        <p:attrNameLst>
                                          <p:attrName>ppt_y</p:attrName>
                                        </p:attrNameLst>
                                      </p:cBhvr>
                                      <p:tavLst>
                                        <p:tav tm="0" fmla="#ppt_y-sin(pi*$)/9">
                                          <p:val>
                                            <p:fltVal val="0"/>
                                          </p:val>
                                        </p:tav>
                                        <p:tav tm="100000">
                                          <p:val>
                                            <p:fltVal val="1"/>
                                          </p:val>
                                        </p:tav>
                                      </p:tavLst>
                                    </p:anim>
                                    <p:anim calcmode="lin" valueType="num">
                                      <p:cBhvr>
                                        <p:cTn id="104" dur="332" tmFilter="0, 0; 0.125,0.2665; 0.25,0.4; 0.375,0.465; 0.5,0.5;  0.625,0.535; 0.75,0.6; 0.875,0.7335; 1,1">
                                          <p:stCondLst>
                                            <p:cond delay="1324"/>
                                          </p:stCondLst>
                                        </p:cTn>
                                        <p:tgtEl>
                                          <p:spTgt spid="54"/>
                                        </p:tgtEl>
                                        <p:attrNameLst>
                                          <p:attrName>ppt_y</p:attrName>
                                        </p:attrNameLst>
                                      </p:cBhvr>
                                      <p:tavLst>
                                        <p:tav tm="0" fmla="#ppt_y-sin(pi*$)/27">
                                          <p:val>
                                            <p:fltVal val="0"/>
                                          </p:val>
                                        </p:tav>
                                        <p:tav tm="100000">
                                          <p:val>
                                            <p:fltVal val="1"/>
                                          </p:val>
                                        </p:tav>
                                      </p:tavLst>
                                    </p:anim>
                                    <p:anim calcmode="lin" valueType="num">
                                      <p:cBhvr>
                                        <p:cTn id="105" dur="164" tmFilter="0, 0; 0.125,0.2665; 0.25,0.4; 0.375,0.465; 0.5,0.5;  0.625,0.535; 0.75,0.6; 0.875,0.7335; 1,1">
                                          <p:stCondLst>
                                            <p:cond delay="1656"/>
                                          </p:stCondLst>
                                        </p:cTn>
                                        <p:tgtEl>
                                          <p:spTgt spid="54"/>
                                        </p:tgtEl>
                                        <p:attrNameLst>
                                          <p:attrName>ppt_y</p:attrName>
                                        </p:attrNameLst>
                                      </p:cBhvr>
                                      <p:tavLst>
                                        <p:tav tm="0" fmla="#ppt_y-sin(pi*$)/81">
                                          <p:val>
                                            <p:fltVal val="0"/>
                                          </p:val>
                                        </p:tav>
                                        <p:tav tm="100000">
                                          <p:val>
                                            <p:fltVal val="1"/>
                                          </p:val>
                                        </p:tav>
                                      </p:tavLst>
                                    </p:anim>
                                    <p:animScale>
                                      <p:cBhvr>
                                        <p:cTn id="106" dur="26">
                                          <p:stCondLst>
                                            <p:cond delay="650"/>
                                          </p:stCondLst>
                                        </p:cTn>
                                        <p:tgtEl>
                                          <p:spTgt spid="54"/>
                                        </p:tgtEl>
                                      </p:cBhvr>
                                      <p:to x="100000" y="60000"/>
                                    </p:animScale>
                                    <p:animScale>
                                      <p:cBhvr>
                                        <p:cTn id="107" dur="166" decel="50000">
                                          <p:stCondLst>
                                            <p:cond delay="676"/>
                                          </p:stCondLst>
                                        </p:cTn>
                                        <p:tgtEl>
                                          <p:spTgt spid="54"/>
                                        </p:tgtEl>
                                      </p:cBhvr>
                                      <p:to x="100000" y="100000"/>
                                    </p:animScale>
                                    <p:animScale>
                                      <p:cBhvr>
                                        <p:cTn id="108" dur="26">
                                          <p:stCondLst>
                                            <p:cond delay="1312"/>
                                          </p:stCondLst>
                                        </p:cTn>
                                        <p:tgtEl>
                                          <p:spTgt spid="54"/>
                                        </p:tgtEl>
                                      </p:cBhvr>
                                      <p:to x="100000" y="80000"/>
                                    </p:animScale>
                                    <p:animScale>
                                      <p:cBhvr>
                                        <p:cTn id="109" dur="166" decel="50000">
                                          <p:stCondLst>
                                            <p:cond delay="1338"/>
                                          </p:stCondLst>
                                        </p:cTn>
                                        <p:tgtEl>
                                          <p:spTgt spid="54"/>
                                        </p:tgtEl>
                                      </p:cBhvr>
                                      <p:to x="100000" y="100000"/>
                                    </p:animScale>
                                    <p:animScale>
                                      <p:cBhvr>
                                        <p:cTn id="110" dur="26">
                                          <p:stCondLst>
                                            <p:cond delay="1642"/>
                                          </p:stCondLst>
                                        </p:cTn>
                                        <p:tgtEl>
                                          <p:spTgt spid="54"/>
                                        </p:tgtEl>
                                      </p:cBhvr>
                                      <p:to x="100000" y="90000"/>
                                    </p:animScale>
                                    <p:animScale>
                                      <p:cBhvr>
                                        <p:cTn id="111" dur="166" decel="50000">
                                          <p:stCondLst>
                                            <p:cond delay="1668"/>
                                          </p:stCondLst>
                                        </p:cTn>
                                        <p:tgtEl>
                                          <p:spTgt spid="54"/>
                                        </p:tgtEl>
                                      </p:cBhvr>
                                      <p:to x="100000" y="100000"/>
                                    </p:animScale>
                                    <p:animScale>
                                      <p:cBhvr>
                                        <p:cTn id="112" dur="26">
                                          <p:stCondLst>
                                            <p:cond delay="1808"/>
                                          </p:stCondLst>
                                        </p:cTn>
                                        <p:tgtEl>
                                          <p:spTgt spid="54"/>
                                        </p:tgtEl>
                                      </p:cBhvr>
                                      <p:to x="100000" y="95000"/>
                                    </p:animScale>
                                    <p:animScale>
                                      <p:cBhvr>
                                        <p:cTn id="113" dur="166" decel="50000">
                                          <p:stCondLst>
                                            <p:cond delay="1834"/>
                                          </p:stCondLst>
                                        </p:cTn>
                                        <p:tgtEl>
                                          <p:spTgt spid="5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31" grpId="0" animBg="1"/>
      <p:bldP spid="41" grpId="0" animBg="1"/>
      <p:bldP spid="42" grpId="0" animBg="1"/>
      <p:bldP spid="43" grpId="0" animBg="1"/>
      <p:bldP spid="44" grpId="0"/>
      <p:bldP spid="45" grpId="0"/>
      <p:bldP spid="46" grpId="0"/>
      <p:bldP spid="47" grpId="0" animBg="1"/>
      <p:bldP spid="48" grpId="0" animBg="1"/>
      <p:bldP spid="49" grpId="0" animBg="1"/>
      <p:bldP spid="50" grpId="0" animBg="1"/>
      <p:bldP spid="51" grpId="0"/>
      <p:bldP spid="52" grpId="0"/>
      <p:bldP spid="54" grpId="0"/>
      <p:bldP spid="55" grpId="0" animBg="1"/>
      <p:bldP spid="56" grpId="0" animBg="1"/>
      <p:bldP spid="5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EAB6E2C-5C66-41DC-AE94-0D63912973B4}"/>
              </a:ext>
            </a:extLst>
          </p:cNvPr>
          <p:cNvSpPr>
            <a:spLocks noGrp="1"/>
          </p:cNvSpPr>
          <p:nvPr>
            <p:ph type="sldNum" sz="quarter" idx="10"/>
          </p:nvPr>
        </p:nvSpPr>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558C58D6-7A02-4F71-AB50-60AC65247C6A}" type="slidenum">
              <a:rPr kumimoji="0" lang="en-US" altLang="en-US" sz="11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2</a:t>
            </a:fld>
            <a:endParaRPr kumimoji="0" lang="en-US" altLang="en-US" sz="11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
        <p:nvSpPr>
          <p:cNvPr id="9" name="Rectangle 2">
            <a:extLst>
              <a:ext uri="{FF2B5EF4-FFF2-40B4-BE49-F238E27FC236}">
                <a16:creationId xmlns:a16="http://schemas.microsoft.com/office/drawing/2014/main" id="{284BF631-3D21-42BC-A736-86A383ECB416}"/>
              </a:ext>
            </a:extLst>
          </p:cNvPr>
          <p:cNvSpPr txBox="1">
            <a:spLocks noChangeArrowheads="1"/>
          </p:cNvSpPr>
          <p:nvPr/>
        </p:nvSpPr>
        <p:spPr bwMode="auto">
          <a:xfrm>
            <a:off x="0" y="347841"/>
            <a:ext cx="9144000" cy="1143000"/>
          </a:xfrm>
          <a:prstGeom prst="rect">
            <a:avLst/>
          </a:prstGeom>
          <a:noFill/>
          <a:ln w="9525">
            <a:noFill/>
            <a:miter lim="800000"/>
            <a:headEnd/>
            <a:tailEnd/>
          </a:ln>
          <a:effectLst/>
        </p:spPr>
        <p:txBody>
          <a:bodyPr vert="horz" wrap="square" lIns="91430" tIns="45715" rIns="91430" bIns="45715" numCol="1" anchor="ctr" anchorCtr="1" compatLnSpc="1">
            <a:prstTxWarp prst="textNoShape">
              <a:avLst/>
            </a:prstTxWarp>
          </a:bodyPr>
          <a:lstStyle>
            <a:lvl1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5pPr>
            <a:lvl6pPr marL="457166" algn="ctr" rtl="0" fontAlgn="base">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6pPr>
            <a:lvl7pPr marL="914333" algn="ctr" rtl="0" fontAlgn="base">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7pPr>
            <a:lvl8pPr marL="1371498" algn="ctr" rtl="0" fontAlgn="base">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8pPr>
            <a:lvl9pPr marL="1828664" algn="ctr" rtl="0" fontAlgn="base">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400" b="1" i="0" u="none" strike="noStrike" kern="0" cap="none" spc="0" normalizeH="0" baseline="0" noProof="0" dirty="0">
                <a:ln>
                  <a:noFill/>
                </a:ln>
                <a:solidFill>
                  <a:srgbClr val="A50021"/>
                </a:solidFill>
                <a:effectLst/>
                <a:uLnTx/>
                <a:uFillTx/>
                <a:latin typeface="Franklin Gothic Demi" pitchFamily="34" charset="0"/>
                <a:ea typeface="+mj-ea"/>
                <a:cs typeface="+mj-cs"/>
              </a:rPr>
              <a:t>Commercial Interests Disclosure</a:t>
            </a:r>
            <a:endParaRPr kumimoji="0" lang="en-US" sz="4400" b="1" i="0" u="none" strike="noStrike" kern="0" cap="none" spc="0" normalizeH="0" baseline="0" noProof="0" dirty="0">
              <a:ln>
                <a:noFill/>
              </a:ln>
              <a:solidFill>
                <a:srgbClr val="000000"/>
              </a:solidFill>
              <a:effectLst/>
              <a:uLnTx/>
              <a:uFillTx/>
              <a:latin typeface="Franklin Gothic Demi" pitchFamily="34" charset="0"/>
              <a:ea typeface="+mj-ea"/>
              <a:cs typeface="+mj-cs"/>
            </a:endParaRPr>
          </a:p>
        </p:txBody>
      </p:sp>
      <p:sp>
        <p:nvSpPr>
          <p:cNvPr id="10" name="Rectangle 3">
            <a:extLst>
              <a:ext uri="{FF2B5EF4-FFF2-40B4-BE49-F238E27FC236}">
                <a16:creationId xmlns:a16="http://schemas.microsoft.com/office/drawing/2014/main" id="{D8891B3A-7007-413C-8BE4-10E333ED1BCD}"/>
              </a:ext>
            </a:extLst>
          </p:cNvPr>
          <p:cNvSpPr txBox="1">
            <a:spLocks noChangeArrowheads="1"/>
          </p:cNvSpPr>
          <p:nvPr/>
        </p:nvSpPr>
        <p:spPr bwMode="auto">
          <a:xfrm>
            <a:off x="304800" y="1471083"/>
            <a:ext cx="8686800" cy="3581400"/>
          </a:xfrm>
          <a:prstGeom prst="rect">
            <a:avLst/>
          </a:prstGeom>
          <a:noFill/>
          <a:ln w="9525">
            <a:noFill/>
            <a:miter lim="800000"/>
            <a:headEnd/>
            <a:tailEnd/>
          </a:ln>
          <a:effectLst/>
        </p:spPr>
        <p:txBody>
          <a:bodyPr vert="horz" wrap="square" lIns="91430" tIns="45715" rIns="91430" bIns="45715" numCol="1" anchor="t" anchorCtr="0" compatLnSpc="1">
            <a:prstTxWarp prst="textNoShape">
              <a:avLst/>
            </a:prstTxWarp>
          </a:bodyPr>
          <a:lstStyle>
            <a:lvl1pPr marL="342875" indent="-342875" algn="l" rtl="0" eaLnBrk="0" fontAlgn="base" hangingPunct="0">
              <a:spcBef>
                <a:spcPct val="20000"/>
              </a:spcBef>
              <a:spcAft>
                <a:spcPct val="0"/>
              </a:spcAft>
              <a:buClr>
                <a:schemeClr val="hlink"/>
              </a:buClr>
              <a:buChar char="•"/>
              <a:defRPr sz="3200">
                <a:solidFill>
                  <a:schemeClr val="tx1"/>
                </a:solidFill>
                <a:effectLst>
                  <a:outerShdw blurRad="38100" dist="38100" dir="2700000" algn="tl">
                    <a:srgbClr val="FFFFFF"/>
                  </a:outerShdw>
                </a:effectLst>
                <a:latin typeface="+mn-lt"/>
                <a:ea typeface="+mn-ea"/>
                <a:cs typeface="+mn-cs"/>
              </a:defRPr>
            </a:lvl1pPr>
            <a:lvl2pPr marL="742895" indent="-285729" algn="l" rtl="0" eaLnBrk="0" fontAlgn="base" hangingPunct="0">
              <a:spcBef>
                <a:spcPct val="20000"/>
              </a:spcBef>
              <a:spcAft>
                <a:spcPct val="0"/>
              </a:spcAft>
              <a:buChar char="–"/>
              <a:defRPr sz="2800">
                <a:solidFill>
                  <a:schemeClr val="tx1"/>
                </a:solidFill>
                <a:effectLst>
                  <a:outerShdw blurRad="38100" dist="38100" dir="2700000" algn="tl">
                    <a:srgbClr val="FFFFFF"/>
                  </a:outerShdw>
                </a:effectLst>
                <a:latin typeface="+mn-lt"/>
              </a:defRPr>
            </a:lvl2pPr>
            <a:lvl3pPr marL="1142915" indent="-228582" algn="l" rtl="0" eaLnBrk="0" fontAlgn="base" hangingPunct="0">
              <a:spcBef>
                <a:spcPct val="20000"/>
              </a:spcBef>
              <a:spcAft>
                <a:spcPct val="0"/>
              </a:spcAft>
              <a:buClr>
                <a:schemeClr val="tx2"/>
              </a:buClr>
              <a:buChar char="•"/>
              <a:defRPr sz="2400">
                <a:solidFill>
                  <a:schemeClr val="tx1"/>
                </a:solidFill>
                <a:effectLst>
                  <a:outerShdw blurRad="38100" dist="38100" dir="2700000" algn="tl">
                    <a:srgbClr val="FFFFFF"/>
                  </a:outerShdw>
                </a:effectLst>
                <a:latin typeface="+mn-lt"/>
              </a:defRPr>
            </a:lvl3pPr>
            <a:lvl4pPr marL="1600080" indent="-228582" algn="l" rtl="0" eaLnBrk="0" fontAlgn="base" hangingPunct="0">
              <a:spcBef>
                <a:spcPct val="20000"/>
              </a:spcBef>
              <a:spcAft>
                <a:spcPct val="0"/>
              </a:spcAft>
              <a:buChar char="–"/>
              <a:defRPr sz="2000">
                <a:solidFill>
                  <a:schemeClr val="tx1"/>
                </a:solidFill>
                <a:effectLst>
                  <a:outerShdw blurRad="38100" dist="38100" dir="2700000" algn="tl">
                    <a:srgbClr val="FFFFFF"/>
                  </a:outerShdw>
                </a:effectLst>
                <a:latin typeface="+mn-lt"/>
              </a:defRPr>
            </a:lvl4pPr>
            <a:lvl5pPr marL="2057246" indent="-228582" algn="l" rtl="0" eaLnBrk="0" fontAlgn="base" hangingPunct="0">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5pPr>
            <a:lvl6pPr marL="2514411" indent="-228582" algn="l" rtl="0" fontAlgn="base">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6pPr>
            <a:lvl7pPr marL="2971578" indent="-228582" algn="l" rtl="0" fontAlgn="base">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7pPr>
            <a:lvl8pPr marL="3428744" indent="-228582" algn="l" rtl="0" fontAlgn="base">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8pPr>
            <a:lvl9pPr marL="3885909" indent="-228582" algn="l" rtl="0" fontAlgn="base">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9pPr>
          </a:lstStyle>
          <a:p>
            <a:pPr marL="0" marR="0" lvl="0" indent="0" algn="ctr" defTabSz="914400" rtl="0" eaLnBrk="1" fontAlgn="base" latinLnBrk="0" hangingPunct="1">
              <a:lnSpc>
                <a:spcPct val="90000"/>
              </a:lnSpc>
              <a:spcBef>
                <a:spcPct val="20000"/>
              </a:spcBef>
              <a:spcAft>
                <a:spcPct val="0"/>
              </a:spcAft>
              <a:buClr>
                <a:srgbClr val="A46032"/>
              </a:buClr>
              <a:buSzTx/>
              <a:buFontTx/>
              <a:buNone/>
              <a:tabLst/>
              <a:defRPr/>
            </a:pPr>
            <a:r>
              <a:rPr kumimoji="0" lang="en-US" sz="36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Franklin Gothic Demi" pitchFamily="34" charset="0"/>
                <a:ea typeface="+mn-ea"/>
                <a:cs typeface="+mn-cs"/>
              </a:rPr>
              <a:t>Andrew Garner, MD, PhD, FAAP</a:t>
            </a:r>
          </a:p>
          <a:p>
            <a:pPr marL="0" marR="0" lvl="0" indent="0" algn="l" defTabSz="914400" rtl="0" eaLnBrk="1" fontAlgn="base" latinLnBrk="0" hangingPunct="1">
              <a:lnSpc>
                <a:spcPct val="90000"/>
              </a:lnSpc>
              <a:spcBef>
                <a:spcPct val="20000"/>
              </a:spcBef>
              <a:spcAft>
                <a:spcPct val="0"/>
              </a:spcAft>
              <a:buClr>
                <a:srgbClr val="A46032"/>
              </a:buClr>
              <a:buSzTx/>
              <a:buFontTx/>
              <a:buNone/>
              <a:tabLst/>
              <a:defRPr/>
            </a:pPr>
            <a:endParaRPr kumimoji="0" lang="en-US" sz="12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Franklin Gothic Book" panose="020B0503020102020204" pitchFamily="34" charset="0"/>
              <a:ea typeface="+mn-ea"/>
              <a:cs typeface="+mn-cs"/>
            </a:endParaRPr>
          </a:p>
          <a:p>
            <a:pPr marL="169863" marR="0" lvl="0" indent="-169863" algn="l" defTabSz="914400" rtl="0" eaLnBrk="0" fontAlgn="base" latinLnBrk="0" hangingPunct="0">
              <a:lnSpc>
                <a:spcPct val="100000"/>
              </a:lnSpc>
              <a:spcBef>
                <a:spcPct val="20000"/>
              </a:spcBef>
              <a:spcAft>
                <a:spcPct val="0"/>
              </a:spcAft>
              <a:buClr>
                <a:srgbClr val="A46032"/>
              </a:buClr>
              <a:buSzTx/>
              <a:buFontTx/>
              <a:buNone/>
              <a:tabLst/>
              <a:defRPr/>
            </a:pPr>
            <a:r>
              <a:rPr kumimoji="0" lang="en-US" sz="24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Franklin Gothic Demi" panose="020B0703020102020204" pitchFamily="34" charset="0"/>
                <a:ea typeface="+mn-ea"/>
                <a:cs typeface="+mn-cs"/>
              </a:rPr>
              <a:t>- Receives royalties from the AAP for co-authoring a book that is cited as a reference.</a:t>
            </a:r>
          </a:p>
          <a:p>
            <a:pPr marL="169863" marR="0" lvl="0" indent="-169863" algn="l" defTabSz="914400" rtl="0" eaLnBrk="0" fontAlgn="base" latinLnBrk="0" hangingPunct="0">
              <a:lnSpc>
                <a:spcPct val="100000"/>
              </a:lnSpc>
              <a:spcBef>
                <a:spcPct val="20000"/>
              </a:spcBef>
              <a:spcAft>
                <a:spcPct val="0"/>
              </a:spcAft>
              <a:buClr>
                <a:srgbClr val="A46032"/>
              </a:buClr>
              <a:buSzTx/>
              <a:buFontTx/>
              <a:buNone/>
              <a:tabLst/>
              <a:defRPr/>
            </a:pPr>
            <a:r>
              <a:rPr kumimoji="0" lang="en-US" sz="24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Franklin Gothic Demi" panose="020B0703020102020204" pitchFamily="34" charset="0"/>
                <a:ea typeface="+mn-ea"/>
                <a:cs typeface="+mn-cs"/>
              </a:rPr>
              <a:t>- Does not have any other financial arrangements or affiliations with any commercial entities </a:t>
            </a:r>
            <a:r>
              <a:rPr kumimoji="0" lang="en-US" sz="2400" b="0" i="0" u="none" strike="noStrike" kern="1200" cap="none" spc="0" normalizeH="0" baseline="0" noProof="0" dirty="0">
                <a:ln>
                  <a:noFill/>
                </a:ln>
                <a:solidFill>
                  <a:srgbClr val="000000"/>
                </a:solidFill>
                <a:effectLst/>
                <a:uLnTx/>
                <a:uFillTx/>
                <a:latin typeface="Franklin Gothic Demi" panose="020B0703020102020204" pitchFamily="34" charset="0"/>
                <a:ea typeface="+mn-ea"/>
                <a:cs typeface="+mn-cs"/>
              </a:rPr>
              <a:t>whose</a:t>
            </a:r>
            <a:r>
              <a:rPr kumimoji="0" lang="en-US" sz="24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Franklin Gothic Demi" panose="020B0703020102020204" pitchFamily="34" charset="0"/>
                <a:ea typeface="+mn-ea"/>
                <a:cs typeface="+mn-cs"/>
              </a:rPr>
              <a:t> products, research or services may be discussed in these materials.</a:t>
            </a:r>
          </a:p>
          <a:p>
            <a:pPr marL="169863" marR="0" lvl="0" indent="-169863" algn="l" defTabSz="914400" rtl="0" eaLnBrk="0" fontAlgn="base" latinLnBrk="0" hangingPunct="0">
              <a:lnSpc>
                <a:spcPct val="100000"/>
              </a:lnSpc>
              <a:spcBef>
                <a:spcPct val="20000"/>
              </a:spcBef>
              <a:spcAft>
                <a:spcPct val="0"/>
              </a:spcAft>
              <a:buClr>
                <a:srgbClr val="A46032"/>
              </a:buClr>
              <a:buSzTx/>
              <a:buFontTx/>
              <a:buNone/>
              <a:tabLst/>
              <a:defRPr/>
            </a:pPr>
            <a:r>
              <a:rPr kumimoji="0" lang="en-US" sz="2400" b="0" i="0" u="none" strike="noStrike" kern="1200" cap="none" spc="0" normalizeH="0" baseline="0" noProof="0" dirty="0">
                <a:ln>
                  <a:noFill/>
                </a:ln>
                <a:solidFill>
                  <a:srgbClr val="000000"/>
                </a:solidFill>
                <a:effectLst>
                  <a:outerShdw blurRad="38100" dist="38100" dir="2700000" algn="tl">
                    <a:srgbClr val="FFFFFF"/>
                  </a:outerShdw>
                </a:effectLst>
                <a:uLnTx/>
                <a:uFillTx/>
                <a:latin typeface="Franklin Gothic Demi" panose="020B0703020102020204" pitchFamily="34" charset="0"/>
                <a:ea typeface="+mn-ea"/>
                <a:cs typeface="+mn-cs"/>
              </a:rPr>
              <a:t>- Will not be discussing any off label indications.</a:t>
            </a:r>
            <a:endParaRPr kumimoji="0" lang="en-US" sz="2400" b="0" i="0" u="none" strike="noStrike" kern="0" cap="none" spc="0" normalizeH="0" baseline="0" noProof="0" dirty="0">
              <a:ln>
                <a:noFill/>
              </a:ln>
              <a:solidFill>
                <a:srgbClr val="000000"/>
              </a:solidFill>
              <a:effectLst>
                <a:outerShdw blurRad="38100" dist="38100" dir="2700000" algn="tl">
                  <a:srgbClr val="FFFFFF"/>
                </a:outerShdw>
              </a:effectLst>
              <a:uLnTx/>
              <a:uFillTx/>
              <a:latin typeface="Franklin Gothic Demi" pitchFamily="34" charset="0"/>
              <a:ea typeface="+mn-ea"/>
              <a:cs typeface="+mn-cs"/>
            </a:endParaRPr>
          </a:p>
        </p:txBody>
      </p:sp>
    </p:spTree>
    <p:extLst>
      <p:ext uri="{BB962C8B-B14F-4D97-AF65-F5344CB8AC3E}">
        <p14:creationId xmlns:p14="http://schemas.microsoft.com/office/powerpoint/2010/main" val="6447108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3">
            <a:extLst>
              <a:ext uri="{FF2B5EF4-FFF2-40B4-BE49-F238E27FC236}">
                <a16:creationId xmlns:a16="http://schemas.microsoft.com/office/drawing/2014/main" id="{D94AE5C4-2028-4E93-92C6-5BF39647BCFD}"/>
              </a:ext>
            </a:extLst>
          </p:cNvPr>
          <p:cNvSpPr txBox="1">
            <a:spLocks noChangeArrowheads="1"/>
          </p:cNvSpPr>
          <p:nvPr/>
        </p:nvSpPr>
        <p:spPr bwMode="auto">
          <a:xfrm>
            <a:off x="373946" y="744148"/>
            <a:ext cx="8137008" cy="3870513"/>
          </a:xfrm>
          <a:prstGeom prst="rect">
            <a:avLst/>
          </a:prstGeom>
          <a:noFill/>
          <a:ln w="9525">
            <a:noFill/>
            <a:miter lim="800000"/>
            <a:headEnd/>
            <a:tailEnd/>
          </a:ln>
          <a:effectLst/>
        </p:spPr>
        <p:txBody>
          <a:bodyPr vert="horz" wrap="square" lIns="91434" tIns="45717" rIns="91434" bIns="45717"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Char char="•"/>
              <a:defRPr sz="3200">
                <a:solidFill>
                  <a:schemeClr val="tx1"/>
                </a:solidFill>
                <a:effectLst>
                  <a:outerShdw blurRad="38100" dist="38100" dir="2700000" algn="tl">
                    <a:srgbClr val="FFFFFF"/>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FFFFFF"/>
                  </a:outerShdw>
                </a:effectLst>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effectLst>
                  <a:outerShdw blurRad="38100" dist="38100" dir="2700000" algn="tl">
                    <a:srgbClr val="FFFFFF"/>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FFFFFF"/>
                  </a:outerShdw>
                </a:effectLst>
                <a:latin typeface="+mn-lt"/>
              </a:defRPr>
            </a:lvl4pPr>
            <a:lvl5pPr marL="2057400" indent="-228600" algn="l" rtl="0" eaLnBrk="0" fontAlgn="base" hangingPunct="0">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5pPr>
            <a:lvl6pPr marL="25146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6pPr>
            <a:lvl7pPr marL="29718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7pPr>
            <a:lvl8pPr marL="34290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8pPr>
            <a:lvl9pPr marL="3886200" indent="-228600" algn="l" rtl="0" fontAlgn="base">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9pPr>
          </a:lstStyle>
          <a:p>
            <a:pPr marL="0" marR="0" lvl="0" indent="0" algn="l" defTabSz="914400" rtl="0" eaLnBrk="1" fontAlgn="base" latinLnBrk="0" hangingPunct="1">
              <a:lnSpc>
                <a:spcPct val="100000"/>
              </a:lnSpc>
              <a:spcBef>
                <a:spcPct val="20000"/>
              </a:spcBef>
              <a:spcAft>
                <a:spcPct val="0"/>
              </a:spcAft>
              <a:buClr>
                <a:srgbClr val="A46032"/>
              </a:buClr>
              <a:buSzTx/>
              <a:buFontTx/>
              <a:buNone/>
              <a:tabLst/>
              <a:defRPr/>
            </a:pPr>
            <a:r>
              <a:rPr lang="en-US" sz="2400" kern="0" noProof="0" dirty="0">
                <a:solidFill>
                  <a:srgbClr val="000000"/>
                </a:solidFill>
                <a:effectLst/>
                <a:latin typeface="Arial"/>
                <a:cs typeface="Arial" panose="020B0604020202020204" pitchFamily="34" charset="0"/>
              </a:rPr>
              <a:t>Parents are </a:t>
            </a:r>
            <a:r>
              <a:rPr lang="en-US" sz="2400" b="1" kern="0" noProof="0" dirty="0">
                <a:solidFill>
                  <a:schemeClr val="accent3"/>
                </a:solidFill>
                <a:effectLst/>
                <a:latin typeface="Arial"/>
                <a:cs typeface="Arial" panose="020B0604020202020204" pitchFamily="34" charset="0"/>
              </a:rPr>
              <a:t>biologically programmed </a:t>
            </a:r>
            <a:r>
              <a:rPr lang="en-US" sz="2400" kern="0" noProof="0" dirty="0">
                <a:solidFill>
                  <a:srgbClr val="000000"/>
                </a:solidFill>
                <a:effectLst/>
                <a:latin typeface="Arial"/>
                <a:cs typeface="Arial" panose="020B0604020202020204" pitchFamily="34" charset="0"/>
              </a:rPr>
              <a:t>to connect with and to nurture their children (</a:t>
            </a:r>
            <a:r>
              <a:rPr lang="en-US" sz="2000" kern="0" noProof="0" dirty="0">
                <a:solidFill>
                  <a:srgbClr val="000000"/>
                </a:solidFill>
                <a:effectLst/>
                <a:latin typeface="Arial"/>
                <a:cs typeface="Arial" panose="020B0604020202020204" pitchFamily="34" charset="0"/>
              </a:rPr>
              <a:t>Feldman and others</a:t>
            </a:r>
            <a:r>
              <a:rPr lang="en-US" sz="2400" kern="0" noProof="0" dirty="0">
                <a:solidFill>
                  <a:srgbClr val="000000"/>
                </a:solidFill>
                <a:effectLst/>
                <a:latin typeface="Arial"/>
                <a:cs typeface="Arial" panose="020B0604020202020204" pitchFamily="34" charset="0"/>
              </a:rPr>
              <a:t>), but past and current stressors can disrupt that innate drive.</a:t>
            </a:r>
          </a:p>
          <a:p>
            <a:pPr marL="0" marR="0" lvl="0" indent="0" algn="l" defTabSz="914400" rtl="0" eaLnBrk="1" fontAlgn="base" latinLnBrk="0" hangingPunct="1">
              <a:lnSpc>
                <a:spcPct val="100000"/>
              </a:lnSpc>
              <a:spcBef>
                <a:spcPct val="20000"/>
              </a:spcBef>
              <a:spcAft>
                <a:spcPct val="0"/>
              </a:spcAft>
              <a:buClr>
                <a:srgbClr val="A46032"/>
              </a:buClr>
              <a:buSzTx/>
              <a:buFontTx/>
              <a:buNone/>
              <a:tabLst/>
              <a:defRPr/>
            </a:pPr>
            <a:endParaRPr lang="en-US" sz="2400" kern="0" noProof="0" dirty="0">
              <a:solidFill>
                <a:srgbClr val="000000"/>
              </a:solidFill>
              <a:effectLst/>
              <a:latin typeface="Arial"/>
              <a:cs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
                <a:srgbClr val="A46032"/>
              </a:buClr>
              <a:buSzTx/>
              <a:buFontTx/>
              <a:buNone/>
              <a:tabLst/>
              <a:defRPr/>
            </a:pPr>
            <a:r>
              <a:rPr lang="en-US" sz="2400" kern="0" dirty="0">
                <a:solidFill>
                  <a:srgbClr val="000000"/>
                </a:solidFill>
                <a:effectLst/>
                <a:latin typeface="Arial"/>
                <a:cs typeface="Arial" panose="020B0604020202020204" pitchFamily="34" charset="0"/>
              </a:rPr>
              <a:t>Per </a:t>
            </a:r>
            <a:r>
              <a:rPr lang="en-US" sz="2400" b="1" kern="0" dirty="0">
                <a:solidFill>
                  <a:schemeClr val="accent3"/>
                </a:solidFill>
                <a:effectLst/>
                <a:latin typeface="Arial"/>
                <a:cs typeface="Arial" panose="020B0604020202020204" pitchFamily="34" charset="0"/>
              </a:rPr>
              <a:t>Self-Determination Theory </a:t>
            </a:r>
            <a:r>
              <a:rPr lang="en-US" sz="2400" kern="0" dirty="0">
                <a:solidFill>
                  <a:srgbClr val="000000"/>
                </a:solidFill>
                <a:effectLst/>
                <a:latin typeface="Arial"/>
                <a:cs typeface="Arial" panose="020B0604020202020204" pitchFamily="34" charset="0"/>
              </a:rPr>
              <a:t>(</a:t>
            </a:r>
            <a:r>
              <a:rPr lang="en-US" sz="2000" kern="0" dirty="0">
                <a:solidFill>
                  <a:srgbClr val="000000"/>
                </a:solidFill>
                <a:effectLst/>
                <a:latin typeface="Arial"/>
                <a:cs typeface="Arial" panose="020B0604020202020204" pitchFamily="34" charset="0"/>
              </a:rPr>
              <a:t>Ryan and Deci</a:t>
            </a:r>
            <a:r>
              <a:rPr lang="en-US" sz="2400" kern="0" dirty="0">
                <a:solidFill>
                  <a:srgbClr val="000000"/>
                </a:solidFill>
                <a:effectLst/>
                <a:latin typeface="Arial"/>
                <a:cs typeface="Arial" panose="020B0604020202020204" pitchFamily="34" charset="0"/>
              </a:rPr>
              <a:t>), three other sources of </a:t>
            </a:r>
            <a:r>
              <a:rPr lang="en-US" sz="2400" b="1" kern="0" dirty="0">
                <a:solidFill>
                  <a:schemeClr val="accent3"/>
                </a:solidFill>
                <a:effectLst/>
                <a:latin typeface="Arial"/>
                <a:cs typeface="Arial" panose="020B0604020202020204" pitchFamily="34" charset="0"/>
              </a:rPr>
              <a:t>intrinsic motivation </a:t>
            </a:r>
            <a:r>
              <a:rPr lang="en-US" sz="2400" kern="0" dirty="0">
                <a:solidFill>
                  <a:srgbClr val="000000"/>
                </a:solidFill>
                <a:effectLst/>
                <a:latin typeface="Arial"/>
                <a:cs typeface="Arial" panose="020B0604020202020204" pitchFamily="34" charset="0"/>
              </a:rPr>
              <a:t>that we must honor:</a:t>
            </a:r>
          </a:p>
          <a:p>
            <a:pPr marL="342900" lvl="1" indent="-342900" defTabSz="914400">
              <a:buFont typeface="Arial" panose="020B0604020202020204" pitchFamily="34" charset="0"/>
              <a:buChar char="•"/>
              <a:defRPr/>
            </a:pPr>
            <a:r>
              <a:rPr lang="en-US" sz="2400" b="1" kern="0" dirty="0">
                <a:solidFill>
                  <a:schemeClr val="accent3"/>
                </a:solidFill>
                <a:effectLst/>
              </a:rPr>
              <a:t>Autonomy</a:t>
            </a:r>
            <a:r>
              <a:rPr lang="en-US" sz="2400" kern="0" dirty="0">
                <a:solidFill>
                  <a:prstClr val="black"/>
                </a:solidFill>
                <a:effectLst/>
              </a:rPr>
              <a:t> (</a:t>
            </a:r>
            <a:r>
              <a:rPr lang="en-US" sz="2000" kern="0" dirty="0">
                <a:solidFill>
                  <a:prstClr val="black"/>
                </a:solidFill>
                <a:effectLst/>
              </a:rPr>
              <a:t>cannot be too proscriptive; they are the experts</a:t>
            </a:r>
            <a:r>
              <a:rPr lang="en-US" sz="2400" kern="0" dirty="0">
                <a:solidFill>
                  <a:prstClr val="black"/>
                </a:solidFill>
                <a:effectLst/>
              </a:rPr>
              <a:t>)</a:t>
            </a:r>
          </a:p>
          <a:p>
            <a:pPr marL="342900" lvl="1" indent="-342900" defTabSz="914400">
              <a:buFont typeface="Arial" panose="020B0604020202020204" pitchFamily="34" charset="0"/>
              <a:buChar char="•"/>
              <a:defRPr/>
            </a:pPr>
            <a:r>
              <a:rPr lang="en-US" sz="2400" b="1" kern="0" dirty="0">
                <a:solidFill>
                  <a:schemeClr val="accent3"/>
                </a:solidFill>
                <a:effectLst/>
              </a:rPr>
              <a:t>Competence</a:t>
            </a:r>
            <a:r>
              <a:rPr lang="en-US" sz="2400" kern="0" dirty="0">
                <a:solidFill>
                  <a:prstClr val="black"/>
                </a:solidFill>
                <a:effectLst/>
              </a:rPr>
              <a:t> (</a:t>
            </a:r>
            <a:r>
              <a:rPr lang="en-US" sz="2000" kern="0" dirty="0">
                <a:solidFill>
                  <a:prstClr val="black"/>
                </a:solidFill>
                <a:effectLst/>
              </a:rPr>
              <a:t>praise their efforts; build their growth mindset</a:t>
            </a:r>
            <a:r>
              <a:rPr lang="en-US" sz="2400" kern="0" dirty="0">
                <a:solidFill>
                  <a:prstClr val="black"/>
                </a:solidFill>
                <a:effectLst/>
              </a:rPr>
              <a:t>)</a:t>
            </a:r>
          </a:p>
          <a:p>
            <a:pPr marL="342900" lvl="1" indent="-342900" defTabSz="914400">
              <a:buFont typeface="Arial" panose="020B0604020202020204" pitchFamily="34" charset="0"/>
              <a:buChar char="•"/>
              <a:defRPr/>
            </a:pPr>
            <a:r>
              <a:rPr lang="en-US" sz="2400" b="1" kern="0" dirty="0">
                <a:solidFill>
                  <a:schemeClr val="accent3"/>
                </a:solidFill>
                <a:effectLst/>
              </a:rPr>
              <a:t>Connection </a:t>
            </a:r>
            <a:r>
              <a:rPr lang="en-US" sz="2400" kern="0" dirty="0">
                <a:effectLst/>
              </a:rPr>
              <a:t>(</a:t>
            </a:r>
            <a:r>
              <a:rPr lang="en-US" sz="2000" kern="0" dirty="0">
                <a:effectLst/>
              </a:rPr>
              <a:t>joyful together; therapeutic relationship</a:t>
            </a:r>
            <a:r>
              <a:rPr lang="en-US" sz="2400" kern="0" dirty="0">
                <a:effectLst/>
              </a:rPr>
              <a:t>)</a:t>
            </a:r>
            <a:endParaRPr lang="en-US" sz="2000" b="1" kern="0" dirty="0">
              <a:solidFill>
                <a:schemeClr val="accent3"/>
              </a:solidFill>
              <a:effectLst/>
            </a:endParaRPr>
          </a:p>
        </p:txBody>
      </p:sp>
      <p:sp>
        <p:nvSpPr>
          <p:cNvPr id="15" name="Slide Number Placeholder 3">
            <a:extLst>
              <a:ext uri="{FF2B5EF4-FFF2-40B4-BE49-F238E27FC236}">
                <a16:creationId xmlns:a16="http://schemas.microsoft.com/office/drawing/2014/main" id="{4BC7CA86-2AB6-4F17-889D-CB0FCE9B9AB3}"/>
              </a:ext>
            </a:extLst>
          </p:cNvPr>
          <p:cNvSpPr>
            <a:spLocks noGrp="1"/>
          </p:cNvSpPr>
          <p:nvPr>
            <p:ph type="sldNum" sz="quarter" idx="10"/>
          </p:nvPr>
        </p:nvSpPr>
        <p:spPr>
          <a:xfrm>
            <a:off x="6680200" y="4837113"/>
            <a:ext cx="2133600" cy="274637"/>
          </a:xfrm>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558C58D6-7A02-4F71-AB50-60AC65247C6A}" type="slidenum">
              <a:rPr kumimoji="0" lang="en-US" altLang="en-US" sz="11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20</a:t>
            </a:fld>
            <a:endParaRPr kumimoji="0" lang="en-US" altLang="en-US" sz="11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
        <p:nvSpPr>
          <p:cNvPr id="5" name="Rectangle 15">
            <a:extLst>
              <a:ext uri="{FF2B5EF4-FFF2-40B4-BE49-F238E27FC236}">
                <a16:creationId xmlns:a16="http://schemas.microsoft.com/office/drawing/2014/main" id="{4B19B6AB-D5B5-4895-A0EE-DE23D3DAFAC4}"/>
              </a:ext>
            </a:extLst>
          </p:cNvPr>
          <p:cNvSpPr txBox="1">
            <a:spLocks noChangeArrowheads="1"/>
          </p:cNvSpPr>
          <p:nvPr/>
        </p:nvSpPr>
        <p:spPr bwMode="auto">
          <a:xfrm>
            <a:off x="5643" y="-162153"/>
            <a:ext cx="9144000" cy="680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ctr" anchorCtr="1">
            <a:normAutofit/>
          </a:bodyPr>
          <a:lstStyle>
            <a:lvl1pPr algn="l" defTabSz="457200" rtl="0" eaLnBrk="1" fontAlgn="base" hangingPunct="1">
              <a:spcBef>
                <a:spcPct val="0"/>
              </a:spcBef>
              <a:spcAft>
                <a:spcPct val="0"/>
              </a:spcAft>
              <a:defRPr sz="2800" b="1" kern="1200">
                <a:solidFill>
                  <a:schemeClr val="tx1"/>
                </a:solidFill>
                <a:latin typeface="+mj-lt"/>
                <a:ea typeface="MS PGothic" panose="020B0600070205080204" pitchFamily="34" charset="-128"/>
                <a:cs typeface="Arial"/>
              </a:defRPr>
            </a:lvl1pPr>
            <a:lvl2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2pPr>
            <a:lvl3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3pPr>
            <a:lvl4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4pPr>
            <a:lvl5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5pPr>
            <a:lvl6pPr marL="4572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6pPr>
            <a:lvl7pPr marL="9144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7pPr>
            <a:lvl8pPr marL="13716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8pPr>
            <a:lvl9pPr marL="18288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9pPr>
          </a:lstStyle>
          <a:p>
            <a:pPr algn="ctr" defTabSz="457142" fontAlgn="auto">
              <a:spcBef>
                <a:spcPts val="0"/>
              </a:spcBef>
              <a:spcAft>
                <a:spcPts val="0"/>
              </a:spcAft>
              <a:defRPr/>
            </a:pPr>
            <a:r>
              <a:rPr lang="en-US" dirty="0">
                <a:solidFill>
                  <a:srgbClr val="A50021"/>
                </a:solidFill>
                <a:effectLst>
                  <a:outerShdw blurRad="38100" dist="38100" dir="2700000" algn="tl">
                    <a:srgbClr val="FFFFFF"/>
                  </a:outerShdw>
                </a:effectLst>
              </a:rPr>
              <a:t>HOW: A Two-Generational Approach</a:t>
            </a:r>
            <a:endParaRPr lang="en-US" dirty="0">
              <a:solidFill>
                <a:srgbClr val="A50021"/>
              </a:solidFill>
            </a:endParaRPr>
          </a:p>
        </p:txBody>
      </p:sp>
      <p:pic>
        <p:nvPicPr>
          <p:cNvPr id="7" name="Picture 6">
            <a:extLst>
              <a:ext uri="{FF2B5EF4-FFF2-40B4-BE49-F238E27FC236}">
                <a16:creationId xmlns:a16="http://schemas.microsoft.com/office/drawing/2014/main" id="{B59E3429-B5F0-41ED-A072-BA00F227C877}"/>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8229599" y="515822"/>
            <a:ext cx="914396" cy="608465"/>
          </a:xfrm>
          <a:prstGeom prst="rect">
            <a:avLst/>
          </a:prstGeom>
        </p:spPr>
      </p:pic>
    </p:spTree>
    <p:extLst>
      <p:ext uri="{BB962C8B-B14F-4D97-AF65-F5344CB8AC3E}">
        <p14:creationId xmlns:p14="http://schemas.microsoft.com/office/powerpoint/2010/main" val="1045353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xEl>
                                              <p:pRg st="2" end="2"/>
                                            </p:txEl>
                                          </p:spTgt>
                                        </p:tgtEl>
                                        <p:attrNameLst>
                                          <p:attrName>style.visibility</p:attrName>
                                        </p:attrNameLst>
                                      </p:cBhvr>
                                      <p:to>
                                        <p:strVal val="visible"/>
                                      </p:to>
                                    </p:set>
                                    <p:animEffect transition="in" filter="fade">
                                      <p:cBhvr>
                                        <p:cTn id="7" dur="500"/>
                                        <p:tgtEl>
                                          <p:spTgt spid="1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3">
                                            <p:txEl>
                                              <p:pRg st="3" end="3"/>
                                            </p:txEl>
                                          </p:spTgt>
                                        </p:tgtEl>
                                        <p:attrNameLst>
                                          <p:attrName>style.visibility</p:attrName>
                                        </p:attrNameLst>
                                      </p:cBhvr>
                                      <p:to>
                                        <p:strVal val="visible"/>
                                      </p:to>
                                    </p:set>
                                    <p:animEffect transition="in" filter="fade">
                                      <p:cBhvr>
                                        <p:cTn id="10" dur="500"/>
                                        <p:tgtEl>
                                          <p:spTgt spid="13">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3">
                                            <p:txEl>
                                              <p:pRg st="4" end="4"/>
                                            </p:txEl>
                                          </p:spTgt>
                                        </p:tgtEl>
                                        <p:attrNameLst>
                                          <p:attrName>style.visibility</p:attrName>
                                        </p:attrNameLst>
                                      </p:cBhvr>
                                      <p:to>
                                        <p:strVal val="visible"/>
                                      </p:to>
                                    </p:set>
                                    <p:animEffect transition="in" filter="fade">
                                      <p:cBhvr>
                                        <p:cTn id="15" dur="500"/>
                                        <p:tgtEl>
                                          <p:spTgt spid="13">
                                            <p:txEl>
                                              <p:pRg st="4" end="4"/>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3">
                                            <p:txEl>
                                              <p:pRg st="5" end="5"/>
                                            </p:txEl>
                                          </p:spTgt>
                                        </p:tgtEl>
                                        <p:attrNameLst>
                                          <p:attrName>style.visibility</p:attrName>
                                        </p:attrNameLst>
                                      </p:cBhvr>
                                      <p:to>
                                        <p:strVal val="visible"/>
                                      </p:to>
                                    </p:set>
                                    <p:animEffect transition="in" filter="fade">
                                      <p:cBhvr>
                                        <p:cTn id="20" dur="500"/>
                                        <p:tgtEl>
                                          <p:spTgt spid="1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lide Number Placeholder 3">
            <a:extLst>
              <a:ext uri="{FF2B5EF4-FFF2-40B4-BE49-F238E27FC236}">
                <a16:creationId xmlns:a16="http://schemas.microsoft.com/office/drawing/2014/main" id="{4BC7CA86-2AB6-4F17-889D-CB0FCE9B9AB3}"/>
              </a:ext>
            </a:extLst>
          </p:cNvPr>
          <p:cNvSpPr>
            <a:spLocks noGrp="1"/>
          </p:cNvSpPr>
          <p:nvPr>
            <p:ph type="sldNum" sz="quarter" idx="10"/>
          </p:nvPr>
        </p:nvSpPr>
        <p:spPr>
          <a:xfrm>
            <a:off x="6680200" y="4837113"/>
            <a:ext cx="2133600" cy="274637"/>
          </a:xfrm>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558C58D6-7A02-4F71-AB50-60AC65247C6A}" type="slidenum">
              <a:rPr kumimoji="0" lang="en-US" altLang="en-US" sz="11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21</a:t>
            </a:fld>
            <a:endParaRPr kumimoji="0" lang="en-US" altLang="en-US" sz="11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
        <p:nvSpPr>
          <p:cNvPr id="5" name="Rectangle 15">
            <a:extLst>
              <a:ext uri="{FF2B5EF4-FFF2-40B4-BE49-F238E27FC236}">
                <a16:creationId xmlns:a16="http://schemas.microsoft.com/office/drawing/2014/main" id="{4B19B6AB-D5B5-4895-A0EE-DE23D3DAFAC4}"/>
              </a:ext>
            </a:extLst>
          </p:cNvPr>
          <p:cNvSpPr txBox="1">
            <a:spLocks noChangeArrowheads="1"/>
          </p:cNvSpPr>
          <p:nvPr/>
        </p:nvSpPr>
        <p:spPr bwMode="auto">
          <a:xfrm>
            <a:off x="5643" y="-162153"/>
            <a:ext cx="9144000" cy="680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ctr" anchorCtr="1">
            <a:normAutofit/>
          </a:bodyPr>
          <a:lstStyle>
            <a:lvl1pPr algn="l" defTabSz="457200" rtl="0" eaLnBrk="1" fontAlgn="base" hangingPunct="1">
              <a:spcBef>
                <a:spcPct val="0"/>
              </a:spcBef>
              <a:spcAft>
                <a:spcPct val="0"/>
              </a:spcAft>
              <a:defRPr sz="2800" b="1" kern="1200">
                <a:solidFill>
                  <a:schemeClr val="tx1"/>
                </a:solidFill>
                <a:latin typeface="+mj-lt"/>
                <a:ea typeface="MS PGothic" panose="020B0600070205080204" pitchFamily="34" charset="-128"/>
                <a:cs typeface="Arial"/>
              </a:defRPr>
            </a:lvl1pPr>
            <a:lvl2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2pPr>
            <a:lvl3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3pPr>
            <a:lvl4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4pPr>
            <a:lvl5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5pPr>
            <a:lvl6pPr marL="4572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6pPr>
            <a:lvl7pPr marL="9144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7pPr>
            <a:lvl8pPr marL="13716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8pPr>
            <a:lvl9pPr marL="18288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9pPr>
          </a:lstStyle>
          <a:p>
            <a:pPr marL="0" marR="0" lvl="0" indent="0" algn="ctr" defTabSz="457142" rtl="0" eaLnBrk="1" fontAlgn="auto" latinLnBrk="0" hangingPunct="1">
              <a:lnSpc>
                <a:spcPct val="100000"/>
              </a:lnSpc>
              <a:spcBef>
                <a:spcPts val="0"/>
              </a:spcBef>
              <a:spcAft>
                <a:spcPts val="0"/>
              </a:spcAft>
              <a:buClrTx/>
              <a:buSzTx/>
              <a:buFontTx/>
              <a:buNone/>
              <a:tabLst/>
              <a:defRPr/>
            </a:pPr>
            <a:r>
              <a:rPr lang="en-US" dirty="0">
                <a:solidFill>
                  <a:srgbClr val="A50021"/>
                </a:solidFill>
                <a:effectLst>
                  <a:outerShdw blurRad="38100" dist="38100" dir="2700000" algn="tl">
                    <a:srgbClr val="FFFFFF"/>
                  </a:outerShdw>
                </a:effectLst>
                <a:latin typeface="Arial"/>
              </a:rPr>
              <a:t>HOW: A Developmental</a:t>
            </a:r>
            <a:r>
              <a:rPr kumimoji="0" lang="en-US" sz="2800" b="1" i="0" u="none" strike="noStrike" kern="1200" cap="none" spc="0" normalizeH="0" baseline="0" noProof="0" dirty="0">
                <a:ln>
                  <a:noFill/>
                </a:ln>
                <a:solidFill>
                  <a:srgbClr val="A50021"/>
                </a:solidFill>
                <a:effectLst>
                  <a:outerShdw blurRad="38100" dist="38100" dir="2700000" algn="tl">
                    <a:srgbClr val="FFFFFF"/>
                  </a:outerShdw>
                </a:effectLst>
                <a:uLnTx/>
                <a:uFillTx/>
                <a:latin typeface="Arial"/>
                <a:ea typeface="MS PGothic" panose="020B0600070205080204" pitchFamily="34" charset="-128"/>
                <a:cs typeface="Arial"/>
              </a:rPr>
              <a:t> Approach</a:t>
            </a:r>
            <a:endParaRPr kumimoji="0" lang="en-US" sz="2800" b="1" i="0" u="none" strike="noStrike" kern="1200" cap="none" spc="0" normalizeH="0" baseline="0" noProof="0" dirty="0">
              <a:ln>
                <a:noFill/>
              </a:ln>
              <a:solidFill>
                <a:srgbClr val="A50021"/>
              </a:solidFill>
              <a:effectLst/>
              <a:uLnTx/>
              <a:uFillTx/>
              <a:latin typeface="Arial"/>
              <a:ea typeface="MS PGothic" panose="020B0600070205080204" pitchFamily="34" charset="-128"/>
              <a:cs typeface="Arial"/>
            </a:endParaRPr>
          </a:p>
        </p:txBody>
      </p:sp>
      <p:sp>
        <p:nvSpPr>
          <p:cNvPr id="7" name="Rectangle 2">
            <a:extLst>
              <a:ext uri="{FF2B5EF4-FFF2-40B4-BE49-F238E27FC236}">
                <a16:creationId xmlns:a16="http://schemas.microsoft.com/office/drawing/2014/main" id="{53C00D24-3A93-453B-9E31-E5A11DEE83C0}"/>
              </a:ext>
            </a:extLst>
          </p:cNvPr>
          <p:cNvSpPr txBox="1">
            <a:spLocks noChangeArrowheads="1"/>
          </p:cNvSpPr>
          <p:nvPr/>
        </p:nvSpPr>
        <p:spPr bwMode="auto">
          <a:xfrm>
            <a:off x="364881" y="568528"/>
            <a:ext cx="8544658" cy="3417318"/>
          </a:xfrm>
          <a:prstGeom prst="rect">
            <a:avLst/>
          </a:prstGeom>
          <a:noFill/>
          <a:ln w="9525">
            <a:noFill/>
            <a:miter lim="800000"/>
            <a:headEnd/>
            <a:tailEnd/>
          </a:ln>
          <a:effectLst/>
        </p:spPr>
        <p:txBody>
          <a:bodyPr vert="horz" wrap="square" lIns="91430" tIns="45715" rIns="91430" bIns="45715" numCol="1" anchor="t" anchorCtr="0" compatLnSpc="1">
            <a:prstTxWarp prst="textNoShape">
              <a:avLst/>
            </a:prstTxWarp>
          </a:bodyPr>
          <a:lstStyle>
            <a:lvl1pPr marL="342857" indent="-342857" algn="l" rtl="0" eaLnBrk="0" fontAlgn="base" hangingPunct="0">
              <a:spcBef>
                <a:spcPct val="20000"/>
              </a:spcBef>
              <a:spcAft>
                <a:spcPct val="0"/>
              </a:spcAft>
              <a:buClr>
                <a:schemeClr val="hlink"/>
              </a:buClr>
              <a:buChar char="•"/>
              <a:defRPr sz="3200">
                <a:solidFill>
                  <a:schemeClr val="tx1"/>
                </a:solidFill>
                <a:effectLst>
                  <a:outerShdw blurRad="38100" dist="38100" dir="2700000" algn="tl">
                    <a:srgbClr val="FFFFFF"/>
                  </a:outerShdw>
                </a:effectLst>
                <a:latin typeface="+mn-lt"/>
                <a:ea typeface="+mn-ea"/>
                <a:cs typeface="+mn-cs"/>
              </a:defRPr>
            </a:lvl1pPr>
            <a:lvl2pPr marL="742859" indent="-285715" algn="l" rtl="0" eaLnBrk="0" fontAlgn="base" hangingPunct="0">
              <a:spcBef>
                <a:spcPct val="20000"/>
              </a:spcBef>
              <a:spcAft>
                <a:spcPct val="0"/>
              </a:spcAft>
              <a:buChar char="–"/>
              <a:defRPr sz="2800">
                <a:solidFill>
                  <a:schemeClr val="tx1"/>
                </a:solidFill>
                <a:effectLst>
                  <a:outerShdw blurRad="38100" dist="38100" dir="2700000" algn="tl">
                    <a:srgbClr val="FFFFFF"/>
                  </a:outerShdw>
                </a:effectLst>
                <a:latin typeface="+mn-lt"/>
              </a:defRPr>
            </a:lvl2pPr>
            <a:lvl3pPr marL="1142858" indent="-228570" algn="l" rtl="0" eaLnBrk="0" fontAlgn="base" hangingPunct="0">
              <a:spcBef>
                <a:spcPct val="20000"/>
              </a:spcBef>
              <a:spcAft>
                <a:spcPct val="0"/>
              </a:spcAft>
              <a:buClr>
                <a:schemeClr val="tx2"/>
              </a:buClr>
              <a:buChar char="•"/>
              <a:defRPr sz="2400">
                <a:solidFill>
                  <a:schemeClr val="tx1"/>
                </a:solidFill>
                <a:effectLst>
                  <a:outerShdw blurRad="38100" dist="38100" dir="2700000" algn="tl">
                    <a:srgbClr val="FFFFFF"/>
                  </a:outerShdw>
                </a:effectLst>
                <a:latin typeface="+mn-lt"/>
              </a:defRPr>
            </a:lvl3pPr>
            <a:lvl4pPr marL="1600000" indent="-228570" algn="l" rtl="0" eaLnBrk="0" fontAlgn="base" hangingPunct="0">
              <a:spcBef>
                <a:spcPct val="20000"/>
              </a:spcBef>
              <a:spcAft>
                <a:spcPct val="0"/>
              </a:spcAft>
              <a:buChar char="–"/>
              <a:defRPr sz="2000">
                <a:solidFill>
                  <a:schemeClr val="tx1"/>
                </a:solidFill>
                <a:effectLst>
                  <a:outerShdw blurRad="38100" dist="38100" dir="2700000" algn="tl">
                    <a:srgbClr val="FFFFFF"/>
                  </a:outerShdw>
                </a:effectLst>
                <a:latin typeface="+mn-lt"/>
              </a:defRPr>
            </a:lvl4pPr>
            <a:lvl5pPr marL="2057144" indent="-228570" algn="l" rtl="0" eaLnBrk="0" fontAlgn="base" hangingPunct="0">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5pPr>
            <a:lvl6pPr marL="2514285" indent="-228570" algn="l" rtl="0" fontAlgn="base">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6pPr>
            <a:lvl7pPr marL="2971430" indent="-228570" algn="l" rtl="0" fontAlgn="base">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7pPr>
            <a:lvl8pPr marL="3428573" indent="-228570" algn="l" rtl="0" fontAlgn="base">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8pPr>
            <a:lvl9pPr marL="3885715" indent="-228570" algn="l" rtl="0" fontAlgn="base">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9pPr>
          </a:lstStyle>
          <a:p>
            <a:pPr marL="342900" lvl="1" indent="-342900" defTabSz="914400">
              <a:buFont typeface="Arial" panose="020B0604020202020204" pitchFamily="34" charset="0"/>
              <a:buChar char="•"/>
              <a:defRPr/>
            </a:pPr>
            <a:r>
              <a:rPr kumimoji="0" lang="en-US" sz="24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Relational</a:t>
            </a:r>
            <a:r>
              <a:rPr kumimoji="0" lang="en-US" sz="2400" b="0" i="0" u="none" strike="noStrike" kern="0" cap="none" spc="0" normalizeH="0" noProof="0" dirty="0">
                <a:ln>
                  <a:noFill/>
                </a:ln>
                <a:solidFill>
                  <a:prstClr val="black"/>
                </a:solidFill>
                <a:effectLst/>
                <a:uLnTx/>
                <a:uFillTx/>
                <a:latin typeface="Arial"/>
                <a:ea typeface="MS PGothic" panose="020B0600070205080204" pitchFamily="34" charset="-128"/>
                <a:cs typeface="+mn-cs"/>
              </a:rPr>
              <a:t> Health r</a:t>
            </a:r>
            <a:r>
              <a:rPr kumimoji="0" lang="en-US" sz="24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efers to the ability to develop and sustain the safe, stable and nurturing relationships (SSNRs). </a:t>
            </a:r>
          </a:p>
          <a:p>
            <a:pPr marL="342900" lvl="1" indent="-342900" defTabSz="914400">
              <a:buFont typeface="Arial" panose="020B0604020202020204" pitchFamily="34" charset="0"/>
              <a:buChar char="•"/>
              <a:defRPr/>
            </a:pPr>
            <a:r>
              <a:rPr lang="en-US" sz="2400" kern="0" dirty="0">
                <a:solidFill>
                  <a:prstClr val="black"/>
                </a:solidFill>
                <a:effectLst/>
                <a:latin typeface="Arial"/>
              </a:rPr>
              <a:t>Relational Health reflects a capacity: there are prerequisite social, emotional, language and cognitive skills.</a:t>
            </a:r>
          </a:p>
          <a:p>
            <a:pPr marL="342900" lvl="1" indent="-342900" defTabSz="914400">
              <a:buFont typeface="Arial" panose="020B0604020202020204" pitchFamily="34" charset="0"/>
              <a:buChar char="•"/>
              <a:defRPr/>
            </a:pPr>
            <a:r>
              <a:rPr lang="en-US" sz="2400" kern="0" dirty="0">
                <a:solidFill>
                  <a:prstClr val="black"/>
                </a:solidFill>
                <a:effectLst/>
                <a:latin typeface="Arial"/>
              </a:rPr>
              <a:t>These foundational skills can to be modeled, taught, practiced, reinforced, and celebrated</a:t>
            </a:r>
          </a:p>
          <a:p>
            <a:pPr marL="342900" lvl="1" indent="-342900" defTabSz="914400">
              <a:buFont typeface="Arial" panose="020B0604020202020204" pitchFamily="34" charset="0"/>
              <a:buChar char="•"/>
              <a:defRPr/>
            </a:pPr>
            <a:r>
              <a:rPr lang="en-US" sz="2400" kern="0" dirty="0">
                <a:solidFill>
                  <a:prstClr val="black"/>
                </a:solidFill>
                <a:effectLst/>
                <a:latin typeface="Arial"/>
              </a:rPr>
              <a:t>Relational Health can be </a:t>
            </a:r>
            <a:r>
              <a:rPr lang="en-US" sz="2400" b="1" kern="0" dirty="0">
                <a:solidFill>
                  <a:schemeClr val="accent3"/>
                </a:solidFill>
                <a:effectLst/>
                <a:latin typeface="Arial"/>
              </a:rPr>
              <a:t>LEARNED</a:t>
            </a:r>
            <a:endParaRPr lang="en-US" sz="2000" b="1" kern="0" dirty="0">
              <a:solidFill>
                <a:schemeClr val="accent3"/>
              </a:solidFill>
              <a:effectLst/>
              <a:latin typeface="Arial"/>
            </a:endParaRPr>
          </a:p>
          <a:p>
            <a:pPr marL="0" marR="0" lvl="1" indent="0" algn="l" defTabSz="914400" rtl="0" eaLnBrk="0" fontAlgn="base" latinLnBrk="0" hangingPunct="0">
              <a:lnSpc>
                <a:spcPct val="100000"/>
              </a:lnSpc>
              <a:spcBef>
                <a:spcPct val="20000"/>
              </a:spcBef>
              <a:spcAft>
                <a:spcPct val="0"/>
              </a:spcAft>
              <a:buClrTx/>
              <a:buSzTx/>
              <a:buFontTx/>
              <a:buNone/>
              <a:tabLst/>
              <a:defRPr/>
            </a:pPr>
            <a:endParaRPr kumimoji="0" lang="en-US" sz="24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endParaRPr>
          </a:p>
        </p:txBody>
      </p:sp>
      <p:sp>
        <p:nvSpPr>
          <p:cNvPr id="8" name="Rectangle 15">
            <a:extLst>
              <a:ext uri="{FF2B5EF4-FFF2-40B4-BE49-F238E27FC236}">
                <a16:creationId xmlns:a16="http://schemas.microsoft.com/office/drawing/2014/main" id="{C26097BC-FAC4-4D1B-9B6D-7C0E3D57EB6D}"/>
              </a:ext>
            </a:extLst>
          </p:cNvPr>
          <p:cNvSpPr txBox="1">
            <a:spLocks noChangeArrowheads="1"/>
          </p:cNvSpPr>
          <p:nvPr/>
        </p:nvSpPr>
        <p:spPr bwMode="auto">
          <a:xfrm>
            <a:off x="-6079" y="3811970"/>
            <a:ext cx="9144000" cy="842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ctr" anchorCtr="1">
            <a:normAutofit/>
          </a:bodyPr>
          <a:lstStyle>
            <a:lvl1pPr algn="l" defTabSz="457200" rtl="0" eaLnBrk="1" fontAlgn="base" hangingPunct="1">
              <a:spcBef>
                <a:spcPct val="0"/>
              </a:spcBef>
              <a:spcAft>
                <a:spcPct val="0"/>
              </a:spcAft>
              <a:defRPr sz="2800" b="1" kern="1200">
                <a:solidFill>
                  <a:schemeClr val="tx1"/>
                </a:solidFill>
                <a:latin typeface="+mj-lt"/>
                <a:ea typeface="MS PGothic" panose="020B0600070205080204" pitchFamily="34" charset="-128"/>
                <a:cs typeface="Arial"/>
              </a:defRPr>
            </a:lvl1pPr>
            <a:lvl2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2pPr>
            <a:lvl3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3pPr>
            <a:lvl4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4pPr>
            <a:lvl5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5pPr>
            <a:lvl6pPr marL="4572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6pPr>
            <a:lvl7pPr marL="9144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7pPr>
            <a:lvl8pPr marL="13716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8pPr>
            <a:lvl9pPr marL="18288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9pPr>
          </a:lstStyle>
          <a:p>
            <a:pPr algn="ctr" defTabSz="457142" fontAlgn="auto">
              <a:spcBef>
                <a:spcPts val="0"/>
              </a:spcBef>
              <a:spcAft>
                <a:spcPts val="0"/>
              </a:spcAft>
              <a:defRPr/>
            </a:pPr>
            <a:r>
              <a:rPr lang="en-US" b="0" dirty="0"/>
              <a:t>How do children (&amp; adults) best learn these capacities?</a:t>
            </a:r>
          </a:p>
        </p:txBody>
      </p:sp>
      <p:pic>
        <p:nvPicPr>
          <p:cNvPr id="9" name="Picture 8">
            <a:extLst>
              <a:ext uri="{FF2B5EF4-FFF2-40B4-BE49-F238E27FC236}">
                <a16:creationId xmlns:a16="http://schemas.microsoft.com/office/drawing/2014/main" id="{FC8C82DD-FC5F-44FA-8B8A-2558BF67CC24}"/>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8229599" y="515822"/>
            <a:ext cx="914396" cy="608465"/>
          </a:xfrm>
          <a:prstGeom prst="rect">
            <a:avLst/>
          </a:prstGeom>
        </p:spPr>
      </p:pic>
    </p:spTree>
    <p:extLst>
      <p:ext uri="{BB962C8B-B14F-4D97-AF65-F5344CB8AC3E}">
        <p14:creationId xmlns:p14="http://schemas.microsoft.com/office/powerpoint/2010/main" val="1373615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fade">
                                      <p:cBhvr>
                                        <p:cTn id="7" dur="500"/>
                                        <p:tgtEl>
                                          <p:spTgt spid="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fade">
                                      <p:cBhvr>
                                        <p:cTn id="12" dur="500"/>
                                        <p:tgtEl>
                                          <p:spTgt spid="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5" presetClass="entr" presetSubtype="0" fill="hold" nodeType="click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animEffect transition="in" filter="fade">
                                      <p:cBhvr>
                                        <p:cTn id="17" dur="2000"/>
                                        <p:tgtEl>
                                          <p:spTgt spid="7">
                                            <p:txEl>
                                              <p:pRg st="3" end="3"/>
                                            </p:txEl>
                                          </p:spTgt>
                                        </p:tgtEl>
                                      </p:cBhvr>
                                    </p:animEffect>
                                    <p:anim calcmode="lin" valueType="num">
                                      <p:cBhvr>
                                        <p:cTn id="18" dur="2000" fill="hold"/>
                                        <p:tgtEl>
                                          <p:spTgt spid="7">
                                            <p:txEl>
                                              <p:pRg st="3" end="3"/>
                                            </p:txEl>
                                          </p:spTgt>
                                        </p:tgtEl>
                                        <p:attrNameLst>
                                          <p:attrName>ppt_w</p:attrName>
                                        </p:attrNameLst>
                                      </p:cBhvr>
                                      <p:tavLst>
                                        <p:tav tm="0" fmla="#ppt_w*sin(2.5*pi*$)">
                                          <p:val>
                                            <p:fltVal val="0"/>
                                          </p:val>
                                        </p:tav>
                                        <p:tav tm="100000">
                                          <p:val>
                                            <p:fltVal val="1"/>
                                          </p:val>
                                        </p:tav>
                                      </p:tavLst>
                                    </p:anim>
                                    <p:anim calcmode="lin" valueType="num">
                                      <p:cBhvr>
                                        <p:cTn id="19" dur="2000" fill="hold"/>
                                        <p:tgtEl>
                                          <p:spTgt spid="7">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26"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down)">
                                      <p:cBhvr>
                                        <p:cTn id="24" dur="580">
                                          <p:stCondLst>
                                            <p:cond delay="0"/>
                                          </p:stCondLst>
                                        </p:cTn>
                                        <p:tgtEl>
                                          <p:spTgt spid="8"/>
                                        </p:tgtEl>
                                      </p:cBhvr>
                                    </p:animEffect>
                                    <p:anim calcmode="lin" valueType="num">
                                      <p:cBhvr>
                                        <p:cTn id="2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0" dur="26">
                                          <p:stCondLst>
                                            <p:cond delay="650"/>
                                          </p:stCondLst>
                                        </p:cTn>
                                        <p:tgtEl>
                                          <p:spTgt spid="8"/>
                                        </p:tgtEl>
                                      </p:cBhvr>
                                      <p:to x="100000" y="60000"/>
                                    </p:animScale>
                                    <p:animScale>
                                      <p:cBhvr>
                                        <p:cTn id="31" dur="166" decel="50000">
                                          <p:stCondLst>
                                            <p:cond delay="676"/>
                                          </p:stCondLst>
                                        </p:cTn>
                                        <p:tgtEl>
                                          <p:spTgt spid="8"/>
                                        </p:tgtEl>
                                      </p:cBhvr>
                                      <p:to x="100000" y="100000"/>
                                    </p:animScale>
                                    <p:animScale>
                                      <p:cBhvr>
                                        <p:cTn id="32" dur="26">
                                          <p:stCondLst>
                                            <p:cond delay="1312"/>
                                          </p:stCondLst>
                                        </p:cTn>
                                        <p:tgtEl>
                                          <p:spTgt spid="8"/>
                                        </p:tgtEl>
                                      </p:cBhvr>
                                      <p:to x="100000" y="80000"/>
                                    </p:animScale>
                                    <p:animScale>
                                      <p:cBhvr>
                                        <p:cTn id="33" dur="166" decel="50000">
                                          <p:stCondLst>
                                            <p:cond delay="1338"/>
                                          </p:stCondLst>
                                        </p:cTn>
                                        <p:tgtEl>
                                          <p:spTgt spid="8"/>
                                        </p:tgtEl>
                                      </p:cBhvr>
                                      <p:to x="100000" y="100000"/>
                                    </p:animScale>
                                    <p:animScale>
                                      <p:cBhvr>
                                        <p:cTn id="34" dur="26">
                                          <p:stCondLst>
                                            <p:cond delay="1642"/>
                                          </p:stCondLst>
                                        </p:cTn>
                                        <p:tgtEl>
                                          <p:spTgt spid="8"/>
                                        </p:tgtEl>
                                      </p:cBhvr>
                                      <p:to x="100000" y="90000"/>
                                    </p:animScale>
                                    <p:animScale>
                                      <p:cBhvr>
                                        <p:cTn id="35" dur="166" decel="50000">
                                          <p:stCondLst>
                                            <p:cond delay="1668"/>
                                          </p:stCondLst>
                                        </p:cTn>
                                        <p:tgtEl>
                                          <p:spTgt spid="8"/>
                                        </p:tgtEl>
                                      </p:cBhvr>
                                      <p:to x="100000" y="100000"/>
                                    </p:animScale>
                                    <p:animScale>
                                      <p:cBhvr>
                                        <p:cTn id="36" dur="26">
                                          <p:stCondLst>
                                            <p:cond delay="1808"/>
                                          </p:stCondLst>
                                        </p:cTn>
                                        <p:tgtEl>
                                          <p:spTgt spid="8"/>
                                        </p:tgtEl>
                                      </p:cBhvr>
                                      <p:to x="100000" y="95000"/>
                                    </p:animScale>
                                    <p:animScale>
                                      <p:cBhvr>
                                        <p:cTn id="3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EAB6E2C-5C66-41DC-AE94-0D63912973B4}"/>
              </a:ext>
            </a:extLst>
          </p:cNvPr>
          <p:cNvSpPr>
            <a:spLocks noGrp="1"/>
          </p:cNvSpPr>
          <p:nvPr>
            <p:ph type="sldNum" sz="quarter" idx="10"/>
          </p:nvPr>
        </p:nvSpPr>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558C58D6-7A02-4F71-AB50-60AC65247C6A}" type="slidenum">
              <a:rPr kumimoji="0" lang="en-US" altLang="en-US" sz="1100" b="0" i="0" u="none" strike="noStrike" kern="1200" cap="none" spc="0" normalizeH="0" baseline="0" noProof="0">
                <a:ln>
                  <a:noFill/>
                </a:ln>
                <a:solidFill>
                  <a:prstClr val="black"/>
                </a:solidFill>
                <a:effectLst/>
                <a:uLnTx/>
                <a:uFillTx/>
                <a:latin typeface="Arial"/>
                <a:ea typeface="MS PGothic"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22</a:t>
            </a:fld>
            <a:endParaRPr kumimoji="0" lang="en-US" altLang="en-US" sz="1100" b="0" i="0" u="none" strike="noStrike" kern="1200" cap="none" spc="0" normalizeH="0" baseline="0" noProof="0" dirty="0">
              <a:ln>
                <a:noFill/>
              </a:ln>
              <a:solidFill>
                <a:prstClr val="black"/>
              </a:solidFill>
              <a:effectLst/>
              <a:uLnTx/>
              <a:uFillTx/>
              <a:latin typeface="Arial"/>
              <a:ea typeface="MS PGothic" panose="020B0600070205080204" pitchFamily="34" charset="-128"/>
              <a:cs typeface="+mn-cs"/>
            </a:endParaRPr>
          </a:p>
        </p:txBody>
      </p:sp>
      <p:sp>
        <p:nvSpPr>
          <p:cNvPr id="9" name="Rectangle 2">
            <a:extLst>
              <a:ext uri="{FF2B5EF4-FFF2-40B4-BE49-F238E27FC236}">
                <a16:creationId xmlns:a16="http://schemas.microsoft.com/office/drawing/2014/main" id="{D5B4AE32-AF82-4575-803D-6D9839005878}"/>
              </a:ext>
            </a:extLst>
          </p:cNvPr>
          <p:cNvSpPr txBox="1">
            <a:spLocks noChangeArrowheads="1"/>
          </p:cNvSpPr>
          <p:nvPr/>
        </p:nvSpPr>
        <p:spPr bwMode="auto">
          <a:xfrm>
            <a:off x="1" y="630837"/>
            <a:ext cx="9144000" cy="3952453"/>
          </a:xfrm>
          <a:prstGeom prst="rect">
            <a:avLst/>
          </a:prstGeom>
          <a:noFill/>
          <a:ln w="9525">
            <a:noFill/>
            <a:miter lim="800000"/>
            <a:headEnd/>
            <a:tailEnd/>
          </a:ln>
          <a:effectLst/>
        </p:spPr>
        <p:txBody>
          <a:bodyPr vert="horz" wrap="square" lIns="91430" tIns="45715" rIns="91430" bIns="45715" numCol="1" anchor="t" anchorCtr="0" compatLnSpc="1">
            <a:prstTxWarp prst="textNoShape">
              <a:avLst/>
            </a:prstTxWarp>
          </a:bodyPr>
          <a:lstStyle>
            <a:lvl1pPr marL="342857" indent="-342857" algn="l" rtl="0" eaLnBrk="0" fontAlgn="base" hangingPunct="0">
              <a:spcBef>
                <a:spcPct val="20000"/>
              </a:spcBef>
              <a:spcAft>
                <a:spcPct val="0"/>
              </a:spcAft>
              <a:buClr>
                <a:schemeClr val="hlink"/>
              </a:buClr>
              <a:buChar char="•"/>
              <a:defRPr sz="3200">
                <a:solidFill>
                  <a:schemeClr val="tx1"/>
                </a:solidFill>
                <a:effectLst>
                  <a:outerShdw blurRad="38100" dist="38100" dir="2700000" algn="tl">
                    <a:srgbClr val="FFFFFF"/>
                  </a:outerShdw>
                </a:effectLst>
                <a:latin typeface="+mn-lt"/>
                <a:ea typeface="+mn-ea"/>
                <a:cs typeface="+mn-cs"/>
              </a:defRPr>
            </a:lvl1pPr>
            <a:lvl2pPr marL="742859" indent="-285715" algn="l" rtl="0" eaLnBrk="0" fontAlgn="base" hangingPunct="0">
              <a:spcBef>
                <a:spcPct val="20000"/>
              </a:spcBef>
              <a:spcAft>
                <a:spcPct val="0"/>
              </a:spcAft>
              <a:buChar char="–"/>
              <a:defRPr sz="2800">
                <a:solidFill>
                  <a:schemeClr val="tx1"/>
                </a:solidFill>
                <a:effectLst>
                  <a:outerShdw blurRad="38100" dist="38100" dir="2700000" algn="tl">
                    <a:srgbClr val="FFFFFF"/>
                  </a:outerShdw>
                </a:effectLst>
                <a:latin typeface="+mn-lt"/>
              </a:defRPr>
            </a:lvl2pPr>
            <a:lvl3pPr marL="1142858" indent="-228570" algn="l" rtl="0" eaLnBrk="0" fontAlgn="base" hangingPunct="0">
              <a:spcBef>
                <a:spcPct val="20000"/>
              </a:spcBef>
              <a:spcAft>
                <a:spcPct val="0"/>
              </a:spcAft>
              <a:buClr>
                <a:schemeClr val="tx2"/>
              </a:buClr>
              <a:buChar char="•"/>
              <a:defRPr sz="2400">
                <a:solidFill>
                  <a:schemeClr val="tx1"/>
                </a:solidFill>
                <a:effectLst>
                  <a:outerShdw blurRad="38100" dist="38100" dir="2700000" algn="tl">
                    <a:srgbClr val="FFFFFF"/>
                  </a:outerShdw>
                </a:effectLst>
                <a:latin typeface="+mn-lt"/>
              </a:defRPr>
            </a:lvl3pPr>
            <a:lvl4pPr marL="1600000" indent="-228570" algn="l" rtl="0" eaLnBrk="0" fontAlgn="base" hangingPunct="0">
              <a:spcBef>
                <a:spcPct val="20000"/>
              </a:spcBef>
              <a:spcAft>
                <a:spcPct val="0"/>
              </a:spcAft>
              <a:buChar char="–"/>
              <a:defRPr sz="2000">
                <a:solidFill>
                  <a:schemeClr val="tx1"/>
                </a:solidFill>
                <a:effectLst>
                  <a:outerShdw blurRad="38100" dist="38100" dir="2700000" algn="tl">
                    <a:srgbClr val="FFFFFF"/>
                  </a:outerShdw>
                </a:effectLst>
                <a:latin typeface="+mn-lt"/>
              </a:defRPr>
            </a:lvl4pPr>
            <a:lvl5pPr marL="2057144" indent="-228570" algn="l" rtl="0" eaLnBrk="0" fontAlgn="base" hangingPunct="0">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5pPr>
            <a:lvl6pPr marL="2514285" indent="-228570" algn="l" rtl="0" fontAlgn="base">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6pPr>
            <a:lvl7pPr marL="2971430" indent="-228570" algn="l" rtl="0" fontAlgn="base">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7pPr>
            <a:lvl8pPr marL="3428573" indent="-228570" algn="l" rtl="0" fontAlgn="base">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8pPr>
            <a:lvl9pPr marL="3885715" indent="-228570" algn="l" rtl="0" fontAlgn="base">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9pPr>
          </a:lstStyle>
          <a:p>
            <a:pPr marL="0" marR="0" lvl="2" indent="0" algn="l" defTabSz="914400" rtl="0" eaLnBrk="0" fontAlgn="base" latinLnBrk="0" hangingPunct="0">
              <a:lnSpc>
                <a:spcPct val="100000"/>
              </a:lnSpc>
              <a:spcBef>
                <a:spcPct val="20000"/>
              </a:spcBef>
              <a:spcAft>
                <a:spcPct val="0"/>
              </a:spcAft>
              <a:buClr>
                <a:srgbClr val="D12232"/>
              </a:buClr>
              <a:buSzTx/>
              <a:buFontTx/>
              <a:buNone/>
              <a:tabLst/>
              <a:defRPr/>
            </a:pPr>
            <a:r>
              <a:rPr kumimoji="0" lang="en-US" sz="1800" b="1" i="0" u="sng" strike="noStrike" kern="0" cap="none" spc="0" normalizeH="0" baseline="0" noProof="0" dirty="0">
                <a:ln>
                  <a:noFill/>
                </a:ln>
                <a:solidFill>
                  <a:srgbClr val="A50021"/>
                </a:solidFill>
                <a:effectLst/>
                <a:uLnTx/>
                <a:uFillTx/>
                <a:latin typeface="Arial"/>
                <a:ea typeface="MS PGothic" panose="020B0600070205080204" pitchFamily="34" charset="-128"/>
                <a:cs typeface="+mn-cs"/>
              </a:rPr>
              <a:t>Regulate</a:t>
            </a:r>
            <a:r>
              <a:rPr kumimoji="0" lang="en-US" sz="1800" b="1" i="0" u="none" strike="noStrike" kern="0" cap="none" spc="0" normalizeH="0" baseline="0" noProof="0" dirty="0">
                <a:ln>
                  <a:noFill/>
                </a:ln>
                <a:solidFill>
                  <a:srgbClr val="A50021"/>
                </a:solidFill>
                <a:effectLst/>
                <a:uLnTx/>
                <a:uFillTx/>
                <a:latin typeface="Arial"/>
                <a:ea typeface="MS PGothic" panose="020B0600070205080204" pitchFamily="34" charset="-128"/>
                <a:cs typeface="+mn-cs"/>
              </a:rPr>
              <a:t> … refers to having affect regulation … and feeling safe!</a:t>
            </a:r>
            <a:endParaRPr kumimoji="0" lang="en-US" sz="18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endParaRPr>
          </a:p>
          <a:p>
            <a:pPr marL="742859" marR="0" lvl="1" indent="-285715" algn="l" defTabSz="914400" rtl="0" eaLnBrk="0" fontAlgn="base" latinLnBrk="0" hangingPunct="0">
              <a:lnSpc>
                <a:spcPct val="100000"/>
              </a:lnSpc>
              <a:spcBef>
                <a:spcPct val="20000"/>
              </a:spcBef>
              <a:spcAft>
                <a:spcPct val="0"/>
              </a:spcAft>
              <a:buClrTx/>
              <a:buSzTx/>
              <a:buFontTx/>
              <a:buChar char="–"/>
              <a:tabLst/>
              <a:defRPr/>
            </a:pPr>
            <a:r>
              <a:rPr kumimoji="0" lang="en-US" sz="14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Is the ability to understand and handle strong emotions in a healthy, adaptive manner</a:t>
            </a:r>
          </a:p>
          <a:p>
            <a:pPr marL="742859" marR="0" lvl="1" indent="-285715" algn="l" defTabSz="914400" rtl="0" eaLnBrk="0" fontAlgn="base" latinLnBrk="0" hangingPunct="0">
              <a:lnSpc>
                <a:spcPct val="100000"/>
              </a:lnSpc>
              <a:spcBef>
                <a:spcPct val="20000"/>
              </a:spcBef>
              <a:spcAft>
                <a:spcPct val="0"/>
              </a:spcAft>
              <a:buClrTx/>
              <a:buSzTx/>
              <a:buFontTx/>
              <a:buChar char="–"/>
              <a:tabLst/>
              <a:defRPr/>
            </a:pPr>
            <a:r>
              <a:rPr kumimoji="0" lang="en-US" sz="14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Is a prerequisite for </a:t>
            </a:r>
            <a:r>
              <a:rPr kumimoji="0" lang="en-US" sz="1400" b="1" i="0" u="none" strike="noStrike" kern="0" cap="none" spc="0" normalizeH="0" baseline="0" noProof="0" dirty="0">
                <a:ln>
                  <a:noFill/>
                </a:ln>
                <a:solidFill>
                  <a:srgbClr val="A11E2A"/>
                </a:solidFill>
                <a:effectLst/>
                <a:uLnTx/>
                <a:uFillTx/>
                <a:latin typeface="Arial"/>
                <a:ea typeface="MS PGothic" panose="020B0600070205080204" pitchFamily="34" charset="-128"/>
                <a:cs typeface="+mn-cs"/>
              </a:rPr>
              <a:t>relating</a:t>
            </a:r>
            <a:r>
              <a:rPr kumimoji="0" lang="en-US" sz="14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 (connecting with others emotionally) and then </a:t>
            </a:r>
            <a:r>
              <a:rPr kumimoji="0" lang="en-US" sz="1400" b="1" i="0" u="none" strike="noStrike" kern="0" cap="none" spc="0" normalizeH="0" baseline="0" noProof="0" dirty="0">
                <a:ln>
                  <a:noFill/>
                </a:ln>
                <a:solidFill>
                  <a:srgbClr val="A11E2A"/>
                </a:solidFill>
                <a:effectLst/>
                <a:uLnTx/>
                <a:uFillTx/>
                <a:latin typeface="Arial"/>
                <a:ea typeface="MS PGothic" panose="020B0600070205080204" pitchFamily="34" charset="-128"/>
                <a:cs typeface="+mn-cs"/>
              </a:rPr>
              <a:t>reasoning</a:t>
            </a:r>
            <a:r>
              <a:rPr kumimoji="0" lang="en-US" sz="14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 (learning)</a:t>
            </a:r>
            <a:endParaRPr kumimoji="0" lang="en-US" sz="1800" b="0" i="0" u="none" strike="noStrike" kern="0" cap="none" spc="0" normalizeH="0" baseline="0" noProof="0" dirty="0">
              <a:ln>
                <a:noFill/>
              </a:ln>
              <a:solidFill>
                <a:srgbClr val="A50021"/>
              </a:solidFill>
              <a:effectLst/>
              <a:uLnTx/>
              <a:uFillTx/>
              <a:latin typeface="Arial"/>
              <a:ea typeface="MS PGothic" panose="020B0600070205080204" pitchFamily="34" charset="-128"/>
              <a:cs typeface="+mn-cs"/>
            </a:endParaRPr>
          </a:p>
          <a:p>
            <a:pPr marL="0" marR="0" lvl="0" indent="0" algn="l" defTabSz="914400" rtl="0" eaLnBrk="0" fontAlgn="base" latinLnBrk="0" hangingPunct="0">
              <a:lnSpc>
                <a:spcPct val="100000"/>
              </a:lnSpc>
              <a:spcBef>
                <a:spcPct val="20000"/>
              </a:spcBef>
              <a:spcAft>
                <a:spcPct val="0"/>
              </a:spcAft>
              <a:buClr>
                <a:srgbClr val="0000FF"/>
              </a:buClr>
              <a:buSzTx/>
              <a:buFontTx/>
              <a:buNone/>
              <a:tabLst/>
              <a:defRPr/>
            </a:pPr>
            <a:r>
              <a:rPr kumimoji="0" lang="en-US" sz="1800" b="1" i="0" u="sng" strike="noStrike" kern="0" cap="none" spc="0" normalizeH="0" baseline="0" noProof="0" dirty="0">
                <a:ln>
                  <a:noFill/>
                </a:ln>
                <a:solidFill>
                  <a:srgbClr val="A50021"/>
                </a:solidFill>
                <a:effectLst/>
                <a:uLnTx/>
                <a:uFillTx/>
                <a:latin typeface="Arial"/>
                <a:ea typeface="+mn-ea"/>
                <a:cs typeface="+mn-cs"/>
              </a:rPr>
              <a:t>Relate</a:t>
            </a:r>
            <a:r>
              <a:rPr kumimoji="0" lang="en-US" sz="1800" b="1" i="0" u="none" strike="noStrike" kern="0" cap="none" spc="0" normalizeH="0" baseline="0" noProof="0" dirty="0">
                <a:ln>
                  <a:noFill/>
                </a:ln>
                <a:solidFill>
                  <a:srgbClr val="A50021"/>
                </a:solidFill>
                <a:effectLst/>
                <a:uLnTx/>
                <a:uFillTx/>
                <a:latin typeface="Arial"/>
                <a:ea typeface="+mn-ea"/>
                <a:cs typeface="+mn-cs"/>
              </a:rPr>
              <a:t> … refers to the connection that occurs w/ Biobehavioral Synchrony (BBS)</a:t>
            </a:r>
            <a:endParaRPr kumimoji="0" lang="en-US" sz="18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endParaRPr>
          </a:p>
          <a:p>
            <a:pPr marL="742859" marR="0" lvl="1" indent="-285715" algn="l" defTabSz="914400" rtl="0" eaLnBrk="0" fontAlgn="base" latinLnBrk="0" hangingPunct="0">
              <a:lnSpc>
                <a:spcPct val="100000"/>
              </a:lnSpc>
              <a:spcBef>
                <a:spcPct val="20000"/>
              </a:spcBef>
              <a:spcAft>
                <a:spcPct val="0"/>
              </a:spcAft>
              <a:buClrTx/>
              <a:buSzTx/>
              <a:buFontTx/>
              <a:buChar char="–"/>
              <a:tabLst/>
              <a:defRPr/>
            </a:pPr>
            <a:r>
              <a:rPr kumimoji="0" lang="en-US" sz="14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Also known as “autonomic emotional connection”</a:t>
            </a:r>
          </a:p>
          <a:p>
            <a:pPr marL="742859" marR="0" lvl="1" indent="-285715" algn="l" defTabSz="914400" rtl="0" eaLnBrk="0" fontAlgn="base" latinLnBrk="0" hangingPunct="0">
              <a:lnSpc>
                <a:spcPct val="100000"/>
              </a:lnSpc>
              <a:spcBef>
                <a:spcPct val="20000"/>
              </a:spcBef>
              <a:spcAft>
                <a:spcPct val="0"/>
              </a:spcAft>
              <a:buClrTx/>
              <a:buSzTx/>
              <a:buFontTx/>
              <a:buChar char="–"/>
              <a:tabLst/>
              <a:defRPr/>
            </a:pPr>
            <a:r>
              <a:rPr kumimoji="0" lang="en-US" sz="14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Responsive, attuned caregivers turn</a:t>
            </a:r>
            <a:r>
              <a:rPr kumimoji="0" lang="en-US" sz="1400" b="1" i="1" u="none" strike="noStrike" kern="0" cap="none" spc="0" normalizeH="0" baseline="0" noProof="0" dirty="0">
                <a:ln>
                  <a:noFill/>
                </a:ln>
                <a:solidFill>
                  <a:srgbClr val="A11E2A"/>
                </a:solidFill>
                <a:effectLst/>
                <a:uLnTx/>
                <a:uFillTx/>
                <a:latin typeface="Arial"/>
                <a:ea typeface="MS PGothic" panose="020B0600070205080204" pitchFamily="34" charset="-128"/>
                <a:cs typeface="+mn-cs"/>
              </a:rPr>
              <a:t> off  </a:t>
            </a:r>
            <a:r>
              <a:rPr kumimoji="0" lang="en-US" sz="14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the amygdala (the “on-switch” for the stress response)</a:t>
            </a:r>
          </a:p>
          <a:p>
            <a:pPr marL="742859" marR="0" lvl="1" indent="-285715" algn="l" defTabSz="914400" rtl="0" eaLnBrk="0" fontAlgn="base" latinLnBrk="0" hangingPunct="0">
              <a:lnSpc>
                <a:spcPct val="100000"/>
              </a:lnSpc>
              <a:spcBef>
                <a:spcPct val="20000"/>
              </a:spcBef>
              <a:spcAft>
                <a:spcPct val="0"/>
              </a:spcAft>
              <a:buClrTx/>
              <a:buSzTx/>
              <a:buFontTx/>
              <a:buChar char="–"/>
              <a:tabLst/>
              <a:defRPr/>
            </a:pPr>
            <a:r>
              <a:rPr kumimoji="0" lang="en-US" sz="14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They also turn </a:t>
            </a:r>
            <a:r>
              <a:rPr kumimoji="0" lang="en-US" sz="1400" b="1" i="1" u="none" strike="noStrike" kern="0" cap="none" spc="0" normalizeH="0" baseline="0" noProof="0" dirty="0">
                <a:ln>
                  <a:noFill/>
                </a:ln>
                <a:solidFill>
                  <a:srgbClr val="A11E2A"/>
                </a:solidFill>
                <a:effectLst/>
                <a:uLnTx/>
                <a:uFillTx/>
                <a:latin typeface="Arial"/>
                <a:ea typeface="MS PGothic" panose="020B0600070205080204" pitchFamily="34" charset="-128"/>
                <a:cs typeface="+mn-cs"/>
              </a:rPr>
              <a:t>on</a:t>
            </a:r>
            <a:r>
              <a:rPr kumimoji="0" lang="en-US" sz="14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 the pre-frontal cortex and hippocampus (the “thinking / learning” parts of the brain)</a:t>
            </a:r>
            <a:r>
              <a:rPr kumimoji="0" lang="en-US" sz="1400" b="1"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 </a:t>
            </a:r>
            <a:endParaRPr kumimoji="0" lang="en-US" sz="800" b="1" i="0" u="none" strike="noStrike" kern="0" cap="none" spc="0" normalizeH="0" baseline="0" noProof="0" dirty="0">
              <a:ln>
                <a:noFill/>
              </a:ln>
              <a:solidFill>
                <a:srgbClr val="A50021"/>
              </a:solidFill>
              <a:effectLst>
                <a:outerShdw blurRad="38100" dist="38100" dir="2700000" algn="tl">
                  <a:srgbClr val="000000"/>
                </a:outerShdw>
              </a:effectLst>
              <a:uLnTx/>
              <a:uFillTx/>
              <a:latin typeface="Arial"/>
              <a:ea typeface="MS PGothic" panose="020B0600070205080204" pitchFamily="34" charset="-128"/>
              <a:cs typeface="+mn-cs"/>
            </a:endParaRPr>
          </a:p>
          <a:p>
            <a:pPr marL="0" marR="0" lvl="2" indent="0" algn="l" defTabSz="914400" rtl="0" eaLnBrk="0" fontAlgn="base" latinLnBrk="0" hangingPunct="0">
              <a:lnSpc>
                <a:spcPct val="100000"/>
              </a:lnSpc>
              <a:spcBef>
                <a:spcPct val="20000"/>
              </a:spcBef>
              <a:spcAft>
                <a:spcPct val="0"/>
              </a:spcAft>
              <a:buClr>
                <a:srgbClr val="D12232"/>
              </a:buClr>
              <a:buSzTx/>
              <a:buFontTx/>
              <a:buNone/>
              <a:tabLst/>
              <a:defRPr/>
            </a:pPr>
            <a:r>
              <a:rPr kumimoji="0" lang="en-US" sz="1800" b="1" i="0" u="sng" strike="noStrike" kern="0" cap="none" spc="0" normalizeH="0" baseline="0" noProof="0" dirty="0">
                <a:ln>
                  <a:noFill/>
                </a:ln>
                <a:solidFill>
                  <a:srgbClr val="A50021"/>
                </a:solidFill>
                <a:effectLst/>
                <a:uLnTx/>
                <a:uFillTx/>
                <a:latin typeface="Arial"/>
                <a:ea typeface="MS PGothic" panose="020B0600070205080204" pitchFamily="34" charset="-128"/>
                <a:cs typeface="+mn-cs"/>
              </a:rPr>
              <a:t>Reason</a:t>
            </a:r>
            <a:r>
              <a:rPr kumimoji="0" lang="en-US" sz="1800" b="1" i="0" u="none" strike="noStrike" kern="0" cap="none" spc="0" normalizeH="0" baseline="0" noProof="0" dirty="0">
                <a:ln>
                  <a:noFill/>
                </a:ln>
                <a:solidFill>
                  <a:srgbClr val="A50021"/>
                </a:solidFill>
                <a:effectLst/>
                <a:uLnTx/>
                <a:uFillTx/>
                <a:latin typeface="Arial"/>
                <a:ea typeface="MS PGothic" panose="020B0600070205080204" pitchFamily="34" charset="-128"/>
                <a:cs typeface="+mn-cs"/>
              </a:rPr>
              <a:t> … refers to Thinking / Learning … and the ability to develop new skills</a:t>
            </a:r>
          </a:p>
          <a:p>
            <a:pPr marL="742859" marR="0" lvl="1" indent="-285715" algn="l" defTabSz="914400" rtl="0" eaLnBrk="0" fontAlgn="base" latinLnBrk="0" hangingPunct="0">
              <a:lnSpc>
                <a:spcPct val="100000"/>
              </a:lnSpc>
              <a:spcBef>
                <a:spcPct val="20000"/>
              </a:spcBef>
              <a:spcAft>
                <a:spcPct val="0"/>
              </a:spcAft>
              <a:buClrTx/>
              <a:buSzTx/>
              <a:buFontTx/>
              <a:buChar char="–"/>
              <a:tabLst/>
              <a:defRPr/>
            </a:pPr>
            <a:r>
              <a:rPr kumimoji="0" lang="en-US" sz="14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Must be developmentally appropriate (Brazelton / Touchpoints; noting new milestones as they emerge)</a:t>
            </a:r>
          </a:p>
          <a:p>
            <a:pPr marL="742859" marR="0" lvl="1" indent="-285715" algn="l" defTabSz="914400" rtl="0" eaLnBrk="0" fontAlgn="base" latinLnBrk="0" hangingPunct="0">
              <a:lnSpc>
                <a:spcPct val="100000"/>
              </a:lnSpc>
              <a:spcBef>
                <a:spcPct val="20000"/>
              </a:spcBef>
              <a:spcAft>
                <a:spcPct val="0"/>
              </a:spcAft>
              <a:buClrTx/>
              <a:buSzTx/>
              <a:buFontTx/>
              <a:buChar char="–"/>
              <a:tabLst/>
              <a:defRPr/>
            </a:pPr>
            <a:r>
              <a:rPr kumimoji="0" lang="en-US" sz="14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Basic social-emotional-language skills are the foundation for more advanced skills … like self-control and resilience</a:t>
            </a:r>
          </a:p>
          <a:p>
            <a:pPr marL="0" marR="0" lvl="2" indent="0" algn="l" defTabSz="914400" rtl="0" eaLnBrk="0" fontAlgn="base" latinLnBrk="0" hangingPunct="0">
              <a:lnSpc>
                <a:spcPct val="100000"/>
              </a:lnSpc>
              <a:spcBef>
                <a:spcPct val="20000"/>
              </a:spcBef>
              <a:spcAft>
                <a:spcPct val="0"/>
              </a:spcAft>
              <a:buClr>
                <a:srgbClr val="D12232"/>
              </a:buClr>
              <a:buSzTx/>
              <a:buFontTx/>
              <a:buNone/>
              <a:tabLst/>
              <a:defRPr/>
            </a:pPr>
            <a:r>
              <a:rPr kumimoji="0" lang="en-US" sz="1800" b="1" i="0" u="none" strike="noStrike" kern="0" cap="none" spc="0" normalizeH="0" baseline="0" noProof="0" dirty="0">
                <a:ln>
                  <a:noFill/>
                </a:ln>
                <a:solidFill>
                  <a:srgbClr val="A50021"/>
                </a:solidFill>
                <a:effectLst/>
                <a:uLnTx/>
                <a:uFillTx/>
                <a:latin typeface="Arial"/>
                <a:ea typeface="MS PGothic" panose="020B0600070205080204" pitchFamily="34" charset="-128"/>
                <a:cs typeface="+mn-cs"/>
              </a:rPr>
              <a:t>Parallel Processes </a:t>
            </a:r>
            <a:r>
              <a:rPr kumimoji="0" lang="en-US" sz="16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a:t>
            </a:r>
            <a:r>
              <a:rPr lang="en-US" sz="1600" kern="0" dirty="0">
                <a:solidFill>
                  <a:prstClr val="black"/>
                </a:solidFill>
                <a:effectLst/>
                <a:latin typeface="Arial"/>
              </a:rPr>
              <a:t>as seen in HV programs and discussed above in the 2-GEN approach</a:t>
            </a:r>
            <a:r>
              <a:rPr kumimoji="0" lang="en-US" sz="16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a:t>
            </a:r>
          </a:p>
          <a:p>
            <a:pPr marL="744538" marR="0" lvl="2" indent="-287338" algn="l" defTabSz="914400" rtl="0" eaLnBrk="0" fontAlgn="base" latinLnBrk="0" hangingPunct="0">
              <a:lnSpc>
                <a:spcPct val="100000"/>
              </a:lnSpc>
              <a:spcBef>
                <a:spcPct val="20000"/>
              </a:spcBef>
              <a:spcAft>
                <a:spcPct val="0"/>
              </a:spcAft>
              <a:buClr>
                <a:srgbClr val="D12232"/>
              </a:buClr>
              <a:buSzTx/>
              <a:buFontTx/>
              <a:buChar char="-"/>
              <a:tabLst/>
              <a:defRPr/>
            </a:pPr>
            <a:r>
              <a:rPr kumimoji="0" lang="en-US" sz="14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If the pediatric professional </a:t>
            </a:r>
            <a:r>
              <a:rPr kumimoji="0" lang="en-US" sz="1400" b="1" i="0" u="sng" strike="noStrike" kern="0" cap="none" spc="0" normalizeH="0" baseline="0" noProof="0" dirty="0">
                <a:ln>
                  <a:noFill/>
                </a:ln>
                <a:solidFill>
                  <a:srgbClr val="A11E2A"/>
                </a:solidFill>
                <a:effectLst/>
                <a:uLnTx/>
                <a:uFillTx/>
                <a:latin typeface="Arial"/>
                <a:ea typeface="MS PGothic" panose="020B0600070205080204" pitchFamily="34" charset="-128"/>
                <a:cs typeface="+mn-cs"/>
              </a:rPr>
              <a:t>regulates, relates and then reasons</a:t>
            </a:r>
            <a:r>
              <a:rPr kumimoji="0" lang="en-US" sz="1400" b="1" i="0" u="none" strike="noStrike" kern="0" cap="none" spc="0" normalizeH="0" baseline="0" noProof="0" dirty="0">
                <a:ln>
                  <a:noFill/>
                </a:ln>
                <a:solidFill>
                  <a:srgbClr val="A11E2A"/>
                </a:solidFill>
                <a:effectLst/>
                <a:uLnTx/>
                <a:uFillTx/>
                <a:latin typeface="Arial"/>
                <a:ea typeface="MS PGothic" panose="020B0600070205080204" pitchFamily="34" charset="-128"/>
                <a:cs typeface="+mn-cs"/>
              </a:rPr>
              <a:t> </a:t>
            </a:r>
            <a:r>
              <a:rPr kumimoji="0" lang="en-US" sz="14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with the parent or caregiver,</a:t>
            </a:r>
            <a:r>
              <a:rPr kumimoji="0" lang="en-US" sz="1400" b="0" i="0" u="none" strike="noStrike" kern="0" cap="none" spc="0" normalizeH="0" noProof="0" dirty="0">
                <a:ln>
                  <a:noFill/>
                </a:ln>
                <a:solidFill>
                  <a:prstClr val="black"/>
                </a:solidFill>
                <a:effectLst/>
                <a:uLnTx/>
                <a:uFillTx/>
                <a:latin typeface="Arial"/>
                <a:ea typeface="MS PGothic" panose="020B0600070205080204" pitchFamily="34" charset="-128"/>
                <a:cs typeface="+mn-cs"/>
              </a:rPr>
              <a:t>                           </a:t>
            </a:r>
            <a:r>
              <a:rPr kumimoji="0" lang="en-US" sz="14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then the parent or caregiver is more likely to </a:t>
            </a:r>
            <a:r>
              <a:rPr kumimoji="0" lang="en-US" sz="1400" b="1" i="0" u="sng" strike="noStrike" kern="0" cap="none" spc="0" normalizeH="0" baseline="0" noProof="0" dirty="0">
                <a:ln>
                  <a:noFill/>
                </a:ln>
                <a:solidFill>
                  <a:srgbClr val="A11E2A"/>
                </a:solidFill>
                <a:effectLst/>
                <a:uLnTx/>
                <a:uFillTx/>
                <a:latin typeface="Arial"/>
                <a:ea typeface="MS PGothic" panose="020B0600070205080204" pitchFamily="34" charset="-128"/>
                <a:cs typeface="+mn-cs"/>
              </a:rPr>
              <a:t>regulate, relate and then reason</a:t>
            </a:r>
            <a:r>
              <a:rPr kumimoji="0" lang="en-US" sz="1400" b="1" i="0" u="none" strike="noStrike" kern="0" cap="none" spc="0" normalizeH="0" baseline="0" noProof="0" dirty="0">
                <a:ln>
                  <a:noFill/>
                </a:ln>
                <a:solidFill>
                  <a:srgbClr val="A11E2A"/>
                </a:solidFill>
                <a:effectLst/>
                <a:uLnTx/>
                <a:uFillTx/>
                <a:latin typeface="Arial"/>
                <a:ea typeface="MS PGothic" panose="020B0600070205080204" pitchFamily="34" charset="-128"/>
                <a:cs typeface="+mn-cs"/>
              </a:rPr>
              <a:t> </a:t>
            </a:r>
            <a:r>
              <a:rPr kumimoji="0" lang="en-US" sz="14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with the child</a:t>
            </a:r>
          </a:p>
        </p:txBody>
      </p:sp>
      <p:sp>
        <p:nvSpPr>
          <p:cNvPr id="10" name="Rectangle 3">
            <a:extLst>
              <a:ext uri="{FF2B5EF4-FFF2-40B4-BE49-F238E27FC236}">
                <a16:creationId xmlns:a16="http://schemas.microsoft.com/office/drawing/2014/main" id="{3B486758-3A17-4968-929E-6791F4591A25}"/>
              </a:ext>
            </a:extLst>
          </p:cNvPr>
          <p:cNvSpPr txBox="1">
            <a:spLocks noChangeArrowheads="1"/>
          </p:cNvSpPr>
          <p:nvPr/>
        </p:nvSpPr>
        <p:spPr bwMode="auto">
          <a:xfrm>
            <a:off x="0" y="12058"/>
            <a:ext cx="9144000" cy="408705"/>
          </a:xfrm>
          <a:prstGeom prst="rect">
            <a:avLst/>
          </a:prstGeom>
          <a:noFill/>
          <a:ln w="9525">
            <a:noFill/>
            <a:miter lim="800000"/>
            <a:headEnd/>
            <a:tailEnd/>
          </a:ln>
          <a:effectLst/>
        </p:spPr>
        <p:txBody>
          <a:bodyPr vert="horz" wrap="square" lIns="91430" tIns="45715" rIns="91430" bIns="45715" numCol="1" anchor="ctr" anchorCtr="1" compatLnSpc="1">
            <a:prstTxWarp prst="textNoShape">
              <a:avLst/>
            </a:prstTxWarp>
          </a:bodyPr>
          <a:lstStyle>
            <a:lvl1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5pPr>
            <a:lvl6pPr marL="457142" algn="ctr" rtl="0" fontAlgn="base">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6pPr>
            <a:lvl7pPr marL="914288" algn="ctr" rtl="0" fontAlgn="base">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7pPr>
            <a:lvl8pPr marL="1371430" algn="ctr" rtl="0" fontAlgn="base">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8pPr>
            <a:lvl9pPr marL="1828574" algn="ctr" rtl="0" fontAlgn="base">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0" cap="none" spc="0" normalizeH="0" baseline="0" noProof="0" dirty="0">
                <a:ln>
                  <a:noFill/>
                </a:ln>
                <a:solidFill>
                  <a:srgbClr val="A50021"/>
                </a:solidFill>
                <a:effectLst/>
                <a:uLnTx/>
                <a:uFillTx/>
                <a:latin typeface="Arial"/>
                <a:ea typeface="+mj-ea"/>
                <a:cs typeface="+mj-cs"/>
              </a:rPr>
              <a:t>REGULATE –&gt; RELATE -&gt; REASON*</a:t>
            </a:r>
          </a:p>
        </p:txBody>
      </p:sp>
      <p:sp>
        <p:nvSpPr>
          <p:cNvPr id="5" name="TextBox 4">
            <a:extLst>
              <a:ext uri="{FF2B5EF4-FFF2-40B4-BE49-F238E27FC236}">
                <a16:creationId xmlns:a16="http://schemas.microsoft.com/office/drawing/2014/main" id="{0ABF7DA5-B439-4E77-946B-737D79F4EDA7}"/>
              </a:ext>
            </a:extLst>
          </p:cNvPr>
          <p:cNvSpPr txBox="1"/>
          <p:nvPr/>
        </p:nvSpPr>
        <p:spPr>
          <a:xfrm>
            <a:off x="4666008" y="1777997"/>
            <a:ext cx="4480714" cy="307777"/>
          </a:xfrm>
          <a:prstGeom prst="rect">
            <a:avLst/>
          </a:prstGeom>
          <a:noFill/>
        </p:spPr>
        <p:txBody>
          <a:bodyPr wrap="non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400" b="1" i="0" u="none" strike="noStrike" kern="0" cap="none" spc="0" normalizeH="0" baseline="0" noProof="0" dirty="0">
                <a:ln>
                  <a:noFill/>
                </a:ln>
                <a:solidFill>
                  <a:srgbClr val="A11E2A"/>
                </a:solidFill>
                <a:effectLst/>
                <a:uLnTx/>
                <a:uFillTx/>
                <a:latin typeface="Arial" panose="020B0604020202020204" pitchFamily="34" charset="0"/>
                <a:ea typeface="MS PGothic" panose="020B0600070205080204" pitchFamily="34" charset="-128"/>
                <a:cs typeface="+mn-cs"/>
              </a:rPr>
              <a:t>-&gt; bug in our biological code to “hack in remotely”</a:t>
            </a:r>
          </a:p>
        </p:txBody>
      </p:sp>
      <p:sp>
        <p:nvSpPr>
          <p:cNvPr id="7" name="TextBox 6">
            <a:extLst>
              <a:ext uri="{FF2B5EF4-FFF2-40B4-BE49-F238E27FC236}">
                <a16:creationId xmlns:a16="http://schemas.microsoft.com/office/drawing/2014/main" id="{1C1352EF-B938-4FBC-8E70-A24FC9D79BA5}"/>
              </a:ext>
            </a:extLst>
          </p:cNvPr>
          <p:cNvSpPr txBox="1"/>
          <p:nvPr/>
        </p:nvSpPr>
        <p:spPr>
          <a:xfrm>
            <a:off x="2039401" y="4774917"/>
            <a:ext cx="5779891" cy="338554"/>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A50021"/>
                </a:solidFill>
                <a:effectLst/>
                <a:uLnTx/>
                <a:uFillTx/>
                <a:latin typeface="Arial" panose="020B0604020202020204" pitchFamily="34" charset="0"/>
                <a:ea typeface="MS PGothic" panose="020B0600070205080204" pitchFamily="34" charset="-128"/>
                <a:cs typeface="Arial" panose="020B0604020202020204" pitchFamily="34" charset="0"/>
              </a:rPr>
              <a:t>*Adapted from the </a:t>
            </a:r>
            <a:r>
              <a:rPr kumimoji="0" lang="en-US" sz="1600" b="1" i="0" u="none" strike="noStrike" kern="1200" cap="none" spc="0" normalizeH="0" baseline="0" noProof="0" dirty="0" err="1">
                <a:ln>
                  <a:noFill/>
                </a:ln>
                <a:solidFill>
                  <a:srgbClr val="A50021"/>
                </a:solidFill>
                <a:effectLst/>
                <a:uLnTx/>
                <a:uFillTx/>
                <a:latin typeface="Arial" panose="020B0604020202020204" pitchFamily="34" charset="0"/>
                <a:ea typeface="MS PGothic" panose="020B0600070205080204" pitchFamily="34" charset="-128"/>
                <a:cs typeface="Arial" panose="020B0604020202020204" pitchFamily="34" charset="0"/>
              </a:rPr>
              <a:t>Neurosequential</a:t>
            </a:r>
            <a:r>
              <a:rPr kumimoji="0" lang="en-US" sz="1600" b="1" i="0" u="none" strike="noStrike" kern="1200" cap="none" spc="0" normalizeH="0" baseline="0" noProof="0" dirty="0">
                <a:ln>
                  <a:noFill/>
                </a:ln>
                <a:solidFill>
                  <a:srgbClr val="A50021"/>
                </a:solidFill>
                <a:effectLst/>
                <a:uLnTx/>
                <a:uFillTx/>
                <a:latin typeface="Arial" panose="020B0604020202020204" pitchFamily="34" charset="0"/>
                <a:ea typeface="MS PGothic" panose="020B0600070205080204" pitchFamily="34" charset="-128"/>
                <a:cs typeface="Arial" panose="020B0604020202020204" pitchFamily="34" charset="0"/>
              </a:rPr>
              <a:t> Model per B. Perry</a:t>
            </a:r>
          </a:p>
        </p:txBody>
      </p:sp>
      <p:sp>
        <p:nvSpPr>
          <p:cNvPr id="2" name="Rectangle 1">
            <a:extLst>
              <a:ext uri="{FF2B5EF4-FFF2-40B4-BE49-F238E27FC236}">
                <a16:creationId xmlns:a16="http://schemas.microsoft.com/office/drawing/2014/main" id="{757B8F45-98CF-4E92-A037-619846531194}"/>
              </a:ext>
            </a:extLst>
          </p:cNvPr>
          <p:cNvSpPr/>
          <p:nvPr/>
        </p:nvSpPr>
        <p:spPr>
          <a:xfrm>
            <a:off x="3153508" y="658210"/>
            <a:ext cx="1840523" cy="307066"/>
          </a:xfrm>
          <a:prstGeom prst="rect">
            <a:avLst/>
          </a:prstGeom>
          <a:noFill/>
          <a:ln w="285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53496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3" end="3"/>
                                            </p:txEl>
                                          </p:spTgt>
                                        </p:tgtEl>
                                        <p:attrNameLst>
                                          <p:attrName>style.visibility</p:attrName>
                                        </p:attrNameLst>
                                      </p:cBhvr>
                                      <p:to>
                                        <p:strVal val="visible"/>
                                      </p:to>
                                    </p:set>
                                    <p:animEffect transition="in" filter="fade">
                                      <p:cBhvr>
                                        <p:cTn id="7" dur="500"/>
                                        <p:tgtEl>
                                          <p:spTgt spid="9">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9">
                                            <p:txEl>
                                              <p:pRg st="4" end="4"/>
                                            </p:txEl>
                                          </p:spTgt>
                                        </p:tgtEl>
                                        <p:attrNameLst>
                                          <p:attrName>style.visibility</p:attrName>
                                        </p:attrNameLst>
                                      </p:cBhvr>
                                      <p:to>
                                        <p:strVal val="visible"/>
                                      </p:to>
                                    </p:set>
                                    <p:animEffect transition="in" filter="fade">
                                      <p:cBhvr>
                                        <p:cTn id="10" dur="500"/>
                                        <p:tgtEl>
                                          <p:spTgt spid="9">
                                            <p:txEl>
                                              <p:pRg st="4" end="4"/>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9">
                                            <p:txEl>
                                              <p:pRg st="5" end="5"/>
                                            </p:txEl>
                                          </p:spTgt>
                                        </p:tgtEl>
                                        <p:attrNameLst>
                                          <p:attrName>style.visibility</p:attrName>
                                        </p:attrNameLst>
                                      </p:cBhvr>
                                      <p:to>
                                        <p:strVal val="visible"/>
                                      </p:to>
                                    </p:set>
                                    <p:animEffect transition="in" filter="fade">
                                      <p:cBhvr>
                                        <p:cTn id="13" dur="500"/>
                                        <p:tgtEl>
                                          <p:spTgt spid="9">
                                            <p:txEl>
                                              <p:pRg st="5" end="5"/>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9">
                                            <p:txEl>
                                              <p:pRg st="6" end="6"/>
                                            </p:txEl>
                                          </p:spTgt>
                                        </p:tgtEl>
                                        <p:attrNameLst>
                                          <p:attrName>style.visibility</p:attrName>
                                        </p:attrNameLst>
                                      </p:cBhvr>
                                      <p:to>
                                        <p:strVal val="visible"/>
                                      </p:to>
                                    </p:set>
                                    <p:animEffect transition="in" filter="fade">
                                      <p:cBhvr>
                                        <p:cTn id="16" dur="500"/>
                                        <p:tgtEl>
                                          <p:spTgt spid="9">
                                            <p:txEl>
                                              <p:pRg st="6" end="6"/>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6"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down)">
                                      <p:cBhvr>
                                        <p:cTn id="21" dur="580">
                                          <p:stCondLst>
                                            <p:cond delay="0"/>
                                          </p:stCondLst>
                                        </p:cTn>
                                        <p:tgtEl>
                                          <p:spTgt spid="5"/>
                                        </p:tgtEl>
                                      </p:cBhvr>
                                    </p:animEffect>
                                    <p:anim calcmode="lin" valueType="num">
                                      <p:cBhvr>
                                        <p:cTn id="22"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7" dur="26">
                                          <p:stCondLst>
                                            <p:cond delay="650"/>
                                          </p:stCondLst>
                                        </p:cTn>
                                        <p:tgtEl>
                                          <p:spTgt spid="5"/>
                                        </p:tgtEl>
                                      </p:cBhvr>
                                      <p:to x="100000" y="60000"/>
                                    </p:animScale>
                                    <p:animScale>
                                      <p:cBhvr>
                                        <p:cTn id="28" dur="166" decel="50000">
                                          <p:stCondLst>
                                            <p:cond delay="676"/>
                                          </p:stCondLst>
                                        </p:cTn>
                                        <p:tgtEl>
                                          <p:spTgt spid="5"/>
                                        </p:tgtEl>
                                      </p:cBhvr>
                                      <p:to x="100000" y="100000"/>
                                    </p:animScale>
                                    <p:animScale>
                                      <p:cBhvr>
                                        <p:cTn id="29" dur="26">
                                          <p:stCondLst>
                                            <p:cond delay="1312"/>
                                          </p:stCondLst>
                                        </p:cTn>
                                        <p:tgtEl>
                                          <p:spTgt spid="5"/>
                                        </p:tgtEl>
                                      </p:cBhvr>
                                      <p:to x="100000" y="80000"/>
                                    </p:animScale>
                                    <p:animScale>
                                      <p:cBhvr>
                                        <p:cTn id="30" dur="166" decel="50000">
                                          <p:stCondLst>
                                            <p:cond delay="1338"/>
                                          </p:stCondLst>
                                        </p:cTn>
                                        <p:tgtEl>
                                          <p:spTgt spid="5"/>
                                        </p:tgtEl>
                                      </p:cBhvr>
                                      <p:to x="100000" y="100000"/>
                                    </p:animScale>
                                    <p:animScale>
                                      <p:cBhvr>
                                        <p:cTn id="31" dur="26">
                                          <p:stCondLst>
                                            <p:cond delay="1642"/>
                                          </p:stCondLst>
                                        </p:cTn>
                                        <p:tgtEl>
                                          <p:spTgt spid="5"/>
                                        </p:tgtEl>
                                      </p:cBhvr>
                                      <p:to x="100000" y="90000"/>
                                    </p:animScale>
                                    <p:animScale>
                                      <p:cBhvr>
                                        <p:cTn id="32" dur="166" decel="50000">
                                          <p:stCondLst>
                                            <p:cond delay="1668"/>
                                          </p:stCondLst>
                                        </p:cTn>
                                        <p:tgtEl>
                                          <p:spTgt spid="5"/>
                                        </p:tgtEl>
                                      </p:cBhvr>
                                      <p:to x="100000" y="100000"/>
                                    </p:animScale>
                                    <p:animScale>
                                      <p:cBhvr>
                                        <p:cTn id="33" dur="26">
                                          <p:stCondLst>
                                            <p:cond delay="1808"/>
                                          </p:stCondLst>
                                        </p:cTn>
                                        <p:tgtEl>
                                          <p:spTgt spid="5"/>
                                        </p:tgtEl>
                                      </p:cBhvr>
                                      <p:to x="100000" y="95000"/>
                                    </p:animScale>
                                    <p:animScale>
                                      <p:cBhvr>
                                        <p:cTn id="34" dur="166" decel="50000">
                                          <p:stCondLst>
                                            <p:cond delay="1834"/>
                                          </p:stCondLst>
                                        </p:cTn>
                                        <p:tgtEl>
                                          <p:spTgt spid="5"/>
                                        </p:tgtEl>
                                      </p:cBhvr>
                                      <p:to x="100000" y="100000"/>
                                    </p:animScale>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9">
                                            <p:txEl>
                                              <p:pRg st="7" end="7"/>
                                            </p:txEl>
                                          </p:spTgt>
                                        </p:tgtEl>
                                        <p:attrNameLst>
                                          <p:attrName>style.visibility</p:attrName>
                                        </p:attrNameLst>
                                      </p:cBhvr>
                                      <p:to>
                                        <p:strVal val="visible"/>
                                      </p:to>
                                    </p:set>
                                    <p:animEffect transition="in" filter="fade">
                                      <p:cBhvr>
                                        <p:cTn id="39" dur="500"/>
                                        <p:tgtEl>
                                          <p:spTgt spid="9">
                                            <p:txEl>
                                              <p:pRg st="7" end="7"/>
                                            </p:txEl>
                                          </p:spTgt>
                                        </p:tgtEl>
                                      </p:cBhvr>
                                    </p:animEffect>
                                  </p:childTnLst>
                                </p:cTn>
                              </p:par>
                              <p:par>
                                <p:cTn id="40" presetID="10" presetClass="entr" presetSubtype="0" fill="hold" nodeType="withEffect">
                                  <p:stCondLst>
                                    <p:cond delay="0"/>
                                  </p:stCondLst>
                                  <p:childTnLst>
                                    <p:set>
                                      <p:cBhvr>
                                        <p:cTn id="41" dur="1" fill="hold">
                                          <p:stCondLst>
                                            <p:cond delay="0"/>
                                          </p:stCondLst>
                                        </p:cTn>
                                        <p:tgtEl>
                                          <p:spTgt spid="9">
                                            <p:txEl>
                                              <p:pRg st="8" end="8"/>
                                            </p:txEl>
                                          </p:spTgt>
                                        </p:tgtEl>
                                        <p:attrNameLst>
                                          <p:attrName>style.visibility</p:attrName>
                                        </p:attrNameLst>
                                      </p:cBhvr>
                                      <p:to>
                                        <p:strVal val="visible"/>
                                      </p:to>
                                    </p:set>
                                    <p:animEffect transition="in" filter="fade">
                                      <p:cBhvr>
                                        <p:cTn id="42" dur="500"/>
                                        <p:tgtEl>
                                          <p:spTgt spid="9">
                                            <p:txEl>
                                              <p:pRg st="8" end="8"/>
                                            </p:txEl>
                                          </p:spTgt>
                                        </p:tgtEl>
                                      </p:cBhvr>
                                    </p:animEffect>
                                  </p:childTnLst>
                                </p:cTn>
                              </p:par>
                              <p:par>
                                <p:cTn id="43" presetID="10" presetClass="entr" presetSubtype="0" fill="hold" nodeType="withEffect">
                                  <p:stCondLst>
                                    <p:cond delay="0"/>
                                  </p:stCondLst>
                                  <p:childTnLst>
                                    <p:set>
                                      <p:cBhvr>
                                        <p:cTn id="44" dur="1" fill="hold">
                                          <p:stCondLst>
                                            <p:cond delay="0"/>
                                          </p:stCondLst>
                                        </p:cTn>
                                        <p:tgtEl>
                                          <p:spTgt spid="9">
                                            <p:txEl>
                                              <p:pRg st="9" end="9"/>
                                            </p:txEl>
                                          </p:spTgt>
                                        </p:tgtEl>
                                        <p:attrNameLst>
                                          <p:attrName>style.visibility</p:attrName>
                                        </p:attrNameLst>
                                      </p:cBhvr>
                                      <p:to>
                                        <p:strVal val="visible"/>
                                      </p:to>
                                    </p:set>
                                    <p:animEffect transition="in" filter="fade">
                                      <p:cBhvr>
                                        <p:cTn id="45" dur="500"/>
                                        <p:tgtEl>
                                          <p:spTgt spid="9">
                                            <p:txEl>
                                              <p:pRg st="9" end="9"/>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9">
                                            <p:txEl>
                                              <p:pRg st="10" end="10"/>
                                            </p:txEl>
                                          </p:spTgt>
                                        </p:tgtEl>
                                        <p:attrNameLst>
                                          <p:attrName>style.visibility</p:attrName>
                                        </p:attrNameLst>
                                      </p:cBhvr>
                                      <p:to>
                                        <p:strVal val="visible"/>
                                      </p:to>
                                    </p:set>
                                    <p:anim calcmode="lin" valueType="num">
                                      <p:cBhvr additive="base">
                                        <p:cTn id="50" dur="500" fill="hold"/>
                                        <p:tgtEl>
                                          <p:spTgt spid="9">
                                            <p:txEl>
                                              <p:pRg st="10" end="10"/>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9">
                                            <p:txEl>
                                              <p:pRg st="10" end="10"/>
                                            </p:txEl>
                                          </p:spTgt>
                                        </p:tgtEl>
                                        <p:attrNameLst>
                                          <p:attrName>ppt_y</p:attrName>
                                        </p:attrNameLst>
                                      </p:cBhvr>
                                      <p:tavLst>
                                        <p:tav tm="0">
                                          <p:val>
                                            <p:strVal val="1+#ppt_h/2"/>
                                          </p:val>
                                        </p:tav>
                                        <p:tav tm="100000">
                                          <p:val>
                                            <p:strVal val="#ppt_y"/>
                                          </p:val>
                                        </p:tav>
                                      </p:tavLst>
                                    </p:anim>
                                  </p:childTnLst>
                                </p:cTn>
                              </p:par>
                              <p:par>
                                <p:cTn id="52" presetID="2" presetClass="entr" presetSubtype="4" fill="hold" nodeType="withEffect">
                                  <p:stCondLst>
                                    <p:cond delay="0"/>
                                  </p:stCondLst>
                                  <p:childTnLst>
                                    <p:set>
                                      <p:cBhvr>
                                        <p:cTn id="53" dur="1" fill="hold">
                                          <p:stCondLst>
                                            <p:cond delay="0"/>
                                          </p:stCondLst>
                                        </p:cTn>
                                        <p:tgtEl>
                                          <p:spTgt spid="9">
                                            <p:txEl>
                                              <p:pRg st="11" end="11"/>
                                            </p:txEl>
                                          </p:spTgt>
                                        </p:tgtEl>
                                        <p:attrNameLst>
                                          <p:attrName>style.visibility</p:attrName>
                                        </p:attrNameLst>
                                      </p:cBhvr>
                                      <p:to>
                                        <p:strVal val="visible"/>
                                      </p:to>
                                    </p:set>
                                    <p:anim calcmode="lin" valueType="num">
                                      <p:cBhvr additive="base">
                                        <p:cTn id="54" dur="500" fill="hold"/>
                                        <p:tgtEl>
                                          <p:spTgt spid="9">
                                            <p:txEl>
                                              <p:pRg st="11" end="11"/>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9">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5" presetClass="entr" presetSubtype="0" fill="hold" grpId="0" nodeType="clickEffect">
                                  <p:stCondLst>
                                    <p:cond delay="0"/>
                                  </p:stCondLst>
                                  <p:childTnLst>
                                    <p:set>
                                      <p:cBhvr>
                                        <p:cTn id="59" dur="1" fill="hold">
                                          <p:stCondLst>
                                            <p:cond delay="0"/>
                                          </p:stCondLst>
                                        </p:cTn>
                                        <p:tgtEl>
                                          <p:spTgt spid="2"/>
                                        </p:tgtEl>
                                        <p:attrNameLst>
                                          <p:attrName>style.visibility</p:attrName>
                                        </p:attrNameLst>
                                      </p:cBhvr>
                                      <p:to>
                                        <p:strVal val="visible"/>
                                      </p:to>
                                    </p:set>
                                    <p:animEffect transition="in" filter="fade">
                                      <p:cBhvr>
                                        <p:cTn id="60" dur="2000"/>
                                        <p:tgtEl>
                                          <p:spTgt spid="2"/>
                                        </p:tgtEl>
                                      </p:cBhvr>
                                    </p:animEffect>
                                    <p:anim calcmode="lin" valueType="num">
                                      <p:cBhvr>
                                        <p:cTn id="61" dur="2000" fill="hold"/>
                                        <p:tgtEl>
                                          <p:spTgt spid="2"/>
                                        </p:tgtEl>
                                        <p:attrNameLst>
                                          <p:attrName>ppt_w</p:attrName>
                                        </p:attrNameLst>
                                      </p:cBhvr>
                                      <p:tavLst>
                                        <p:tav tm="0" fmla="#ppt_w*sin(2.5*pi*$)">
                                          <p:val>
                                            <p:fltVal val="0"/>
                                          </p:val>
                                        </p:tav>
                                        <p:tav tm="100000">
                                          <p:val>
                                            <p:fltVal val="1"/>
                                          </p:val>
                                        </p:tav>
                                      </p:tavLst>
                                    </p:anim>
                                    <p:anim calcmode="lin" valueType="num">
                                      <p:cBhvr>
                                        <p:cTn id="62"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EAB6E2C-5C66-41DC-AE94-0D63912973B4}"/>
              </a:ext>
            </a:extLst>
          </p:cNvPr>
          <p:cNvSpPr>
            <a:spLocks noGrp="1"/>
          </p:cNvSpPr>
          <p:nvPr>
            <p:ph type="sldNum" sz="quarter" idx="10"/>
          </p:nvPr>
        </p:nvSpPr>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558C58D6-7A02-4F71-AB50-60AC65247C6A}" type="slidenum">
              <a:rPr kumimoji="0" lang="en-US" altLang="en-US" sz="1100" b="0" i="0" u="none" strike="noStrike" kern="1200" cap="none" spc="0" normalizeH="0" baseline="0" noProof="0">
                <a:ln>
                  <a:noFill/>
                </a:ln>
                <a:solidFill>
                  <a:prstClr val="black"/>
                </a:solidFill>
                <a:effectLst/>
                <a:uLnTx/>
                <a:uFillTx/>
                <a:latin typeface="Arial"/>
                <a:ea typeface="MS PGothic"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23</a:t>
            </a:fld>
            <a:endParaRPr kumimoji="0" lang="en-US" altLang="en-US" sz="1100" b="0" i="0" u="none" strike="noStrike" kern="1200" cap="none" spc="0" normalizeH="0" baseline="0" noProof="0">
              <a:ln>
                <a:noFill/>
              </a:ln>
              <a:solidFill>
                <a:prstClr val="black"/>
              </a:solidFill>
              <a:effectLst/>
              <a:uLnTx/>
              <a:uFillTx/>
              <a:latin typeface="Arial"/>
              <a:ea typeface="MS PGothic" panose="020B0600070205080204" pitchFamily="34" charset="-128"/>
              <a:cs typeface="+mn-cs"/>
            </a:endParaRPr>
          </a:p>
        </p:txBody>
      </p:sp>
      <p:sp>
        <p:nvSpPr>
          <p:cNvPr id="9" name="Rectangle 2">
            <a:extLst>
              <a:ext uri="{FF2B5EF4-FFF2-40B4-BE49-F238E27FC236}">
                <a16:creationId xmlns:a16="http://schemas.microsoft.com/office/drawing/2014/main" id="{D5B4AE32-AF82-4575-803D-6D9839005878}"/>
              </a:ext>
            </a:extLst>
          </p:cNvPr>
          <p:cNvSpPr txBox="1">
            <a:spLocks noChangeArrowheads="1"/>
          </p:cNvSpPr>
          <p:nvPr/>
        </p:nvSpPr>
        <p:spPr bwMode="auto">
          <a:xfrm>
            <a:off x="1" y="563103"/>
            <a:ext cx="9144000" cy="4110495"/>
          </a:xfrm>
          <a:prstGeom prst="rect">
            <a:avLst/>
          </a:prstGeom>
          <a:noFill/>
          <a:ln w="9525">
            <a:noFill/>
            <a:miter lim="800000"/>
            <a:headEnd/>
            <a:tailEnd/>
          </a:ln>
          <a:effectLst/>
        </p:spPr>
        <p:txBody>
          <a:bodyPr vert="horz" wrap="square" lIns="91430" tIns="45715" rIns="91430" bIns="45715" numCol="1" anchor="t" anchorCtr="0" compatLnSpc="1">
            <a:prstTxWarp prst="textNoShape">
              <a:avLst/>
            </a:prstTxWarp>
          </a:bodyPr>
          <a:lstStyle>
            <a:lvl1pPr marL="342857" indent="-342857" algn="l" rtl="0" eaLnBrk="0" fontAlgn="base" hangingPunct="0">
              <a:spcBef>
                <a:spcPct val="20000"/>
              </a:spcBef>
              <a:spcAft>
                <a:spcPct val="0"/>
              </a:spcAft>
              <a:buClr>
                <a:schemeClr val="hlink"/>
              </a:buClr>
              <a:buChar char="•"/>
              <a:defRPr sz="3200">
                <a:solidFill>
                  <a:schemeClr val="tx1"/>
                </a:solidFill>
                <a:effectLst>
                  <a:outerShdw blurRad="38100" dist="38100" dir="2700000" algn="tl">
                    <a:srgbClr val="FFFFFF"/>
                  </a:outerShdw>
                </a:effectLst>
                <a:latin typeface="+mn-lt"/>
                <a:ea typeface="+mn-ea"/>
                <a:cs typeface="+mn-cs"/>
              </a:defRPr>
            </a:lvl1pPr>
            <a:lvl2pPr marL="742859" indent="-285715" algn="l" rtl="0" eaLnBrk="0" fontAlgn="base" hangingPunct="0">
              <a:spcBef>
                <a:spcPct val="20000"/>
              </a:spcBef>
              <a:spcAft>
                <a:spcPct val="0"/>
              </a:spcAft>
              <a:buChar char="–"/>
              <a:defRPr sz="2800">
                <a:solidFill>
                  <a:schemeClr val="tx1"/>
                </a:solidFill>
                <a:effectLst>
                  <a:outerShdw blurRad="38100" dist="38100" dir="2700000" algn="tl">
                    <a:srgbClr val="FFFFFF"/>
                  </a:outerShdw>
                </a:effectLst>
                <a:latin typeface="+mn-lt"/>
              </a:defRPr>
            </a:lvl2pPr>
            <a:lvl3pPr marL="1142858" indent="-228570" algn="l" rtl="0" eaLnBrk="0" fontAlgn="base" hangingPunct="0">
              <a:spcBef>
                <a:spcPct val="20000"/>
              </a:spcBef>
              <a:spcAft>
                <a:spcPct val="0"/>
              </a:spcAft>
              <a:buClr>
                <a:schemeClr val="tx2"/>
              </a:buClr>
              <a:buChar char="•"/>
              <a:defRPr sz="2400">
                <a:solidFill>
                  <a:schemeClr val="tx1"/>
                </a:solidFill>
                <a:effectLst>
                  <a:outerShdw blurRad="38100" dist="38100" dir="2700000" algn="tl">
                    <a:srgbClr val="FFFFFF"/>
                  </a:outerShdw>
                </a:effectLst>
                <a:latin typeface="+mn-lt"/>
              </a:defRPr>
            </a:lvl3pPr>
            <a:lvl4pPr marL="1600000" indent="-228570" algn="l" rtl="0" eaLnBrk="0" fontAlgn="base" hangingPunct="0">
              <a:spcBef>
                <a:spcPct val="20000"/>
              </a:spcBef>
              <a:spcAft>
                <a:spcPct val="0"/>
              </a:spcAft>
              <a:buChar char="–"/>
              <a:defRPr sz="2000">
                <a:solidFill>
                  <a:schemeClr val="tx1"/>
                </a:solidFill>
                <a:effectLst>
                  <a:outerShdw blurRad="38100" dist="38100" dir="2700000" algn="tl">
                    <a:srgbClr val="FFFFFF"/>
                  </a:outerShdw>
                </a:effectLst>
                <a:latin typeface="+mn-lt"/>
              </a:defRPr>
            </a:lvl4pPr>
            <a:lvl5pPr marL="2057144" indent="-228570" algn="l" rtl="0" eaLnBrk="0" fontAlgn="base" hangingPunct="0">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5pPr>
            <a:lvl6pPr marL="2514285" indent="-228570" algn="l" rtl="0" fontAlgn="base">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6pPr>
            <a:lvl7pPr marL="2971430" indent="-228570" algn="l" rtl="0" fontAlgn="base">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7pPr>
            <a:lvl8pPr marL="3428573" indent="-228570" algn="l" rtl="0" fontAlgn="base">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8pPr>
            <a:lvl9pPr marL="3885715" indent="-228570" algn="l" rtl="0" fontAlgn="base">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9pPr>
          </a:lstStyle>
          <a:p>
            <a:pPr marL="0" marR="0" lvl="2" indent="0" algn="l" defTabSz="914400" rtl="0" eaLnBrk="0" fontAlgn="base" latinLnBrk="0" hangingPunct="0">
              <a:lnSpc>
                <a:spcPct val="100000"/>
              </a:lnSpc>
              <a:spcBef>
                <a:spcPct val="20000"/>
              </a:spcBef>
              <a:spcAft>
                <a:spcPct val="0"/>
              </a:spcAft>
              <a:buClr>
                <a:srgbClr val="D12232"/>
              </a:buClr>
              <a:buSzTx/>
              <a:buFontTx/>
              <a:buNone/>
              <a:tabLst/>
              <a:defRPr/>
            </a:pPr>
            <a:r>
              <a:rPr kumimoji="0" lang="en-US" sz="1800" b="1" i="0" u="none" strike="noStrike" kern="0" cap="none" spc="0" normalizeH="0" baseline="0" noProof="0" dirty="0">
                <a:ln>
                  <a:noFill/>
                </a:ln>
                <a:solidFill>
                  <a:srgbClr val="A50021"/>
                </a:solidFill>
                <a:effectLst/>
                <a:uLnTx/>
                <a:uFillTx/>
                <a:latin typeface="Arial"/>
                <a:ea typeface="MS PGothic" panose="020B0600070205080204" pitchFamily="34" charset="-128"/>
                <a:cs typeface="+mn-cs"/>
              </a:rPr>
              <a:t>Prefrontal Cortex (PFC) and Hippocampus are “off-switches” for stress </a:t>
            </a:r>
            <a:endParaRPr kumimoji="0" lang="en-US" sz="18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endParaRPr>
          </a:p>
          <a:p>
            <a:pPr marL="742859" marR="0" lvl="1" indent="-285715" algn="l" defTabSz="914400" rtl="0" eaLnBrk="0" fontAlgn="base" latinLnBrk="0" hangingPunct="0">
              <a:lnSpc>
                <a:spcPct val="100000"/>
              </a:lnSpc>
              <a:spcBef>
                <a:spcPct val="20000"/>
              </a:spcBef>
              <a:spcAft>
                <a:spcPct val="0"/>
              </a:spcAft>
              <a:buClrTx/>
              <a:buSzTx/>
              <a:buFontTx/>
              <a:buChar char="–"/>
              <a:tabLst/>
              <a:defRPr/>
            </a:pPr>
            <a:r>
              <a:rPr kumimoji="0" lang="en-US" sz="14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Are important for executive function (“air traffic controller”) and short term memory (learning)</a:t>
            </a:r>
          </a:p>
          <a:p>
            <a:pPr marL="742859" marR="0" lvl="1" indent="-285715" algn="l" defTabSz="914400" rtl="0" eaLnBrk="0" fontAlgn="base" latinLnBrk="0" hangingPunct="0">
              <a:lnSpc>
                <a:spcPct val="100000"/>
              </a:lnSpc>
              <a:spcBef>
                <a:spcPct val="20000"/>
              </a:spcBef>
              <a:spcAft>
                <a:spcPct val="0"/>
              </a:spcAft>
              <a:buClrTx/>
              <a:buSzTx/>
              <a:buFontTx/>
              <a:buChar char="–"/>
              <a:tabLst/>
              <a:defRPr/>
            </a:pPr>
            <a:r>
              <a:rPr kumimoji="0" lang="en-US" sz="14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Allow for conscious, intentional and adaptive responses to threats / strong emotions </a:t>
            </a:r>
          </a:p>
          <a:p>
            <a:pPr marL="742859" marR="0" lvl="1" indent="-285715" algn="l" defTabSz="914400" rtl="0" eaLnBrk="0" fontAlgn="base" latinLnBrk="0" hangingPunct="0">
              <a:lnSpc>
                <a:spcPct val="100000"/>
              </a:lnSpc>
              <a:spcBef>
                <a:spcPct val="20000"/>
              </a:spcBef>
              <a:spcAft>
                <a:spcPct val="0"/>
              </a:spcAft>
              <a:buClrTx/>
              <a:buSzTx/>
              <a:buFontTx/>
              <a:buChar char="–"/>
              <a:tabLst/>
              <a:defRPr/>
            </a:pPr>
            <a:r>
              <a:rPr kumimoji="0" lang="en-US" sz="14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Have the capacity to shut down the amygdala –&gt; “self-regulation”</a:t>
            </a:r>
          </a:p>
          <a:p>
            <a:pPr marL="742859" marR="0" lvl="1" indent="-285715" algn="l" defTabSz="914400" rtl="0" eaLnBrk="0" fontAlgn="base" latinLnBrk="0" hangingPunct="0">
              <a:lnSpc>
                <a:spcPct val="100000"/>
              </a:lnSpc>
              <a:spcBef>
                <a:spcPct val="20000"/>
              </a:spcBef>
              <a:spcAft>
                <a:spcPct val="0"/>
              </a:spcAft>
              <a:buClrTx/>
              <a:buSzTx/>
              <a:buFontTx/>
              <a:buChar char="–"/>
              <a:tabLst/>
              <a:defRPr/>
            </a:pPr>
            <a:r>
              <a:rPr kumimoji="0" lang="en-US" sz="14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Mature later in development (never</a:t>
            </a:r>
            <a:r>
              <a:rPr kumimoji="0" lang="en-US" sz="1400" b="0" i="0" u="none" strike="noStrike" kern="0" cap="none" spc="0" normalizeH="0" noProof="0" dirty="0">
                <a:ln>
                  <a:noFill/>
                </a:ln>
                <a:solidFill>
                  <a:prstClr val="black"/>
                </a:solidFill>
                <a:effectLst/>
                <a:uLnTx/>
                <a:uFillTx/>
                <a:latin typeface="Arial"/>
                <a:ea typeface="MS PGothic" panose="020B0600070205080204" pitchFamily="34" charset="-128"/>
                <a:cs typeface="+mn-cs"/>
              </a:rPr>
              <a:t> too late to help kids develop a growth mindset!)</a:t>
            </a:r>
            <a:endParaRPr kumimoji="0" lang="en-US" sz="1800" b="1" i="0" u="none" strike="noStrike" kern="0" cap="none" spc="0" normalizeH="0" baseline="0" noProof="0" dirty="0">
              <a:ln>
                <a:noFill/>
              </a:ln>
              <a:solidFill>
                <a:srgbClr val="A50021"/>
              </a:solidFill>
              <a:effectLst/>
              <a:uLnTx/>
              <a:uFillTx/>
              <a:latin typeface="Arial"/>
              <a:ea typeface="MS PGothic" panose="020B0600070205080204" pitchFamily="34" charset="-128"/>
              <a:cs typeface="+mn-cs"/>
            </a:endParaRPr>
          </a:p>
          <a:p>
            <a:pPr marL="0" marR="0" lvl="0" indent="0" algn="l" defTabSz="914400" rtl="0" eaLnBrk="0" fontAlgn="base" latinLnBrk="0" hangingPunct="0">
              <a:lnSpc>
                <a:spcPct val="100000"/>
              </a:lnSpc>
              <a:spcBef>
                <a:spcPct val="20000"/>
              </a:spcBef>
              <a:spcAft>
                <a:spcPct val="0"/>
              </a:spcAft>
              <a:buClr>
                <a:srgbClr val="0000FF"/>
              </a:buClr>
              <a:buSzTx/>
              <a:buFontTx/>
              <a:buNone/>
              <a:tabLst/>
              <a:defRPr/>
            </a:pPr>
            <a:r>
              <a:rPr kumimoji="0" lang="en-US" sz="1800" b="1" i="0" u="none" strike="noStrike" kern="0" cap="none" spc="0" normalizeH="0" baseline="0" noProof="0" dirty="0">
                <a:ln>
                  <a:noFill/>
                </a:ln>
                <a:solidFill>
                  <a:srgbClr val="A50021"/>
                </a:solidFill>
                <a:effectLst/>
                <a:uLnTx/>
                <a:uFillTx/>
                <a:latin typeface="Arial"/>
                <a:ea typeface="+mn-ea"/>
                <a:cs typeface="+mn-cs"/>
              </a:rPr>
              <a:t>The amygdala is the “on-switch” for the stress response</a:t>
            </a:r>
            <a:endParaRPr kumimoji="0" lang="en-US" sz="18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endParaRPr>
          </a:p>
          <a:p>
            <a:pPr marL="742859" marR="0" lvl="1" indent="-285715" algn="l" defTabSz="914400" rtl="0" eaLnBrk="0" fontAlgn="base" latinLnBrk="0" hangingPunct="0">
              <a:lnSpc>
                <a:spcPct val="100000"/>
              </a:lnSpc>
              <a:spcBef>
                <a:spcPct val="20000"/>
              </a:spcBef>
              <a:spcAft>
                <a:spcPct val="0"/>
              </a:spcAft>
              <a:buClrTx/>
              <a:buSzTx/>
              <a:buFontTx/>
              <a:buChar char="–"/>
              <a:tabLst/>
              <a:defRPr/>
            </a:pPr>
            <a:r>
              <a:rPr kumimoji="0" lang="en-US" sz="14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Allows for s</a:t>
            </a:r>
            <a:r>
              <a:rPr kumimoji="0" lang="en-US" sz="1400" b="0" i="0" u="none" strike="noStrike" kern="0" cap="none" spc="0" normalizeH="0" baseline="0" noProof="0" dirty="0" err="1">
                <a:ln>
                  <a:noFill/>
                </a:ln>
                <a:solidFill>
                  <a:prstClr val="black"/>
                </a:solidFill>
                <a:effectLst/>
                <a:uLnTx/>
                <a:uFillTx/>
                <a:latin typeface="Arial"/>
                <a:ea typeface="MS PGothic" panose="020B0600070205080204" pitchFamily="34" charset="-128"/>
                <a:cs typeface="+mn-cs"/>
              </a:rPr>
              <a:t>ubcortical</a:t>
            </a:r>
            <a:r>
              <a:rPr kumimoji="0" lang="en-US" sz="14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 subconscious responses to threats / strong emotions</a:t>
            </a:r>
          </a:p>
          <a:p>
            <a:pPr marL="742859" marR="0" lvl="1" indent="-285715" algn="l" defTabSz="914400" rtl="0" eaLnBrk="0" fontAlgn="base" latinLnBrk="0" hangingPunct="0">
              <a:lnSpc>
                <a:spcPct val="100000"/>
              </a:lnSpc>
              <a:spcBef>
                <a:spcPct val="20000"/>
              </a:spcBef>
              <a:spcAft>
                <a:spcPct val="0"/>
              </a:spcAft>
              <a:buClrTx/>
              <a:buSzTx/>
              <a:buFontTx/>
              <a:buChar char="–"/>
              <a:tabLst/>
              <a:defRPr/>
            </a:pPr>
            <a:r>
              <a:rPr kumimoji="0" lang="en-US" sz="14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Results in reflexive, impulsive, “emotional” and often aggressive responses</a:t>
            </a:r>
          </a:p>
          <a:p>
            <a:pPr marL="742859" marR="0" lvl="1" indent="-285715" algn="l" defTabSz="914400" rtl="0" eaLnBrk="0" fontAlgn="base" latinLnBrk="0" hangingPunct="0">
              <a:lnSpc>
                <a:spcPct val="100000"/>
              </a:lnSpc>
              <a:spcBef>
                <a:spcPct val="20000"/>
              </a:spcBef>
              <a:spcAft>
                <a:spcPct val="0"/>
              </a:spcAft>
              <a:buClrTx/>
              <a:buSzTx/>
              <a:buFontTx/>
              <a:buChar char="–"/>
              <a:tabLst/>
              <a:defRPr/>
            </a:pPr>
            <a:r>
              <a:rPr kumimoji="0" lang="en-US" sz="14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Matures early in development (evolutionarily advantageous?)</a:t>
            </a:r>
          </a:p>
          <a:p>
            <a:pPr marL="742859" marR="0" lvl="1" indent="-285715" algn="l" defTabSz="914400" rtl="0" eaLnBrk="0" fontAlgn="base" latinLnBrk="0" hangingPunct="0">
              <a:lnSpc>
                <a:spcPct val="100000"/>
              </a:lnSpc>
              <a:spcBef>
                <a:spcPct val="20000"/>
              </a:spcBef>
              <a:spcAft>
                <a:spcPct val="0"/>
              </a:spcAft>
              <a:buClrTx/>
              <a:buSzTx/>
              <a:buFontTx/>
              <a:buChar char="–"/>
              <a:tabLst/>
              <a:defRPr/>
            </a:pPr>
            <a:r>
              <a:rPr kumimoji="0" lang="en-US" sz="14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Shuts down the PFC and hippocampus … </a:t>
            </a:r>
            <a:r>
              <a:rPr kumimoji="0" lang="en-US" sz="1400" b="1" i="0" u="none" strike="noStrike" kern="0" cap="none" spc="0" normalizeH="0" baseline="0" noProof="0" dirty="0">
                <a:ln>
                  <a:noFill/>
                </a:ln>
                <a:solidFill>
                  <a:schemeClr val="accent3"/>
                </a:solidFill>
                <a:effectLst/>
                <a:uLnTx/>
                <a:uFillTx/>
                <a:latin typeface="Arial"/>
                <a:ea typeface="MS PGothic" panose="020B0600070205080204" pitchFamily="34" charset="-128"/>
                <a:cs typeface="+mn-cs"/>
              </a:rPr>
              <a:t>and the ability to think adaptively or</a:t>
            </a:r>
            <a:r>
              <a:rPr kumimoji="0" lang="en-US" sz="1400" b="1" i="0" u="none" strike="noStrike" kern="0" cap="none" spc="0" normalizeH="0" noProof="0" dirty="0">
                <a:ln>
                  <a:noFill/>
                </a:ln>
                <a:solidFill>
                  <a:schemeClr val="accent3"/>
                </a:solidFill>
                <a:effectLst/>
                <a:uLnTx/>
                <a:uFillTx/>
                <a:latin typeface="Arial"/>
                <a:ea typeface="MS PGothic" panose="020B0600070205080204" pitchFamily="34" charset="-128"/>
                <a:cs typeface="+mn-cs"/>
              </a:rPr>
              <a:t> to learn new skills!</a:t>
            </a:r>
            <a:endParaRPr kumimoji="0" lang="en-US" sz="800" b="1" i="0" u="none" strike="noStrike" kern="0" cap="none" spc="0" normalizeH="0" baseline="0" noProof="0" dirty="0">
              <a:ln>
                <a:noFill/>
              </a:ln>
              <a:solidFill>
                <a:schemeClr val="accent3"/>
              </a:solidFill>
              <a:effectLst>
                <a:outerShdw blurRad="38100" dist="38100" dir="2700000" algn="tl">
                  <a:srgbClr val="000000"/>
                </a:outerShdw>
              </a:effectLst>
              <a:uLnTx/>
              <a:uFillTx/>
              <a:latin typeface="Arial"/>
              <a:ea typeface="MS PGothic" panose="020B0600070205080204" pitchFamily="34" charset="-128"/>
              <a:cs typeface="+mn-cs"/>
            </a:endParaRPr>
          </a:p>
          <a:p>
            <a:pPr marL="0" marR="0" lvl="2" indent="0" algn="l" defTabSz="914400" rtl="0" eaLnBrk="0" fontAlgn="base" latinLnBrk="0" hangingPunct="0">
              <a:lnSpc>
                <a:spcPct val="100000"/>
              </a:lnSpc>
              <a:spcBef>
                <a:spcPct val="20000"/>
              </a:spcBef>
              <a:spcAft>
                <a:spcPct val="0"/>
              </a:spcAft>
              <a:buClr>
                <a:srgbClr val="D12232"/>
              </a:buClr>
              <a:buSzTx/>
              <a:buFontTx/>
              <a:buNone/>
              <a:tabLst/>
              <a:defRPr/>
            </a:pPr>
            <a:r>
              <a:rPr kumimoji="0" lang="en-US" sz="1800" b="1" i="0" u="none" strike="noStrike" kern="0" cap="none" spc="0" normalizeH="0" baseline="0" noProof="0" dirty="0">
                <a:ln>
                  <a:noFill/>
                </a:ln>
                <a:solidFill>
                  <a:srgbClr val="A50021"/>
                </a:solidFill>
                <a:effectLst/>
                <a:uLnTx/>
                <a:uFillTx/>
                <a:latin typeface="Arial"/>
                <a:ea typeface="MS PGothic" panose="020B0600070205080204" pitchFamily="34" charset="-128"/>
                <a:cs typeface="+mn-cs"/>
              </a:rPr>
              <a:t>Young children need SSNRs … to turn off the amygdala for them</a:t>
            </a:r>
          </a:p>
          <a:p>
            <a:pPr marL="742859" marR="0" lvl="1" indent="-285715" algn="l" defTabSz="914400" rtl="0" eaLnBrk="0" fontAlgn="base" latinLnBrk="0" hangingPunct="0">
              <a:lnSpc>
                <a:spcPct val="100000"/>
              </a:lnSpc>
              <a:spcBef>
                <a:spcPct val="20000"/>
              </a:spcBef>
              <a:spcAft>
                <a:spcPct val="0"/>
              </a:spcAft>
              <a:buClrTx/>
              <a:buSzTx/>
              <a:buFontTx/>
              <a:buChar char="–"/>
              <a:tabLst/>
              <a:defRPr/>
            </a:pPr>
            <a:r>
              <a:rPr kumimoji="0" lang="en-US" sz="14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Autonomic Emotional Connection / Bio-Behavioral Synchrony </a:t>
            </a:r>
          </a:p>
          <a:p>
            <a:pPr marL="742859" marR="0" lvl="1" indent="-285715" algn="l" defTabSz="914400" rtl="0" eaLnBrk="0" fontAlgn="base" latinLnBrk="0" hangingPunct="0">
              <a:lnSpc>
                <a:spcPct val="100000"/>
              </a:lnSpc>
              <a:spcBef>
                <a:spcPct val="20000"/>
              </a:spcBef>
              <a:spcAft>
                <a:spcPct val="0"/>
              </a:spcAft>
              <a:buClrTx/>
              <a:buSzTx/>
              <a:buFontTx/>
              <a:buChar char="–"/>
              <a:tabLst/>
              <a:defRPr/>
            </a:pPr>
            <a:r>
              <a:rPr kumimoji="0" lang="en-US" sz="14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Responsive, attuned caregiving “releases the brakes” on the PFC / hippocampus</a:t>
            </a:r>
          </a:p>
          <a:p>
            <a:pPr marL="742859" marR="0" lvl="1" indent="-285715" algn="l" defTabSz="914400" rtl="0" eaLnBrk="0" fontAlgn="base" latinLnBrk="0" hangingPunct="0">
              <a:lnSpc>
                <a:spcPct val="100000"/>
              </a:lnSpc>
              <a:spcBef>
                <a:spcPct val="20000"/>
              </a:spcBef>
              <a:spcAft>
                <a:spcPct val="0"/>
              </a:spcAft>
              <a:buClrTx/>
              <a:buSzTx/>
              <a:buFontTx/>
              <a:buChar char="–"/>
              <a:tabLst/>
              <a:defRPr/>
            </a:pPr>
            <a:r>
              <a:rPr kumimoji="0" lang="en-US" sz="14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This allows children to be creative, to be social, to learn </a:t>
            </a:r>
          </a:p>
          <a:p>
            <a:pPr marL="0" marR="0" lvl="2" indent="0" algn="l" defTabSz="914400" rtl="0" eaLnBrk="0" fontAlgn="base" latinLnBrk="0" hangingPunct="0">
              <a:lnSpc>
                <a:spcPct val="100000"/>
              </a:lnSpc>
              <a:spcBef>
                <a:spcPct val="20000"/>
              </a:spcBef>
              <a:spcAft>
                <a:spcPct val="0"/>
              </a:spcAft>
              <a:buClr>
                <a:srgbClr val="D12232"/>
              </a:buClr>
              <a:buSzTx/>
              <a:buFontTx/>
              <a:buNone/>
              <a:tabLst/>
              <a:defRPr/>
            </a:pPr>
            <a:r>
              <a:rPr kumimoji="0" lang="en-US" sz="1800" b="1" i="0" u="none" strike="noStrike" kern="0" cap="none" spc="0" normalizeH="0" baseline="0" noProof="0" dirty="0">
                <a:ln>
                  <a:noFill/>
                </a:ln>
                <a:solidFill>
                  <a:srgbClr val="A50021"/>
                </a:solidFill>
                <a:effectLst/>
                <a:uLnTx/>
                <a:uFillTx/>
                <a:latin typeface="Arial"/>
                <a:ea typeface="MS PGothic" panose="020B0600070205080204" pitchFamily="34" charset="-128"/>
                <a:cs typeface="+mn-cs"/>
              </a:rPr>
              <a:t>Older children also need SSNRs … to promote Social-Emotional Learning</a:t>
            </a:r>
          </a:p>
        </p:txBody>
      </p:sp>
      <p:sp>
        <p:nvSpPr>
          <p:cNvPr id="10" name="Rectangle 3">
            <a:extLst>
              <a:ext uri="{FF2B5EF4-FFF2-40B4-BE49-F238E27FC236}">
                <a16:creationId xmlns:a16="http://schemas.microsoft.com/office/drawing/2014/main" id="{3B486758-3A17-4968-929E-6791F4591A25}"/>
              </a:ext>
            </a:extLst>
          </p:cNvPr>
          <p:cNvSpPr txBox="1">
            <a:spLocks noChangeArrowheads="1"/>
          </p:cNvSpPr>
          <p:nvPr/>
        </p:nvSpPr>
        <p:spPr bwMode="auto">
          <a:xfrm>
            <a:off x="0" y="12058"/>
            <a:ext cx="9144000" cy="408705"/>
          </a:xfrm>
          <a:prstGeom prst="rect">
            <a:avLst/>
          </a:prstGeom>
          <a:noFill/>
          <a:ln w="9525">
            <a:noFill/>
            <a:miter lim="800000"/>
            <a:headEnd/>
            <a:tailEnd/>
          </a:ln>
          <a:effectLst/>
        </p:spPr>
        <p:txBody>
          <a:bodyPr vert="horz" wrap="square" lIns="91430" tIns="45715" rIns="91430" bIns="45715" numCol="1" anchor="ctr" anchorCtr="1" compatLnSpc="1">
            <a:prstTxWarp prst="textNoShape">
              <a:avLst/>
            </a:prstTxWarp>
          </a:bodyPr>
          <a:lstStyle>
            <a:lvl1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5pPr>
            <a:lvl6pPr marL="457142" algn="ctr" rtl="0" fontAlgn="base">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6pPr>
            <a:lvl7pPr marL="914288" algn="ctr" rtl="0" fontAlgn="base">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7pPr>
            <a:lvl8pPr marL="1371430" algn="ctr" rtl="0" fontAlgn="base">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8pPr>
            <a:lvl9pPr marL="1828574" algn="ctr" rtl="0" fontAlgn="base">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0" cap="none" spc="0" normalizeH="0" baseline="0" noProof="0" dirty="0">
                <a:ln>
                  <a:noFill/>
                </a:ln>
                <a:solidFill>
                  <a:srgbClr val="A50021"/>
                </a:solidFill>
                <a:effectLst/>
                <a:uLnTx/>
                <a:uFillTx/>
                <a:latin typeface="Arial"/>
                <a:ea typeface="+mj-ea"/>
                <a:cs typeface="+mj-cs"/>
              </a:rPr>
              <a:t>AFFECT REGULATION: A Tale of 3 Structures</a:t>
            </a:r>
          </a:p>
        </p:txBody>
      </p:sp>
      <p:sp>
        <p:nvSpPr>
          <p:cNvPr id="5" name="TextBox 4">
            <a:extLst>
              <a:ext uri="{FF2B5EF4-FFF2-40B4-BE49-F238E27FC236}">
                <a16:creationId xmlns:a16="http://schemas.microsoft.com/office/drawing/2014/main" id="{0ABF7DA5-B439-4E77-946B-737D79F4EDA7}"/>
              </a:ext>
            </a:extLst>
          </p:cNvPr>
          <p:cNvSpPr txBox="1"/>
          <p:nvPr/>
        </p:nvSpPr>
        <p:spPr>
          <a:xfrm>
            <a:off x="5596235" y="3604629"/>
            <a:ext cx="2688557" cy="307777"/>
          </a:xfrm>
          <a:prstGeom prst="rect">
            <a:avLst/>
          </a:prstGeom>
          <a:noFill/>
        </p:spPr>
        <p:txBody>
          <a:bodyPr wrap="non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400" b="1" i="0" u="none" strike="noStrike" kern="0" cap="none" spc="0" normalizeH="0" baseline="0" noProof="0" dirty="0">
                <a:ln>
                  <a:noFill/>
                </a:ln>
                <a:solidFill>
                  <a:srgbClr val="A11E2A"/>
                </a:solidFill>
                <a:effectLst/>
                <a:uLnTx/>
                <a:uFillTx/>
                <a:latin typeface="Arial" panose="020B0604020202020204" pitchFamily="34" charset="0"/>
                <a:ea typeface="MS PGothic" panose="020B0600070205080204" pitchFamily="34" charset="-128"/>
                <a:cs typeface="+mn-cs"/>
              </a:rPr>
              <a:t>-&gt; </a:t>
            </a:r>
            <a:r>
              <a:rPr lang="en-US" sz="1400" b="1" kern="0" dirty="0">
                <a:solidFill>
                  <a:srgbClr val="A11E2A"/>
                </a:solidFill>
              </a:rPr>
              <a:t>emotions are “contagious”</a:t>
            </a:r>
            <a:endParaRPr kumimoji="0" lang="en-US" sz="1400" b="1" i="0" u="none" strike="noStrike" kern="0" cap="none" spc="0" normalizeH="0" baseline="0" noProof="0" dirty="0">
              <a:ln>
                <a:noFill/>
              </a:ln>
              <a:solidFill>
                <a:srgbClr val="A11E2A"/>
              </a:solidFill>
              <a:effectLst/>
              <a:uLnTx/>
              <a:uFillTx/>
              <a:latin typeface="Arial" panose="020B0604020202020204" pitchFamily="34" charset="0"/>
              <a:ea typeface="MS PGothic" panose="020B0600070205080204" pitchFamily="34" charset="-128"/>
              <a:cs typeface="+mn-cs"/>
            </a:endParaRPr>
          </a:p>
        </p:txBody>
      </p:sp>
      <p:sp>
        <p:nvSpPr>
          <p:cNvPr id="8" name="TextBox 7">
            <a:extLst>
              <a:ext uri="{FF2B5EF4-FFF2-40B4-BE49-F238E27FC236}">
                <a16:creationId xmlns:a16="http://schemas.microsoft.com/office/drawing/2014/main" id="{38743FD8-703F-4600-A967-D2EB45BBEC9B}"/>
              </a:ext>
            </a:extLst>
          </p:cNvPr>
          <p:cNvSpPr txBox="1"/>
          <p:nvPr/>
        </p:nvSpPr>
        <p:spPr>
          <a:xfrm>
            <a:off x="5127316" y="4096996"/>
            <a:ext cx="3272050" cy="307777"/>
          </a:xfrm>
          <a:prstGeom prst="rect">
            <a:avLst/>
          </a:prstGeom>
          <a:noFill/>
        </p:spPr>
        <p:txBody>
          <a:bodyPr wrap="non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400" b="1" i="0" u="none" strike="noStrike" kern="0" cap="none" spc="0" normalizeH="0" baseline="0" noProof="0" dirty="0">
                <a:ln>
                  <a:noFill/>
                </a:ln>
                <a:solidFill>
                  <a:srgbClr val="A11E2A"/>
                </a:solidFill>
                <a:effectLst/>
                <a:uLnTx/>
                <a:uFillTx/>
                <a:latin typeface="Arial" panose="020B0604020202020204" pitchFamily="34" charset="0"/>
                <a:ea typeface="MS PGothic" panose="020B0600070205080204" pitchFamily="34" charset="-128"/>
                <a:cs typeface="+mn-cs"/>
              </a:rPr>
              <a:t>…all in the context of relationships!!</a:t>
            </a:r>
          </a:p>
        </p:txBody>
      </p:sp>
    </p:spTree>
    <p:extLst>
      <p:ext uri="{BB962C8B-B14F-4D97-AF65-F5344CB8AC3E}">
        <p14:creationId xmlns:p14="http://schemas.microsoft.com/office/powerpoint/2010/main" val="2397680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fade">
                                      <p:cBhvr>
                                        <p:cTn id="7" dur="500"/>
                                        <p:tgtEl>
                                          <p:spTgt spid="9">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9">
                                            <p:txEl>
                                              <p:pRg st="2" end="2"/>
                                            </p:txEl>
                                          </p:spTgt>
                                        </p:tgtEl>
                                        <p:attrNameLst>
                                          <p:attrName>style.visibility</p:attrName>
                                        </p:attrNameLst>
                                      </p:cBhvr>
                                      <p:to>
                                        <p:strVal val="visible"/>
                                      </p:to>
                                    </p:set>
                                    <p:animEffect transition="in" filter="fade">
                                      <p:cBhvr>
                                        <p:cTn id="10" dur="500"/>
                                        <p:tgtEl>
                                          <p:spTgt spid="9">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9">
                                            <p:txEl>
                                              <p:pRg st="3" end="3"/>
                                            </p:txEl>
                                          </p:spTgt>
                                        </p:tgtEl>
                                        <p:attrNameLst>
                                          <p:attrName>style.visibility</p:attrName>
                                        </p:attrNameLst>
                                      </p:cBhvr>
                                      <p:to>
                                        <p:strVal val="visible"/>
                                      </p:to>
                                    </p:set>
                                    <p:animEffect transition="in" filter="fade">
                                      <p:cBhvr>
                                        <p:cTn id="13" dur="500"/>
                                        <p:tgtEl>
                                          <p:spTgt spid="9">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9">
                                            <p:txEl>
                                              <p:pRg st="4" end="4"/>
                                            </p:txEl>
                                          </p:spTgt>
                                        </p:tgtEl>
                                        <p:attrNameLst>
                                          <p:attrName>style.visibility</p:attrName>
                                        </p:attrNameLst>
                                      </p:cBhvr>
                                      <p:to>
                                        <p:strVal val="visible"/>
                                      </p:to>
                                    </p:set>
                                    <p:animEffect transition="in" filter="fade">
                                      <p:cBhvr>
                                        <p:cTn id="16" dur="500"/>
                                        <p:tgtEl>
                                          <p:spTgt spid="9">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9">
                                            <p:txEl>
                                              <p:pRg st="6" end="6"/>
                                            </p:txEl>
                                          </p:spTgt>
                                        </p:tgtEl>
                                        <p:attrNameLst>
                                          <p:attrName>style.visibility</p:attrName>
                                        </p:attrNameLst>
                                      </p:cBhvr>
                                      <p:to>
                                        <p:strVal val="visible"/>
                                      </p:to>
                                    </p:set>
                                    <p:animEffect transition="in" filter="fade">
                                      <p:cBhvr>
                                        <p:cTn id="21" dur="500"/>
                                        <p:tgtEl>
                                          <p:spTgt spid="9">
                                            <p:txEl>
                                              <p:pRg st="6" end="6"/>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9">
                                            <p:txEl>
                                              <p:pRg st="7" end="7"/>
                                            </p:txEl>
                                          </p:spTgt>
                                        </p:tgtEl>
                                        <p:attrNameLst>
                                          <p:attrName>style.visibility</p:attrName>
                                        </p:attrNameLst>
                                      </p:cBhvr>
                                      <p:to>
                                        <p:strVal val="visible"/>
                                      </p:to>
                                    </p:set>
                                    <p:animEffect transition="in" filter="fade">
                                      <p:cBhvr>
                                        <p:cTn id="24" dur="500"/>
                                        <p:tgtEl>
                                          <p:spTgt spid="9">
                                            <p:txEl>
                                              <p:pRg st="7" end="7"/>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9">
                                            <p:txEl>
                                              <p:pRg st="8" end="8"/>
                                            </p:txEl>
                                          </p:spTgt>
                                        </p:tgtEl>
                                        <p:attrNameLst>
                                          <p:attrName>style.visibility</p:attrName>
                                        </p:attrNameLst>
                                      </p:cBhvr>
                                      <p:to>
                                        <p:strVal val="visible"/>
                                      </p:to>
                                    </p:set>
                                    <p:animEffect transition="in" filter="fade">
                                      <p:cBhvr>
                                        <p:cTn id="27" dur="500"/>
                                        <p:tgtEl>
                                          <p:spTgt spid="9">
                                            <p:txEl>
                                              <p:pRg st="8" end="8"/>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9">
                                            <p:txEl>
                                              <p:pRg st="9" end="9"/>
                                            </p:txEl>
                                          </p:spTgt>
                                        </p:tgtEl>
                                        <p:attrNameLst>
                                          <p:attrName>style.visibility</p:attrName>
                                        </p:attrNameLst>
                                      </p:cBhvr>
                                      <p:to>
                                        <p:strVal val="visible"/>
                                      </p:to>
                                    </p:set>
                                    <p:animEffect transition="in" filter="fade">
                                      <p:cBhvr>
                                        <p:cTn id="30" dur="500"/>
                                        <p:tgtEl>
                                          <p:spTgt spid="9">
                                            <p:txEl>
                                              <p:pRg st="9" end="9"/>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9">
                                            <p:txEl>
                                              <p:pRg st="10" end="10"/>
                                            </p:txEl>
                                          </p:spTgt>
                                        </p:tgtEl>
                                        <p:attrNameLst>
                                          <p:attrName>style.visibility</p:attrName>
                                        </p:attrNameLst>
                                      </p:cBhvr>
                                      <p:to>
                                        <p:strVal val="visible"/>
                                      </p:to>
                                    </p:set>
                                    <p:animEffect transition="in" filter="fade">
                                      <p:cBhvr>
                                        <p:cTn id="35" dur="500"/>
                                        <p:tgtEl>
                                          <p:spTgt spid="9">
                                            <p:txEl>
                                              <p:pRg st="10" end="10"/>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9">
                                            <p:txEl>
                                              <p:pRg st="11" end="11"/>
                                            </p:txEl>
                                          </p:spTgt>
                                        </p:tgtEl>
                                        <p:attrNameLst>
                                          <p:attrName>style.visibility</p:attrName>
                                        </p:attrNameLst>
                                      </p:cBhvr>
                                      <p:to>
                                        <p:strVal val="visible"/>
                                      </p:to>
                                    </p:set>
                                    <p:animEffect transition="in" filter="fade">
                                      <p:cBhvr>
                                        <p:cTn id="38" dur="500"/>
                                        <p:tgtEl>
                                          <p:spTgt spid="9">
                                            <p:txEl>
                                              <p:pRg st="11" end="11"/>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wipe(down)">
                                      <p:cBhvr>
                                        <p:cTn id="43" dur="580">
                                          <p:stCondLst>
                                            <p:cond delay="0"/>
                                          </p:stCondLst>
                                        </p:cTn>
                                        <p:tgtEl>
                                          <p:spTgt spid="5"/>
                                        </p:tgtEl>
                                      </p:cBhvr>
                                    </p:animEffect>
                                    <p:anim calcmode="lin" valueType="num">
                                      <p:cBhvr>
                                        <p:cTn id="44"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49" dur="26">
                                          <p:stCondLst>
                                            <p:cond delay="650"/>
                                          </p:stCondLst>
                                        </p:cTn>
                                        <p:tgtEl>
                                          <p:spTgt spid="5"/>
                                        </p:tgtEl>
                                      </p:cBhvr>
                                      <p:to x="100000" y="60000"/>
                                    </p:animScale>
                                    <p:animScale>
                                      <p:cBhvr>
                                        <p:cTn id="50" dur="166" decel="50000">
                                          <p:stCondLst>
                                            <p:cond delay="676"/>
                                          </p:stCondLst>
                                        </p:cTn>
                                        <p:tgtEl>
                                          <p:spTgt spid="5"/>
                                        </p:tgtEl>
                                      </p:cBhvr>
                                      <p:to x="100000" y="100000"/>
                                    </p:animScale>
                                    <p:animScale>
                                      <p:cBhvr>
                                        <p:cTn id="51" dur="26">
                                          <p:stCondLst>
                                            <p:cond delay="1312"/>
                                          </p:stCondLst>
                                        </p:cTn>
                                        <p:tgtEl>
                                          <p:spTgt spid="5"/>
                                        </p:tgtEl>
                                      </p:cBhvr>
                                      <p:to x="100000" y="80000"/>
                                    </p:animScale>
                                    <p:animScale>
                                      <p:cBhvr>
                                        <p:cTn id="52" dur="166" decel="50000">
                                          <p:stCondLst>
                                            <p:cond delay="1338"/>
                                          </p:stCondLst>
                                        </p:cTn>
                                        <p:tgtEl>
                                          <p:spTgt spid="5"/>
                                        </p:tgtEl>
                                      </p:cBhvr>
                                      <p:to x="100000" y="100000"/>
                                    </p:animScale>
                                    <p:animScale>
                                      <p:cBhvr>
                                        <p:cTn id="53" dur="26">
                                          <p:stCondLst>
                                            <p:cond delay="1642"/>
                                          </p:stCondLst>
                                        </p:cTn>
                                        <p:tgtEl>
                                          <p:spTgt spid="5"/>
                                        </p:tgtEl>
                                      </p:cBhvr>
                                      <p:to x="100000" y="90000"/>
                                    </p:animScale>
                                    <p:animScale>
                                      <p:cBhvr>
                                        <p:cTn id="54" dur="166" decel="50000">
                                          <p:stCondLst>
                                            <p:cond delay="1668"/>
                                          </p:stCondLst>
                                        </p:cTn>
                                        <p:tgtEl>
                                          <p:spTgt spid="5"/>
                                        </p:tgtEl>
                                      </p:cBhvr>
                                      <p:to x="100000" y="100000"/>
                                    </p:animScale>
                                    <p:animScale>
                                      <p:cBhvr>
                                        <p:cTn id="55" dur="26">
                                          <p:stCondLst>
                                            <p:cond delay="1808"/>
                                          </p:stCondLst>
                                        </p:cTn>
                                        <p:tgtEl>
                                          <p:spTgt spid="5"/>
                                        </p:tgtEl>
                                      </p:cBhvr>
                                      <p:to x="100000" y="95000"/>
                                    </p:animScale>
                                    <p:animScale>
                                      <p:cBhvr>
                                        <p:cTn id="56" dur="166" decel="50000">
                                          <p:stCondLst>
                                            <p:cond delay="1834"/>
                                          </p:stCondLst>
                                        </p:cTn>
                                        <p:tgtEl>
                                          <p:spTgt spid="5"/>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9">
                                            <p:txEl>
                                              <p:pRg st="12" end="12"/>
                                            </p:txEl>
                                          </p:spTgt>
                                        </p:tgtEl>
                                        <p:attrNameLst>
                                          <p:attrName>style.visibility</p:attrName>
                                        </p:attrNameLst>
                                      </p:cBhvr>
                                      <p:to>
                                        <p:strVal val="visible"/>
                                      </p:to>
                                    </p:set>
                                    <p:animEffect transition="in" filter="fade">
                                      <p:cBhvr>
                                        <p:cTn id="61" dur="500"/>
                                        <p:tgtEl>
                                          <p:spTgt spid="9">
                                            <p:txEl>
                                              <p:pRg st="12" end="12"/>
                                            </p:txEl>
                                          </p:spTgt>
                                        </p:tgtEl>
                                      </p:cBhvr>
                                    </p:animEffect>
                                  </p:childTnLst>
                                </p:cTn>
                              </p:par>
                              <p:par>
                                <p:cTn id="62" presetID="10" presetClass="entr" presetSubtype="0" fill="hold" nodeType="withEffect">
                                  <p:stCondLst>
                                    <p:cond delay="0"/>
                                  </p:stCondLst>
                                  <p:childTnLst>
                                    <p:set>
                                      <p:cBhvr>
                                        <p:cTn id="63" dur="1" fill="hold">
                                          <p:stCondLst>
                                            <p:cond delay="0"/>
                                          </p:stCondLst>
                                        </p:cTn>
                                        <p:tgtEl>
                                          <p:spTgt spid="9">
                                            <p:txEl>
                                              <p:pRg st="13" end="13"/>
                                            </p:txEl>
                                          </p:spTgt>
                                        </p:tgtEl>
                                        <p:attrNameLst>
                                          <p:attrName>style.visibility</p:attrName>
                                        </p:attrNameLst>
                                      </p:cBhvr>
                                      <p:to>
                                        <p:strVal val="visible"/>
                                      </p:to>
                                    </p:set>
                                    <p:animEffect transition="in" filter="fade">
                                      <p:cBhvr>
                                        <p:cTn id="64" dur="500"/>
                                        <p:tgtEl>
                                          <p:spTgt spid="9">
                                            <p:txEl>
                                              <p:pRg st="13" end="13"/>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26" presetClass="entr" presetSubtype="0" fill="hold" grpId="0" nodeType="clickEffect">
                                  <p:stCondLst>
                                    <p:cond delay="0"/>
                                  </p:stCondLst>
                                  <p:childTnLst>
                                    <p:set>
                                      <p:cBhvr>
                                        <p:cTn id="68" dur="1" fill="hold">
                                          <p:stCondLst>
                                            <p:cond delay="0"/>
                                          </p:stCondLst>
                                        </p:cTn>
                                        <p:tgtEl>
                                          <p:spTgt spid="8"/>
                                        </p:tgtEl>
                                        <p:attrNameLst>
                                          <p:attrName>style.visibility</p:attrName>
                                        </p:attrNameLst>
                                      </p:cBhvr>
                                      <p:to>
                                        <p:strVal val="visible"/>
                                      </p:to>
                                    </p:set>
                                    <p:animEffect transition="in" filter="wipe(down)">
                                      <p:cBhvr>
                                        <p:cTn id="69" dur="580">
                                          <p:stCondLst>
                                            <p:cond delay="0"/>
                                          </p:stCondLst>
                                        </p:cTn>
                                        <p:tgtEl>
                                          <p:spTgt spid="8"/>
                                        </p:tgtEl>
                                      </p:cBhvr>
                                    </p:animEffect>
                                    <p:anim calcmode="lin" valueType="num">
                                      <p:cBhvr>
                                        <p:cTn id="70"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71"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72"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73"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74"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75" dur="26">
                                          <p:stCondLst>
                                            <p:cond delay="650"/>
                                          </p:stCondLst>
                                        </p:cTn>
                                        <p:tgtEl>
                                          <p:spTgt spid="8"/>
                                        </p:tgtEl>
                                      </p:cBhvr>
                                      <p:to x="100000" y="60000"/>
                                    </p:animScale>
                                    <p:animScale>
                                      <p:cBhvr>
                                        <p:cTn id="76" dur="166" decel="50000">
                                          <p:stCondLst>
                                            <p:cond delay="676"/>
                                          </p:stCondLst>
                                        </p:cTn>
                                        <p:tgtEl>
                                          <p:spTgt spid="8"/>
                                        </p:tgtEl>
                                      </p:cBhvr>
                                      <p:to x="100000" y="100000"/>
                                    </p:animScale>
                                    <p:animScale>
                                      <p:cBhvr>
                                        <p:cTn id="77" dur="26">
                                          <p:stCondLst>
                                            <p:cond delay="1312"/>
                                          </p:stCondLst>
                                        </p:cTn>
                                        <p:tgtEl>
                                          <p:spTgt spid="8"/>
                                        </p:tgtEl>
                                      </p:cBhvr>
                                      <p:to x="100000" y="80000"/>
                                    </p:animScale>
                                    <p:animScale>
                                      <p:cBhvr>
                                        <p:cTn id="78" dur="166" decel="50000">
                                          <p:stCondLst>
                                            <p:cond delay="1338"/>
                                          </p:stCondLst>
                                        </p:cTn>
                                        <p:tgtEl>
                                          <p:spTgt spid="8"/>
                                        </p:tgtEl>
                                      </p:cBhvr>
                                      <p:to x="100000" y="100000"/>
                                    </p:animScale>
                                    <p:animScale>
                                      <p:cBhvr>
                                        <p:cTn id="79" dur="26">
                                          <p:stCondLst>
                                            <p:cond delay="1642"/>
                                          </p:stCondLst>
                                        </p:cTn>
                                        <p:tgtEl>
                                          <p:spTgt spid="8"/>
                                        </p:tgtEl>
                                      </p:cBhvr>
                                      <p:to x="100000" y="90000"/>
                                    </p:animScale>
                                    <p:animScale>
                                      <p:cBhvr>
                                        <p:cTn id="80" dur="166" decel="50000">
                                          <p:stCondLst>
                                            <p:cond delay="1668"/>
                                          </p:stCondLst>
                                        </p:cTn>
                                        <p:tgtEl>
                                          <p:spTgt spid="8"/>
                                        </p:tgtEl>
                                      </p:cBhvr>
                                      <p:to x="100000" y="100000"/>
                                    </p:animScale>
                                    <p:animScale>
                                      <p:cBhvr>
                                        <p:cTn id="81" dur="26">
                                          <p:stCondLst>
                                            <p:cond delay="1808"/>
                                          </p:stCondLst>
                                        </p:cTn>
                                        <p:tgtEl>
                                          <p:spTgt spid="8"/>
                                        </p:tgtEl>
                                      </p:cBhvr>
                                      <p:to x="100000" y="95000"/>
                                    </p:animScale>
                                    <p:animScale>
                                      <p:cBhvr>
                                        <p:cTn id="82" dur="166" decel="50000">
                                          <p:stCondLst>
                                            <p:cond delay="1834"/>
                                          </p:stCondLst>
                                        </p:cTn>
                                        <p:tgtEl>
                                          <p:spTgt spid="8"/>
                                        </p:tgtEl>
                                      </p:cBhvr>
                                      <p:to x="100000" y="100000"/>
                                    </p:animScale>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nodeType="clickEffect">
                                  <p:stCondLst>
                                    <p:cond delay="0"/>
                                  </p:stCondLst>
                                  <p:childTnLst>
                                    <p:set>
                                      <p:cBhvr>
                                        <p:cTn id="86" dur="1" fill="hold">
                                          <p:stCondLst>
                                            <p:cond delay="0"/>
                                          </p:stCondLst>
                                        </p:cTn>
                                        <p:tgtEl>
                                          <p:spTgt spid="9">
                                            <p:txEl>
                                              <p:pRg st="14" end="14"/>
                                            </p:txEl>
                                          </p:spTgt>
                                        </p:tgtEl>
                                        <p:attrNameLst>
                                          <p:attrName>style.visibility</p:attrName>
                                        </p:attrNameLst>
                                      </p:cBhvr>
                                      <p:to>
                                        <p:strVal val="visible"/>
                                      </p:to>
                                    </p:set>
                                    <p:animEffect transition="in" filter="fade">
                                      <p:cBhvr>
                                        <p:cTn id="87" dur="500"/>
                                        <p:tgtEl>
                                          <p:spTgt spid="9">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EAB6E2C-5C66-41DC-AE94-0D63912973B4}"/>
              </a:ext>
            </a:extLst>
          </p:cNvPr>
          <p:cNvSpPr>
            <a:spLocks noGrp="1"/>
          </p:cNvSpPr>
          <p:nvPr>
            <p:ph type="sldNum" sz="quarter" idx="10"/>
          </p:nvPr>
        </p:nvSpPr>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558C58D6-7A02-4F71-AB50-60AC65247C6A}" type="slidenum">
              <a:rPr kumimoji="0" lang="en-US" altLang="en-US" sz="1100" b="0" i="0" u="none" strike="noStrike" kern="1200" cap="none" spc="0" normalizeH="0" baseline="0" noProof="0">
                <a:ln>
                  <a:noFill/>
                </a:ln>
                <a:solidFill>
                  <a:prstClr val="black"/>
                </a:solidFill>
                <a:effectLst/>
                <a:uLnTx/>
                <a:uFillTx/>
                <a:latin typeface="Arial"/>
                <a:ea typeface="MS PGothic"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24</a:t>
            </a:fld>
            <a:endParaRPr kumimoji="0" lang="en-US" altLang="en-US" sz="1100" b="0" i="0" u="none" strike="noStrike" kern="1200" cap="none" spc="0" normalizeH="0" baseline="0" noProof="0">
              <a:ln>
                <a:noFill/>
              </a:ln>
              <a:solidFill>
                <a:prstClr val="black"/>
              </a:solidFill>
              <a:effectLst/>
              <a:uLnTx/>
              <a:uFillTx/>
              <a:latin typeface="Arial"/>
              <a:ea typeface="MS PGothic" panose="020B0600070205080204" pitchFamily="34" charset="-128"/>
              <a:cs typeface="+mn-cs"/>
            </a:endParaRPr>
          </a:p>
        </p:txBody>
      </p:sp>
      <p:sp>
        <p:nvSpPr>
          <p:cNvPr id="9" name="Rectangle 2">
            <a:extLst>
              <a:ext uri="{FF2B5EF4-FFF2-40B4-BE49-F238E27FC236}">
                <a16:creationId xmlns:a16="http://schemas.microsoft.com/office/drawing/2014/main" id="{D5B4AE32-AF82-4575-803D-6D9839005878}"/>
              </a:ext>
            </a:extLst>
          </p:cNvPr>
          <p:cNvSpPr txBox="1">
            <a:spLocks noChangeArrowheads="1"/>
          </p:cNvSpPr>
          <p:nvPr/>
        </p:nvSpPr>
        <p:spPr bwMode="auto">
          <a:xfrm>
            <a:off x="1" y="563103"/>
            <a:ext cx="9144000" cy="4110495"/>
          </a:xfrm>
          <a:prstGeom prst="rect">
            <a:avLst/>
          </a:prstGeom>
          <a:noFill/>
          <a:ln w="9525">
            <a:noFill/>
            <a:miter lim="800000"/>
            <a:headEnd/>
            <a:tailEnd/>
          </a:ln>
          <a:effectLst/>
        </p:spPr>
        <p:txBody>
          <a:bodyPr vert="horz" wrap="square" lIns="91430" tIns="45715" rIns="91430" bIns="45715" numCol="1" anchor="t" anchorCtr="0" compatLnSpc="1">
            <a:prstTxWarp prst="textNoShape">
              <a:avLst/>
            </a:prstTxWarp>
          </a:bodyPr>
          <a:lstStyle>
            <a:lvl1pPr marL="342857" indent="-342857" algn="l" rtl="0" eaLnBrk="0" fontAlgn="base" hangingPunct="0">
              <a:spcBef>
                <a:spcPct val="20000"/>
              </a:spcBef>
              <a:spcAft>
                <a:spcPct val="0"/>
              </a:spcAft>
              <a:buClr>
                <a:schemeClr val="hlink"/>
              </a:buClr>
              <a:buChar char="•"/>
              <a:defRPr sz="3200">
                <a:solidFill>
                  <a:schemeClr val="tx1"/>
                </a:solidFill>
                <a:effectLst>
                  <a:outerShdw blurRad="38100" dist="38100" dir="2700000" algn="tl">
                    <a:srgbClr val="FFFFFF"/>
                  </a:outerShdw>
                </a:effectLst>
                <a:latin typeface="+mn-lt"/>
                <a:ea typeface="+mn-ea"/>
                <a:cs typeface="+mn-cs"/>
              </a:defRPr>
            </a:lvl1pPr>
            <a:lvl2pPr marL="742859" indent="-285715" algn="l" rtl="0" eaLnBrk="0" fontAlgn="base" hangingPunct="0">
              <a:spcBef>
                <a:spcPct val="20000"/>
              </a:spcBef>
              <a:spcAft>
                <a:spcPct val="0"/>
              </a:spcAft>
              <a:buChar char="–"/>
              <a:defRPr sz="2800">
                <a:solidFill>
                  <a:schemeClr val="tx1"/>
                </a:solidFill>
                <a:effectLst>
                  <a:outerShdw blurRad="38100" dist="38100" dir="2700000" algn="tl">
                    <a:srgbClr val="FFFFFF"/>
                  </a:outerShdw>
                </a:effectLst>
                <a:latin typeface="+mn-lt"/>
              </a:defRPr>
            </a:lvl2pPr>
            <a:lvl3pPr marL="1142858" indent="-228570" algn="l" rtl="0" eaLnBrk="0" fontAlgn="base" hangingPunct="0">
              <a:spcBef>
                <a:spcPct val="20000"/>
              </a:spcBef>
              <a:spcAft>
                <a:spcPct val="0"/>
              </a:spcAft>
              <a:buClr>
                <a:schemeClr val="tx2"/>
              </a:buClr>
              <a:buChar char="•"/>
              <a:defRPr sz="2400">
                <a:solidFill>
                  <a:schemeClr val="tx1"/>
                </a:solidFill>
                <a:effectLst>
                  <a:outerShdw blurRad="38100" dist="38100" dir="2700000" algn="tl">
                    <a:srgbClr val="FFFFFF"/>
                  </a:outerShdw>
                </a:effectLst>
                <a:latin typeface="+mn-lt"/>
              </a:defRPr>
            </a:lvl3pPr>
            <a:lvl4pPr marL="1600000" indent="-228570" algn="l" rtl="0" eaLnBrk="0" fontAlgn="base" hangingPunct="0">
              <a:spcBef>
                <a:spcPct val="20000"/>
              </a:spcBef>
              <a:spcAft>
                <a:spcPct val="0"/>
              </a:spcAft>
              <a:buChar char="–"/>
              <a:defRPr sz="2000">
                <a:solidFill>
                  <a:schemeClr val="tx1"/>
                </a:solidFill>
                <a:effectLst>
                  <a:outerShdw blurRad="38100" dist="38100" dir="2700000" algn="tl">
                    <a:srgbClr val="FFFFFF"/>
                  </a:outerShdw>
                </a:effectLst>
                <a:latin typeface="+mn-lt"/>
              </a:defRPr>
            </a:lvl4pPr>
            <a:lvl5pPr marL="2057144" indent="-228570" algn="l" rtl="0" eaLnBrk="0" fontAlgn="base" hangingPunct="0">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5pPr>
            <a:lvl6pPr marL="2514285" indent="-228570" algn="l" rtl="0" fontAlgn="base">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6pPr>
            <a:lvl7pPr marL="2971430" indent="-228570" algn="l" rtl="0" fontAlgn="base">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7pPr>
            <a:lvl8pPr marL="3428573" indent="-228570" algn="l" rtl="0" fontAlgn="base">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8pPr>
            <a:lvl9pPr marL="3885715" indent="-228570" algn="l" rtl="0" fontAlgn="base">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9pPr>
          </a:lstStyle>
          <a:p>
            <a:pPr marL="0" marR="0" lvl="2" indent="0" algn="l" defTabSz="914400" rtl="0" eaLnBrk="0" fontAlgn="base" latinLnBrk="0" hangingPunct="0">
              <a:lnSpc>
                <a:spcPct val="100000"/>
              </a:lnSpc>
              <a:spcBef>
                <a:spcPct val="20000"/>
              </a:spcBef>
              <a:spcAft>
                <a:spcPct val="0"/>
              </a:spcAft>
              <a:buClr>
                <a:srgbClr val="D12232"/>
              </a:buClr>
              <a:buSzTx/>
              <a:buFontTx/>
              <a:buNone/>
              <a:tabLst/>
              <a:defRPr/>
            </a:pPr>
            <a:r>
              <a:rPr kumimoji="0" lang="en-US" sz="1800" b="1" i="0" u="none" strike="noStrike" kern="0" cap="none" spc="0" normalizeH="0" baseline="0" noProof="0" dirty="0">
                <a:ln>
                  <a:noFill/>
                </a:ln>
                <a:solidFill>
                  <a:srgbClr val="A50021"/>
                </a:solidFill>
                <a:effectLst/>
                <a:uLnTx/>
                <a:uFillTx/>
                <a:latin typeface="Arial"/>
                <a:ea typeface="MS PGothic" panose="020B0600070205080204" pitchFamily="34" charset="-128"/>
                <a:cs typeface="+mn-cs"/>
              </a:rPr>
              <a:t>Prenatal / Infancy … but on-going</a:t>
            </a:r>
            <a:endParaRPr kumimoji="0" lang="en-US" sz="18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endParaRPr>
          </a:p>
          <a:p>
            <a:pPr marL="742859" marR="0" lvl="1" indent="-285715" algn="l" defTabSz="914400" rtl="0" eaLnBrk="0" fontAlgn="base" latinLnBrk="0" hangingPunct="0">
              <a:lnSpc>
                <a:spcPct val="100000"/>
              </a:lnSpc>
              <a:spcBef>
                <a:spcPct val="20000"/>
              </a:spcBef>
              <a:spcAft>
                <a:spcPct val="0"/>
              </a:spcAft>
              <a:buClrTx/>
              <a:buSzTx/>
              <a:buFontTx/>
              <a:buChar char="–"/>
              <a:tabLst/>
              <a:defRPr/>
            </a:pPr>
            <a:r>
              <a:rPr kumimoji="0" lang="en-US" sz="1400" b="1" i="1" u="sng" strike="noStrike" kern="0" cap="none" spc="0" normalizeH="0" baseline="0" noProof="0" dirty="0">
                <a:ln>
                  <a:noFill/>
                </a:ln>
                <a:solidFill>
                  <a:prstClr val="black"/>
                </a:solidFill>
                <a:effectLst/>
                <a:uLnTx/>
                <a:uFillTx/>
                <a:latin typeface="Arial"/>
                <a:ea typeface="MS PGothic" panose="020B0600070205080204" pitchFamily="34" charset="-128"/>
                <a:cs typeface="+mn-cs"/>
              </a:rPr>
              <a:t>Attuned parents and caregivers are the locus </a:t>
            </a:r>
            <a:r>
              <a:rPr kumimoji="0" lang="en-US" sz="14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of affect regulation for the child</a:t>
            </a:r>
          </a:p>
          <a:p>
            <a:pPr marL="742859" marR="0" lvl="1" indent="-285715" algn="l" defTabSz="914400" rtl="0" eaLnBrk="0" fontAlgn="base" latinLnBrk="0" hangingPunct="0">
              <a:lnSpc>
                <a:spcPct val="100000"/>
              </a:lnSpc>
              <a:spcBef>
                <a:spcPct val="20000"/>
              </a:spcBef>
              <a:spcAft>
                <a:spcPct val="0"/>
              </a:spcAft>
              <a:buClrTx/>
              <a:buSzTx/>
              <a:buFontTx/>
              <a:buChar char="–"/>
              <a:tabLst/>
              <a:defRPr/>
            </a:pPr>
            <a:r>
              <a:rPr kumimoji="0" lang="en-US" sz="14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When they are calm, nurturing and consistently available, they act as an emotional container (</a:t>
            </a:r>
            <a:r>
              <a:rPr kumimoji="0" lang="en-US" sz="1400" b="0" i="0" u="none" strike="noStrike" kern="0" cap="none" spc="0" normalizeH="0" baseline="0" noProof="0" dirty="0" err="1">
                <a:ln>
                  <a:noFill/>
                </a:ln>
                <a:solidFill>
                  <a:prstClr val="black"/>
                </a:solidFill>
                <a:effectLst/>
                <a:uLnTx/>
                <a:uFillTx/>
                <a:latin typeface="Arial"/>
                <a:ea typeface="MS PGothic" panose="020B0600070205080204" pitchFamily="34" charset="-128"/>
                <a:cs typeface="+mn-cs"/>
              </a:rPr>
              <a:t>Forkey</a:t>
            </a:r>
            <a:r>
              <a:rPr kumimoji="0" lang="en-US" sz="14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a:t>
            </a:r>
          </a:p>
          <a:p>
            <a:pPr marL="742859" marR="0" lvl="1" indent="-285715" algn="l" defTabSz="914400" rtl="0" eaLnBrk="0" fontAlgn="base" latinLnBrk="0" hangingPunct="0">
              <a:lnSpc>
                <a:spcPct val="100000"/>
              </a:lnSpc>
              <a:spcBef>
                <a:spcPct val="20000"/>
              </a:spcBef>
              <a:spcAft>
                <a:spcPct val="0"/>
              </a:spcAft>
              <a:buClrTx/>
              <a:buSzTx/>
              <a:buFontTx/>
              <a:buChar char="–"/>
              <a:tabLst/>
              <a:defRPr/>
            </a:pPr>
            <a:r>
              <a:rPr kumimoji="0" lang="en-US" sz="14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But it can be hard for parents to give something that they may never have had</a:t>
            </a:r>
          </a:p>
          <a:p>
            <a:pPr marL="742859" marR="0" lvl="1" indent="-285715" algn="l" defTabSz="914400" rtl="0" eaLnBrk="0" fontAlgn="base" latinLnBrk="0" hangingPunct="0">
              <a:lnSpc>
                <a:spcPct val="100000"/>
              </a:lnSpc>
              <a:spcBef>
                <a:spcPct val="20000"/>
              </a:spcBef>
              <a:spcAft>
                <a:spcPct val="0"/>
              </a:spcAft>
              <a:buClrTx/>
              <a:buSzTx/>
              <a:buFontTx/>
              <a:buChar char="–"/>
              <a:tabLst/>
              <a:defRPr/>
            </a:pPr>
            <a:r>
              <a:rPr kumimoji="0" lang="en-US" sz="14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To help the kids, we need to help the parents and caregivers (</a:t>
            </a:r>
            <a:r>
              <a:rPr kumimoji="0" lang="en-US" sz="1400" b="0" i="0" u="none" strike="noStrike" kern="0" cap="none" spc="0" normalizeH="0" baseline="0" noProof="0" dirty="0" err="1">
                <a:ln>
                  <a:noFill/>
                </a:ln>
                <a:solidFill>
                  <a:prstClr val="black"/>
                </a:solidFill>
                <a:effectLst/>
                <a:uLnTx/>
                <a:uFillTx/>
                <a:latin typeface="Arial"/>
                <a:ea typeface="MS PGothic" panose="020B0600070205080204" pitchFamily="34" charset="-128"/>
                <a:cs typeface="+mn-cs"/>
              </a:rPr>
              <a:t>pACEs</a:t>
            </a:r>
            <a:r>
              <a:rPr kumimoji="0" lang="en-US" sz="14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 MI, SA, poverty, </a:t>
            </a:r>
            <a:r>
              <a:rPr kumimoji="0" lang="en-US" sz="1400" b="0" i="0" u="none" strike="noStrike" kern="0" cap="none" spc="0" normalizeH="0" baseline="0" noProof="0" dirty="0" err="1">
                <a:ln>
                  <a:noFill/>
                </a:ln>
                <a:solidFill>
                  <a:prstClr val="black"/>
                </a:solidFill>
                <a:effectLst/>
                <a:uLnTx/>
                <a:uFillTx/>
                <a:latin typeface="Arial"/>
                <a:ea typeface="MS PGothic" panose="020B0600070205080204" pitchFamily="34" charset="-128"/>
                <a:cs typeface="+mn-cs"/>
              </a:rPr>
              <a:t>etc</a:t>
            </a:r>
            <a:r>
              <a:rPr kumimoji="0" lang="en-US" sz="14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a:t>
            </a:r>
            <a:endParaRPr kumimoji="0" lang="en-US" sz="1800" b="1" i="0" u="none" strike="noStrike" kern="0" cap="none" spc="0" normalizeH="0" baseline="0" noProof="0" dirty="0">
              <a:ln>
                <a:noFill/>
              </a:ln>
              <a:solidFill>
                <a:srgbClr val="A50021"/>
              </a:solidFill>
              <a:effectLst/>
              <a:uLnTx/>
              <a:uFillTx/>
              <a:latin typeface="Arial"/>
              <a:ea typeface="MS PGothic" panose="020B0600070205080204" pitchFamily="34" charset="-128"/>
              <a:cs typeface="+mn-cs"/>
            </a:endParaRPr>
          </a:p>
          <a:p>
            <a:pPr marL="0" marR="0" lvl="0" indent="0" algn="l" defTabSz="914400" rtl="0" eaLnBrk="0" fontAlgn="base" latinLnBrk="0" hangingPunct="0">
              <a:lnSpc>
                <a:spcPct val="100000"/>
              </a:lnSpc>
              <a:spcBef>
                <a:spcPct val="20000"/>
              </a:spcBef>
              <a:spcAft>
                <a:spcPct val="0"/>
              </a:spcAft>
              <a:buClr>
                <a:srgbClr val="0000FF"/>
              </a:buClr>
              <a:buSzTx/>
              <a:buFontTx/>
              <a:buNone/>
              <a:tabLst/>
              <a:defRPr/>
            </a:pPr>
            <a:r>
              <a:rPr kumimoji="0" lang="en-US" sz="1800" b="1" i="0" u="none" strike="noStrike" kern="0" cap="none" spc="0" normalizeH="0" baseline="0" noProof="0" dirty="0">
                <a:ln>
                  <a:noFill/>
                </a:ln>
                <a:solidFill>
                  <a:srgbClr val="A50021"/>
                </a:solidFill>
                <a:effectLst/>
                <a:uLnTx/>
                <a:uFillTx/>
                <a:latin typeface="Arial"/>
                <a:ea typeface="+mn-ea"/>
                <a:cs typeface="+mn-cs"/>
              </a:rPr>
              <a:t>Beginning in infancy … but particularly in the toddler years … and on-going</a:t>
            </a:r>
            <a:endParaRPr kumimoji="0" lang="en-US" sz="18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endParaRPr>
          </a:p>
          <a:p>
            <a:pPr marL="742859" marR="0" lvl="1" indent="-285715" algn="l" defTabSz="914400" rtl="0" eaLnBrk="0" fontAlgn="base" latinLnBrk="0" hangingPunct="0">
              <a:lnSpc>
                <a:spcPct val="100000"/>
              </a:lnSpc>
              <a:spcBef>
                <a:spcPct val="20000"/>
              </a:spcBef>
              <a:spcAft>
                <a:spcPct val="0"/>
              </a:spcAft>
              <a:buClrTx/>
              <a:buSzTx/>
              <a:buFontTx/>
              <a:buChar char="–"/>
              <a:tabLst/>
              <a:defRPr/>
            </a:pPr>
            <a:r>
              <a:rPr kumimoji="0" lang="en-US" sz="1400" b="1" i="1" u="sng" strike="noStrike" kern="0" cap="none" spc="0" normalizeH="0" baseline="0" noProof="0" dirty="0">
                <a:ln>
                  <a:noFill/>
                </a:ln>
                <a:solidFill>
                  <a:prstClr val="black"/>
                </a:solidFill>
                <a:effectLst/>
                <a:uLnTx/>
                <a:uFillTx/>
                <a:latin typeface="Arial"/>
                <a:ea typeface="MS PGothic" panose="020B0600070205080204" pitchFamily="34" charset="-128"/>
                <a:cs typeface="+mn-cs"/>
              </a:rPr>
              <a:t>The dyadic dance is the locus </a:t>
            </a:r>
            <a:r>
              <a:rPr kumimoji="0" lang="en-US" sz="14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of affect regulation for the child</a:t>
            </a:r>
          </a:p>
          <a:p>
            <a:pPr marL="742859" marR="0" lvl="1" indent="-285715" algn="l" defTabSz="914400" rtl="0" eaLnBrk="0" fontAlgn="base" latinLnBrk="0" hangingPunct="0">
              <a:lnSpc>
                <a:spcPct val="100000"/>
              </a:lnSpc>
              <a:spcBef>
                <a:spcPct val="20000"/>
              </a:spcBef>
              <a:spcAft>
                <a:spcPct val="0"/>
              </a:spcAft>
              <a:buClrTx/>
              <a:buSzTx/>
              <a:buFontTx/>
              <a:buChar char="–"/>
              <a:tabLst/>
              <a:defRPr/>
            </a:pPr>
            <a:r>
              <a:rPr kumimoji="0" lang="en-US" sz="14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Bio-Behavioral Synchrony (per Feldman and others) allows for co-regulation (emotions</a:t>
            </a:r>
            <a:r>
              <a:rPr kumimoji="0" lang="en-US" sz="1400" b="0" i="0" u="none" strike="noStrike" kern="0" cap="none" spc="0" normalizeH="0" noProof="0" dirty="0">
                <a:ln>
                  <a:noFill/>
                </a:ln>
                <a:solidFill>
                  <a:prstClr val="black"/>
                </a:solidFill>
                <a:effectLst/>
                <a:uLnTx/>
                <a:uFillTx/>
                <a:latin typeface="Arial"/>
                <a:ea typeface="MS PGothic" panose="020B0600070205080204" pitchFamily="34" charset="-128"/>
                <a:cs typeface="+mn-cs"/>
              </a:rPr>
              <a:t> are contagious)</a:t>
            </a:r>
            <a:endParaRPr kumimoji="0" lang="en-US" sz="14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endParaRPr>
          </a:p>
          <a:p>
            <a:pPr marL="742859" marR="0" lvl="1" indent="-285715" algn="l" defTabSz="914400" rtl="0" eaLnBrk="0" fontAlgn="base" latinLnBrk="0" hangingPunct="0">
              <a:lnSpc>
                <a:spcPct val="100000"/>
              </a:lnSpc>
              <a:spcBef>
                <a:spcPct val="20000"/>
              </a:spcBef>
              <a:spcAft>
                <a:spcPct val="0"/>
              </a:spcAft>
              <a:buClrTx/>
              <a:buSzTx/>
              <a:buFontTx/>
              <a:buChar char="–"/>
              <a:tabLst/>
              <a:defRPr/>
            </a:pPr>
            <a:r>
              <a:rPr kumimoji="0" lang="en-US" sz="14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If the parent or caregiver is well-regulated and engaged, the child will attune to them (</a:t>
            </a:r>
            <a:r>
              <a:rPr kumimoji="0" lang="en-US" sz="1400" b="0" i="0" u="none" strike="noStrike" kern="0" cap="none" spc="0" normalizeH="0" baseline="0" noProof="0" dirty="0" err="1">
                <a:ln>
                  <a:noFill/>
                </a:ln>
                <a:solidFill>
                  <a:prstClr val="black"/>
                </a:solidFill>
                <a:effectLst/>
                <a:uLnTx/>
                <a:uFillTx/>
                <a:latin typeface="Arial"/>
                <a:ea typeface="MS PGothic" panose="020B0600070205080204" pitchFamily="34" charset="-128"/>
                <a:cs typeface="+mn-cs"/>
              </a:rPr>
              <a:t>Tronick</a:t>
            </a:r>
            <a:r>
              <a:rPr kumimoji="0" lang="en-US" sz="14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 and repair)</a:t>
            </a:r>
          </a:p>
          <a:p>
            <a:pPr marL="742859" marR="0" lvl="1" indent="-285715" algn="l" defTabSz="914400" rtl="0" eaLnBrk="0" fontAlgn="base" latinLnBrk="0" hangingPunct="0">
              <a:lnSpc>
                <a:spcPct val="100000"/>
              </a:lnSpc>
              <a:spcBef>
                <a:spcPct val="20000"/>
              </a:spcBef>
              <a:spcAft>
                <a:spcPct val="0"/>
              </a:spcAft>
              <a:buClrTx/>
              <a:buSzTx/>
              <a:buFontTx/>
              <a:buChar char="–"/>
              <a:tabLst/>
              <a:defRPr/>
            </a:pPr>
            <a:r>
              <a:rPr kumimoji="0" lang="en-US" sz="14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We need to use developmentally appropriate play to support the dance (Brazelton, ROR, VIP)</a:t>
            </a:r>
            <a:endParaRPr kumimoji="0" lang="en-US" sz="800" b="1" i="0" u="none" strike="noStrike" kern="0" cap="none" spc="0" normalizeH="0" baseline="0" noProof="0" dirty="0">
              <a:ln>
                <a:noFill/>
              </a:ln>
              <a:solidFill>
                <a:srgbClr val="A50021"/>
              </a:solidFill>
              <a:effectLst>
                <a:outerShdw blurRad="38100" dist="38100" dir="2700000" algn="tl">
                  <a:srgbClr val="000000"/>
                </a:outerShdw>
              </a:effectLst>
              <a:uLnTx/>
              <a:uFillTx/>
              <a:latin typeface="Arial"/>
              <a:ea typeface="MS PGothic" panose="020B0600070205080204" pitchFamily="34" charset="-128"/>
              <a:cs typeface="+mn-cs"/>
            </a:endParaRPr>
          </a:p>
          <a:p>
            <a:pPr marL="0" marR="0" lvl="2" indent="0" algn="l" defTabSz="914400" rtl="0" eaLnBrk="0" fontAlgn="base" latinLnBrk="0" hangingPunct="0">
              <a:lnSpc>
                <a:spcPct val="100000"/>
              </a:lnSpc>
              <a:spcBef>
                <a:spcPct val="20000"/>
              </a:spcBef>
              <a:spcAft>
                <a:spcPct val="0"/>
              </a:spcAft>
              <a:buClr>
                <a:srgbClr val="D12232"/>
              </a:buClr>
              <a:buSzTx/>
              <a:buFontTx/>
              <a:buNone/>
              <a:tabLst/>
              <a:defRPr/>
            </a:pPr>
            <a:r>
              <a:rPr kumimoji="0" lang="en-US" sz="1800" b="1" i="0" u="none" strike="noStrike" kern="0" cap="none" spc="0" normalizeH="0" baseline="0" noProof="0" dirty="0">
                <a:ln>
                  <a:noFill/>
                </a:ln>
                <a:solidFill>
                  <a:srgbClr val="A50021"/>
                </a:solidFill>
                <a:effectLst/>
                <a:uLnTx/>
                <a:uFillTx/>
                <a:latin typeface="Arial"/>
                <a:ea typeface="MS PGothic" panose="020B0600070205080204" pitchFamily="34" charset="-128"/>
                <a:cs typeface="+mn-cs"/>
              </a:rPr>
              <a:t>Beginning in preschool … but always with room for improvement!!</a:t>
            </a:r>
          </a:p>
          <a:p>
            <a:pPr marL="742859" marR="0" lvl="1" indent="-285715" algn="l" defTabSz="914400" rtl="0" eaLnBrk="0" fontAlgn="base" latinLnBrk="0" hangingPunct="0">
              <a:lnSpc>
                <a:spcPct val="100000"/>
              </a:lnSpc>
              <a:spcBef>
                <a:spcPct val="20000"/>
              </a:spcBef>
              <a:spcAft>
                <a:spcPct val="0"/>
              </a:spcAft>
              <a:buClrTx/>
              <a:buSzTx/>
              <a:buFontTx/>
              <a:buChar char="–"/>
              <a:tabLst/>
              <a:defRPr/>
            </a:pPr>
            <a:r>
              <a:rPr kumimoji="0" lang="en-US" sz="1400" b="1" i="1" u="sng" strike="noStrike" kern="0" cap="none" spc="0" normalizeH="0" baseline="0" noProof="0" dirty="0">
                <a:ln>
                  <a:noFill/>
                </a:ln>
                <a:solidFill>
                  <a:prstClr val="black"/>
                </a:solidFill>
                <a:effectLst/>
                <a:uLnTx/>
                <a:uFillTx/>
                <a:latin typeface="Arial"/>
                <a:ea typeface="MS PGothic" panose="020B0600070205080204" pitchFamily="34" charset="-128"/>
                <a:cs typeface="+mn-cs"/>
              </a:rPr>
              <a:t>The child becomes the locus </a:t>
            </a:r>
            <a:r>
              <a:rPr kumimoji="0" lang="en-US" sz="14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of affect regulation</a:t>
            </a:r>
          </a:p>
          <a:p>
            <a:pPr marL="742859" marR="0" lvl="1" indent="-285715" algn="l" defTabSz="914400" rtl="0" eaLnBrk="0" fontAlgn="base" latinLnBrk="0" hangingPunct="0">
              <a:lnSpc>
                <a:spcPct val="100000"/>
              </a:lnSpc>
              <a:spcBef>
                <a:spcPct val="20000"/>
              </a:spcBef>
              <a:spcAft>
                <a:spcPct val="0"/>
              </a:spcAft>
              <a:buClrTx/>
              <a:buSzTx/>
              <a:buFontTx/>
              <a:buChar char="–"/>
              <a:tabLst/>
              <a:defRPr/>
            </a:pPr>
            <a:r>
              <a:rPr kumimoji="0" lang="en-US" sz="14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Self-regulation begins to develop as the child learns adaptive ways to cope with strong emotions</a:t>
            </a:r>
          </a:p>
          <a:p>
            <a:pPr marL="742859" marR="0" lvl="1" indent="-285715" algn="l" defTabSz="914400" rtl="0" eaLnBrk="0" fontAlgn="base" latinLnBrk="0" hangingPunct="0">
              <a:lnSpc>
                <a:spcPct val="100000"/>
              </a:lnSpc>
              <a:spcBef>
                <a:spcPct val="20000"/>
              </a:spcBef>
              <a:spcAft>
                <a:spcPct val="0"/>
              </a:spcAft>
              <a:buClrTx/>
              <a:buSzTx/>
              <a:buFontTx/>
              <a:buChar char="–"/>
              <a:tabLst/>
              <a:defRPr/>
            </a:pPr>
            <a:r>
              <a:rPr kumimoji="0" lang="en-US" sz="14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Children learn these adaptive skills in the context of SSNRs</a:t>
            </a:r>
          </a:p>
          <a:p>
            <a:pPr marL="742859" marR="0" lvl="1" indent="-285715" algn="l" defTabSz="914400" rtl="0" eaLnBrk="0" fontAlgn="base" latinLnBrk="0" hangingPunct="0">
              <a:lnSpc>
                <a:spcPct val="100000"/>
              </a:lnSpc>
              <a:spcBef>
                <a:spcPct val="20000"/>
              </a:spcBef>
              <a:spcAft>
                <a:spcPct val="0"/>
              </a:spcAft>
              <a:buClrTx/>
              <a:buSzTx/>
              <a:buFontTx/>
              <a:buChar char="–"/>
              <a:tabLst/>
              <a:defRPr/>
            </a:pPr>
            <a:r>
              <a:rPr kumimoji="0" lang="en-US" sz="14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We need to use formalized social-</a:t>
            </a:r>
            <a:r>
              <a:rPr kumimoji="0" lang="en-US" sz="1400" b="0" i="0" u="none" strike="noStrike" kern="0" cap="none" spc="0" normalizeH="0" baseline="0" noProof="0" dirty="0" err="1">
                <a:ln>
                  <a:noFill/>
                </a:ln>
                <a:solidFill>
                  <a:prstClr val="black"/>
                </a:solidFill>
                <a:effectLst/>
                <a:uLnTx/>
                <a:uFillTx/>
                <a:latin typeface="Arial"/>
                <a:ea typeface="MS PGothic" panose="020B0600070205080204" pitchFamily="34" charset="-128"/>
                <a:cs typeface="+mn-cs"/>
              </a:rPr>
              <a:t>emotiona</a:t>
            </a:r>
            <a:r>
              <a:rPr kumimoji="0" lang="en-US" sz="14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l learning to model, teach, practice and celebrate these skills</a:t>
            </a:r>
          </a:p>
        </p:txBody>
      </p:sp>
      <p:sp>
        <p:nvSpPr>
          <p:cNvPr id="10" name="Rectangle 3">
            <a:extLst>
              <a:ext uri="{FF2B5EF4-FFF2-40B4-BE49-F238E27FC236}">
                <a16:creationId xmlns:a16="http://schemas.microsoft.com/office/drawing/2014/main" id="{3B486758-3A17-4968-929E-6791F4591A25}"/>
              </a:ext>
            </a:extLst>
          </p:cNvPr>
          <p:cNvSpPr txBox="1">
            <a:spLocks noChangeArrowheads="1"/>
          </p:cNvSpPr>
          <p:nvPr/>
        </p:nvSpPr>
        <p:spPr bwMode="auto">
          <a:xfrm>
            <a:off x="0" y="12058"/>
            <a:ext cx="9144000" cy="408705"/>
          </a:xfrm>
          <a:prstGeom prst="rect">
            <a:avLst/>
          </a:prstGeom>
          <a:noFill/>
          <a:ln w="9525">
            <a:noFill/>
            <a:miter lim="800000"/>
            <a:headEnd/>
            <a:tailEnd/>
          </a:ln>
          <a:effectLst/>
        </p:spPr>
        <p:txBody>
          <a:bodyPr vert="horz" wrap="square" lIns="91430" tIns="45715" rIns="91430" bIns="45715" numCol="1" anchor="ctr" anchorCtr="1" compatLnSpc="1">
            <a:prstTxWarp prst="textNoShape">
              <a:avLst/>
            </a:prstTxWarp>
          </a:bodyPr>
          <a:lstStyle>
            <a:lvl1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5pPr>
            <a:lvl6pPr marL="457142" algn="ctr" rtl="0" fontAlgn="base">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6pPr>
            <a:lvl7pPr marL="914288" algn="ctr" rtl="0" fontAlgn="base">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7pPr>
            <a:lvl8pPr marL="1371430" algn="ctr" rtl="0" fontAlgn="base">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8pPr>
            <a:lvl9pPr marL="1828574" algn="ctr" rtl="0" fontAlgn="base">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0" cap="none" spc="0" normalizeH="0" baseline="0" noProof="0" dirty="0">
                <a:ln>
                  <a:noFill/>
                </a:ln>
                <a:solidFill>
                  <a:srgbClr val="A50021"/>
                </a:solidFill>
                <a:effectLst/>
                <a:uLnTx/>
                <a:uFillTx/>
                <a:latin typeface="Arial"/>
                <a:ea typeface="+mj-ea"/>
                <a:cs typeface="+mj-cs"/>
              </a:rPr>
              <a:t>AFFECT REGULATION: A Moving Target</a:t>
            </a:r>
          </a:p>
        </p:txBody>
      </p:sp>
      <p:sp>
        <p:nvSpPr>
          <p:cNvPr id="5" name="TextBox 4">
            <a:extLst>
              <a:ext uri="{FF2B5EF4-FFF2-40B4-BE49-F238E27FC236}">
                <a16:creationId xmlns:a16="http://schemas.microsoft.com/office/drawing/2014/main" id="{0ABF7DA5-B439-4E77-946B-737D79F4EDA7}"/>
              </a:ext>
            </a:extLst>
          </p:cNvPr>
          <p:cNvSpPr txBox="1"/>
          <p:nvPr/>
        </p:nvSpPr>
        <p:spPr>
          <a:xfrm>
            <a:off x="5596235" y="3604629"/>
            <a:ext cx="184731" cy="307777"/>
          </a:xfrm>
          <a:prstGeom prst="rect">
            <a:avLst/>
          </a:prstGeom>
          <a:noFill/>
        </p:spPr>
        <p:txBody>
          <a:bodyPr wrap="non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400" b="1" i="0" u="none" strike="noStrike" kern="0" cap="none" spc="0" normalizeH="0" baseline="0" noProof="0" dirty="0">
              <a:ln>
                <a:noFill/>
              </a:ln>
              <a:solidFill>
                <a:srgbClr val="A11E2A"/>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1592831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5" end="5"/>
                                            </p:txEl>
                                          </p:spTgt>
                                        </p:tgtEl>
                                        <p:attrNameLst>
                                          <p:attrName>style.visibility</p:attrName>
                                        </p:attrNameLst>
                                      </p:cBhvr>
                                      <p:to>
                                        <p:strVal val="visible"/>
                                      </p:to>
                                    </p:set>
                                    <p:animEffect transition="in" filter="fade">
                                      <p:cBhvr>
                                        <p:cTn id="7" dur="500"/>
                                        <p:tgtEl>
                                          <p:spTgt spid="9">
                                            <p:txEl>
                                              <p:pRg st="5" end="5"/>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9">
                                            <p:txEl>
                                              <p:pRg st="6" end="6"/>
                                            </p:txEl>
                                          </p:spTgt>
                                        </p:tgtEl>
                                        <p:attrNameLst>
                                          <p:attrName>style.visibility</p:attrName>
                                        </p:attrNameLst>
                                      </p:cBhvr>
                                      <p:to>
                                        <p:strVal val="visible"/>
                                      </p:to>
                                    </p:set>
                                    <p:animEffect transition="in" filter="fade">
                                      <p:cBhvr>
                                        <p:cTn id="10" dur="500"/>
                                        <p:tgtEl>
                                          <p:spTgt spid="9">
                                            <p:txEl>
                                              <p:pRg st="6" end="6"/>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9">
                                            <p:txEl>
                                              <p:pRg st="7" end="7"/>
                                            </p:txEl>
                                          </p:spTgt>
                                        </p:tgtEl>
                                        <p:attrNameLst>
                                          <p:attrName>style.visibility</p:attrName>
                                        </p:attrNameLst>
                                      </p:cBhvr>
                                      <p:to>
                                        <p:strVal val="visible"/>
                                      </p:to>
                                    </p:set>
                                    <p:animEffect transition="in" filter="fade">
                                      <p:cBhvr>
                                        <p:cTn id="13" dur="500"/>
                                        <p:tgtEl>
                                          <p:spTgt spid="9">
                                            <p:txEl>
                                              <p:pRg st="7" end="7"/>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9">
                                            <p:txEl>
                                              <p:pRg st="8" end="8"/>
                                            </p:txEl>
                                          </p:spTgt>
                                        </p:tgtEl>
                                        <p:attrNameLst>
                                          <p:attrName>style.visibility</p:attrName>
                                        </p:attrNameLst>
                                      </p:cBhvr>
                                      <p:to>
                                        <p:strVal val="visible"/>
                                      </p:to>
                                    </p:set>
                                    <p:animEffect transition="in" filter="fade">
                                      <p:cBhvr>
                                        <p:cTn id="16" dur="500"/>
                                        <p:tgtEl>
                                          <p:spTgt spid="9">
                                            <p:txEl>
                                              <p:pRg st="8" end="8"/>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9">
                                            <p:txEl>
                                              <p:pRg st="9" end="9"/>
                                            </p:txEl>
                                          </p:spTgt>
                                        </p:tgtEl>
                                        <p:attrNameLst>
                                          <p:attrName>style.visibility</p:attrName>
                                        </p:attrNameLst>
                                      </p:cBhvr>
                                      <p:to>
                                        <p:strVal val="visible"/>
                                      </p:to>
                                    </p:set>
                                    <p:animEffect transition="in" filter="fade">
                                      <p:cBhvr>
                                        <p:cTn id="19" dur="500"/>
                                        <p:tgtEl>
                                          <p:spTgt spid="9">
                                            <p:txEl>
                                              <p:pRg st="9" end="9"/>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9">
                                            <p:txEl>
                                              <p:pRg st="10" end="10"/>
                                            </p:txEl>
                                          </p:spTgt>
                                        </p:tgtEl>
                                        <p:attrNameLst>
                                          <p:attrName>style.visibility</p:attrName>
                                        </p:attrNameLst>
                                      </p:cBhvr>
                                      <p:to>
                                        <p:strVal val="visible"/>
                                      </p:to>
                                    </p:set>
                                    <p:animEffect transition="in" filter="fade">
                                      <p:cBhvr>
                                        <p:cTn id="24" dur="500"/>
                                        <p:tgtEl>
                                          <p:spTgt spid="9">
                                            <p:txEl>
                                              <p:pRg st="10" end="10"/>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9">
                                            <p:txEl>
                                              <p:pRg st="11" end="11"/>
                                            </p:txEl>
                                          </p:spTgt>
                                        </p:tgtEl>
                                        <p:attrNameLst>
                                          <p:attrName>style.visibility</p:attrName>
                                        </p:attrNameLst>
                                      </p:cBhvr>
                                      <p:to>
                                        <p:strVal val="visible"/>
                                      </p:to>
                                    </p:set>
                                    <p:animEffect transition="in" filter="fade">
                                      <p:cBhvr>
                                        <p:cTn id="27" dur="500"/>
                                        <p:tgtEl>
                                          <p:spTgt spid="9">
                                            <p:txEl>
                                              <p:pRg st="11" end="11"/>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9">
                                            <p:txEl>
                                              <p:pRg st="12" end="12"/>
                                            </p:txEl>
                                          </p:spTgt>
                                        </p:tgtEl>
                                        <p:attrNameLst>
                                          <p:attrName>style.visibility</p:attrName>
                                        </p:attrNameLst>
                                      </p:cBhvr>
                                      <p:to>
                                        <p:strVal val="visible"/>
                                      </p:to>
                                    </p:set>
                                    <p:animEffect transition="in" filter="fade">
                                      <p:cBhvr>
                                        <p:cTn id="30" dur="500"/>
                                        <p:tgtEl>
                                          <p:spTgt spid="9">
                                            <p:txEl>
                                              <p:pRg st="12" end="12"/>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9">
                                            <p:txEl>
                                              <p:pRg st="13" end="13"/>
                                            </p:txEl>
                                          </p:spTgt>
                                        </p:tgtEl>
                                        <p:attrNameLst>
                                          <p:attrName>style.visibility</p:attrName>
                                        </p:attrNameLst>
                                      </p:cBhvr>
                                      <p:to>
                                        <p:strVal val="visible"/>
                                      </p:to>
                                    </p:set>
                                    <p:animEffect transition="in" filter="fade">
                                      <p:cBhvr>
                                        <p:cTn id="33" dur="500"/>
                                        <p:tgtEl>
                                          <p:spTgt spid="9">
                                            <p:txEl>
                                              <p:pRg st="13" end="13"/>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9">
                                            <p:txEl>
                                              <p:pRg st="14" end="14"/>
                                            </p:txEl>
                                          </p:spTgt>
                                        </p:tgtEl>
                                        <p:attrNameLst>
                                          <p:attrName>style.visibility</p:attrName>
                                        </p:attrNameLst>
                                      </p:cBhvr>
                                      <p:to>
                                        <p:strVal val="visible"/>
                                      </p:to>
                                    </p:set>
                                    <p:animEffect transition="in" filter="fade">
                                      <p:cBhvr>
                                        <p:cTn id="36" dur="500"/>
                                        <p:tgtEl>
                                          <p:spTgt spid="9">
                                            <p:txEl>
                                              <p:pRg st="14" end="1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6" presetClass="entr" presetSubtype="0" fill="hold" grpId="0" nodeType="clickEffect" nodePh="1">
                                  <p:stCondLst>
                                    <p:cond delay="0"/>
                                  </p:stCondLst>
                                  <p:endCondLst>
                                    <p:cond evt="begin" delay="0">
                                      <p:tn val="39"/>
                                    </p:cond>
                                  </p:endCondLst>
                                  <p:childTnLst>
                                    <p:set>
                                      <p:cBhvr>
                                        <p:cTn id="40" dur="1" fill="hold">
                                          <p:stCondLst>
                                            <p:cond delay="0"/>
                                          </p:stCondLst>
                                        </p:cTn>
                                        <p:tgtEl>
                                          <p:spTgt spid="5"/>
                                        </p:tgtEl>
                                        <p:attrNameLst>
                                          <p:attrName>style.visibility</p:attrName>
                                        </p:attrNameLst>
                                      </p:cBhvr>
                                      <p:to>
                                        <p:strVal val="visible"/>
                                      </p:to>
                                    </p:set>
                                    <p:animEffect transition="in" filter="wipe(down)">
                                      <p:cBhvr>
                                        <p:cTn id="41" dur="580">
                                          <p:stCondLst>
                                            <p:cond delay="0"/>
                                          </p:stCondLst>
                                        </p:cTn>
                                        <p:tgtEl>
                                          <p:spTgt spid="5"/>
                                        </p:tgtEl>
                                      </p:cBhvr>
                                    </p:animEffect>
                                    <p:anim calcmode="lin" valueType="num">
                                      <p:cBhvr>
                                        <p:cTn id="42"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47" dur="26">
                                          <p:stCondLst>
                                            <p:cond delay="650"/>
                                          </p:stCondLst>
                                        </p:cTn>
                                        <p:tgtEl>
                                          <p:spTgt spid="5"/>
                                        </p:tgtEl>
                                      </p:cBhvr>
                                      <p:to x="100000" y="60000"/>
                                    </p:animScale>
                                    <p:animScale>
                                      <p:cBhvr>
                                        <p:cTn id="48" dur="166" decel="50000">
                                          <p:stCondLst>
                                            <p:cond delay="676"/>
                                          </p:stCondLst>
                                        </p:cTn>
                                        <p:tgtEl>
                                          <p:spTgt spid="5"/>
                                        </p:tgtEl>
                                      </p:cBhvr>
                                      <p:to x="100000" y="100000"/>
                                    </p:animScale>
                                    <p:animScale>
                                      <p:cBhvr>
                                        <p:cTn id="49" dur="26">
                                          <p:stCondLst>
                                            <p:cond delay="1312"/>
                                          </p:stCondLst>
                                        </p:cTn>
                                        <p:tgtEl>
                                          <p:spTgt spid="5"/>
                                        </p:tgtEl>
                                      </p:cBhvr>
                                      <p:to x="100000" y="80000"/>
                                    </p:animScale>
                                    <p:animScale>
                                      <p:cBhvr>
                                        <p:cTn id="50" dur="166" decel="50000">
                                          <p:stCondLst>
                                            <p:cond delay="1338"/>
                                          </p:stCondLst>
                                        </p:cTn>
                                        <p:tgtEl>
                                          <p:spTgt spid="5"/>
                                        </p:tgtEl>
                                      </p:cBhvr>
                                      <p:to x="100000" y="100000"/>
                                    </p:animScale>
                                    <p:animScale>
                                      <p:cBhvr>
                                        <p:cTn id="51" dur="26">
                                          <p:stCondLst>
                                            <p:cond delay="1642"/>
                                          </p:stCondLst>
                                        </p:cTn>
                                        <p:tgtEl>
                                          <p:spTgt spid="5"/>
                                        </p:tgtEl>
                                      </p:cBhvr>
                                      <p:to x="100000" y="90000"/>
                                    </p:animScale>
                                    <p:animScale>
                                      <p:cBhvr>
                                        <p:cTn id="52" dur="166" decel="50000">
                                          <p:stCondLst>
                                            <p:cond delay="1668"/>
                                          </p:stCondLst>
                                        </p:cTn>
                                        <p:tgtEl>
                                          <p:spTgt spid="5"/>
                                        </p:tgtEl>
                                      </p:cBhvr>
                                      <p:to x="100000" y="100000"/>
                                    </p:animScale>
                                    <p:animScale>
                                      <p:cBhvr>
                                        <p:cTn id="53" dur="26">
                                          <p:stCondLst>
                                            <p:cond delay="1808"/>
                                          </p:stCondLst>
                                        </p:cTn>
                                        <p:tgtEl>
                                          <p:spTgt spid="5"/>
                                        </p:tgtEl>
                                      </p:cBhvr>
                                      <p:to x="100000" y="95000"/>
                                    </p:animScale>
                                    <p:animScale>
                                      <p:cBhvr>
                                        <p:cTn id="54"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EAB6E2C-5C66-41DC-AE94-0D63912973B4}"/>
              </a:ext>
            </a:extLst>
          </p:cNvPr>
          <p:cNvSpPr>
            <a:spLocks noGrp="1"/>
          </p:cNvSpPr>
          <p:nvPr>
            <p:ph type="sldNum" sz="quarter" idx="10"/>
          </p:nvPr>
        </p:nvSpPr>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558C58D6-7A02-4F71-AB50-60AC65247C6A}" type="slidenum">
              <a:rPr kumimoji="0" lang="en-US" altLang="en-US" sz="1100" b="0" i="0" u="none" strike="noStrike" kern="1200" cap="none" spc="0" normalizeH="0" baseline="0" noProof="0">
                <a:ln>
                  <a:noFill/>
                </a:ln>
                <a:solidFill>
                  <a:prstClr val="black"/>
                </a:solidFill>
                <a:effectLst/>
                <a:uLnTx/>
                <a:uFillTx/>
                <a:latin typeface="Arial"/>
                <a:ea typeface="MS PGothic"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25</a:t>
            </a:fld>
            <a:endParaRPr kumimoji="0" lang="en-US" altLang="en-US" sz="1100" b="0" i="0" u="none" strike="noStrike" kern="1200" cap="none" spc="0" normalizeH="0" baseline="0" noProof="0">
              <a:ln>
                <a:noFill/>
              </a:ln>
              <a:solidFill>
                <a:prstClr val="black"/>
              </a:solidFill>
              <a:effectLst/>
              <a:uLnTx/>
              <a:uFillTx/>
              <a:latin typeface="Arial"/>
              <a:ea typeface="MS PGothic" panose="020B0600070205080204" pitchFamily="34" charset="-128"/>
              <a:cs typeface="+mn-cs"/>
            </a:endParaRPr>
          </a:p>
        </p:txBody>
      </p:sp>
      <p:sp>
        <p:nvSpPr>
          <p:cNvPr id="9" name="Rectangle 2">
            <a:extLst>
              <a:ext uri="{FF2B5EF4-FFF2-40B4-BE49-F238E27FC236}">
                <a16:creationId xmlns:a16="http://schemas.microsoft.com/office/drawing/2014/main" id="{D5B4AE32-AF82-4575-803D-6D9839005878}"/>
              </a:ext>
            </a:extLst>
          </p:cNvPr>
          <p:cNvSpPr txBox="1">
            <a:spLocks noChangeArrowheads="1"/>
          </p:cNvSpPr>
          <p:nvPr/>
        </p:nvSpPr>
        <p:spPr bwMode="auto">
          <a:xfrm>
            <a:off x="756137" y="644476"/>
            <a:ext cx="8128001" cy="4002358"/>
          </a:xfrm>
          <a:prstGeom prst="rect">
            <a:avLst/>
          </a:prstGeom>
          <a:noFill/>
          <a:ln w="9525">
            <a:noFill/>
            <a:miter lim="800000"/>
            <a:headEnd/>
            <a:tailEnd/>
          </a:ln>
          <a:effectLst/>
        </p:spPr>
        <p:txBody>
          <a:bodyPr vert="horz" wrap="square" lIns="91430" tIns="45715" rIns="91430" bIns="45715" numCol="1" anchor="t" anchorCtr="0" compatLnSpc="1">
            <a:prstTxWarp prst="textNoShape">
              <a:avLst/>
            </a:prstTxWarp>
          </a:bodyPr>
          <a:lstStyle>
            <a:lvl1pPr marL="342857" indent="-342857" algn="l" rtl="0" eaLnBrk="0" fontAlgn="base" hangingPunct="0">
              <a:spcBef>
                <a:spcPct val="20000"/>
              </a:spcBef>
              <a:spcAft>
                <a:spcPct val="0"/>
              </a:spcAft>
              <a:buClr>
                <a:schemeClr val="hlink"/>
              </a:buClr>
              <a:buChar char="•"/>
              <a:defRPr sz="3200">
                <a:solidFill>
                  <a:schemeClr val="tx1"/>
                </a:solidFill>
                <a:effectLst>
                  <a:outerShdw blurRad="38100" dist="38100" dir="2700000" algn="tl">
                    <a:srgbClr val="FFFFFF"/>
                  </a:outerShdw>
                </a:effectLst>
                <a:latin typeface="+mn-lt"/>
                <a:ea typeface="+mn-ea"/>
                <a:cs typeface="+mn-cs"/>
              </a:defRPr>
            </a:lvl1pPr>
            <a:lvl2pPr marL="742859" indent="-285715" algn="l" rtl="0" eaLnBrk="0" fontAlgn="base" hangingPunct="0">
              <a:spcBef>
                <a:spcPct val="20000"/>
              </a:spcBef>
              <a:spcAft>
                <a:spcPct val="0"/>
              </a:spcAft>
              <a:buChar char="–"/>
              <a:defRPr sz="2800">
                <a:solidFill>
                  <a:schemeClr val="tx1"/>
                </a:solidFill>
                <a:effectLst>
                  <a:outerShdw blurRad="38100" dist="38100" dir="2700000" algn="tl">
                    <a:srgbClr val="FFFFFF"/>
                  </a:outerShdw>
                </a:effectLst>
                <a:latin typeface="+mn-lt"/>
              </a:defRPr>
            </a:lvl2pPr>
            <a:lvl3pPr marL="1142858" indent="-228570" algn="l" rtl="0" eaLnBrk="0" fontAlgn="base" hangingPunct="0">
              <a:spcBef>
                <a:spcPct val="20000"/>
              </a:spcBef>
              <a:spcAft>
                <a:spcPct val="0"/>
              </a:spcAft>
              <a:buClr>
                <a:schemeClr val="tx2"/>
              </a:buClr>
              <a:buChar char="•"/>
              <a:defRPr sz="2400">
                <a:solidFill>
                  <a:schemeClr val="tx1"/>
                </a:solidFill>
                <a:effectLst>
                  <a:outerShdw blurRad="38100" dist="38100" dir="2700000" algn="tl">
                    <a:srgbClr val="FFFFFF"/>
                  </a:outerShdw>
                </a:effectLst>
                <a:latin typeface="+mn-lt"/>
              </a:defRPr>
            </a:lvl3pPr>
            <a:lvl4pPr marL="1600000" indent="-228570" algn="l" rtl="0" eaLnBrk="0" fontAlgn="base" hangingPunct="0">
              <a:spcBef>
                <a:spcPct val="20000"/>
              </a:spcBef>
              <a:spcAft>
                <a:spcPct val="0"/>
              </a:spcAft>
              <a:buChar char="–"/>
              <a:defRPr sz="2000">
                <a:solidFill>
                  <a:schemeClr val="tx1"/>
                </a:solidFill>
                <a:effectLst>
                  <a:outerShdw blurRad="38100" dist="38100" dir="2700000" algn="tl">
                    <a:srgbClr val="FFFFFF"/>
                  </a:outerShdw>
                </a:effectLst>
                <a:latin typeface="+mn-lt"/>
              </a:defRPr>
            </a:lvl4pPr>
            <a:lvl5pPr marL="2057144" indent="-228570" algn="l" rtl="0" eaLnBrk="0" fontAlgn="base" hangingPunct="0">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5pPr>
            <a:lvl6pPr marL="2514285" indent="-228570" algn="l" rtl="0" fontAlgn="base">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6pPr>
            <a:lvl7pPr marL="2971430" indent="-228570" algn="l" rtl="0" fontAlgn="base">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7pPr>
            <a:lvl8pPr marL="3428573" indent="-228570" algn="l" rtl="0" fontAlgn="base">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8pPr>
            <a:lvl9pPr marL="3885715" indent="-228570" algn="l" rtl="0" fontAlgn="base">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9pPr>
          </a:lstStyle>
          <a:p>
            <a:pPr marL="0" marR="0" lvl="0" indent="0" algn="l" defTabSz="914400" rtl="0" eaLnBrk="0" fontAlgn="base" latinLnBrk="0" hangingPunct="0">
              <a:lnSpc>
                <a:spcPct val="100000"/>
              </a:lnSpc>
              <a:spcBef>
                <a:spcPct val="20000"/>
              </a:spcBef>
              <a:spcAft>
                <a:spcPct val="0"/>
              </a:spcAft>
              <a:buClr>
                <a:srgbClr val="0000FF"/>
              </a:buClr>
              <a:buSzTx/>
              <a:buFontTx/>
              <a:buNone/>
              <a:tabLst/>
              <a:defRPr/>
            </a:pPr>
            <a:r>
              <a:rPr kumimoji="0" lang="en-US" sz="1800" b="1" i="0" u="none" strike="noStrike" kern="0" cap="none" spc="0" normalizeH="0" baseline="0" noProof="0" dirty="0">
                <a:ln>
                  <a:noFill/>
                </a:ln>
                <a:solidFill>
                  <a:srgbClr val="A50021"/>
                </a:solidFill>
                <a:effectLst/>
                <a:uLnTx/>
                <a:uFillTx/>
                <a:latin typeface="Arial"/>
                <a:ea typeface="+mn-ea"/>
                <a:cs typeface="+mn-cs"/>
              </a:rPr>
              <a:t>Definition of SEL per CASEL:</a:t>
            </a:r>
            <a:endParaRPr kumimoji="0" lang="en-US" sz="18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endParaRPr>
          </a:p>
          <a:p>
            <a:pPr marL="742859" marR="0" lvl="1" indent="-285715" algn="l" defTabSz="914400" rtl="0" eaLnBrk="0" fontAlgn="base" latinLnBrk="0" hangingPunct="0">
              <a:lnSpc>
                <a:spcPct val="100000"/>
              </a:lnSpc>
              <a:spcBef>
                <a:spcPct val="20000"/>
              </a:spcBef>
              <a:spcAft>
                <a:spcPct val="0"/>
              </a:spcAft>
              <a:buClrTx/>
              <a:buSzTx/>
              <a:buFontTx/>
              <a:buChar char="–"/>
              <a:tabLst/>
              <a:defRPr/>
            </a:pPr>
            <a:r>
              <a:rPr kumimoji="0" lang="en-US" sz="18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The process through which children … and adults:</a:t>
            </a:r>
          </a:p>
          <a:p>
            <a:pPr marL="1142858" marR="0" lvl="2" indent="-228570" algn="l" defTabSz="914400" rtl="0" eaLnBrk="0" fontAlgn="base" latinLnBrk="0" hangingPunct="0">
              <a:lnSpc>
                <a:spcPct val="100000"/>
              </a:lnSpc>
              <a:spcBef>
                <a:spcPct val="20000"/>
              </a:spcBef>
              <a:spcAft>
                <a:spcPct val="0"/>
              </a:spcAft>
              <a:buClr>
                <a:srgbClr val="D12232"/>
              </a:buClr>
              <a:buSzTx/>
              <a:buFontTx/>
              <a:buChar char="•"/>
              <a:tabLst/>
              <a:defRPr/>
            </a:pPr>
            <a:r>
              <a:rPr kumimoji="0" lang="en-US" sz="18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Understand and manage emotions (self awareness)</a:t>
            </a:r>
          </a:p>
          <a:p>
            <a:pPr marL="1142858" marR="0" lvl="2" indent="-228570" algn="l" defTabSz="914400" rtl="0" eaLnBrk="0" fontAlgn="base" latinLnBrk="0" hangingPunct="0">
              <a:lnSpc>
                <a:spcPct val="100000"/>
              </a:lnSpc>
              <a:spcBef>
                <a:spcPct val="20000"/>
              </a:spcBef>
              <a:spcAft>
                <a:spcPct val="0"/>
              </a:spcAft>
              <a:buClr>
                <a:srgbClr val="D12232"/>
              </a:buClr>
              <a:buSzTx/>
              <a:buFontTx/>
              <a:buChar char="•"/>
              <a:tabLst/>
              <a:defRPr/>
            </a:pPr>
            <a:r>
              <a:rPr kumimoji="0" lang="en-US" sz="18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Set and achieve positive goals (self management)</a:t>
            </a:r>
          </a:p>
          <a:p>
            <a:pPr marL="1142858" marR="0" lvl="2" indent="-228570" algn="l" defTabSz="914400" rtl="0" eaLnBrk="0" fontAlgn="base" latinLnBrk="0" hangingPunct="0">
              <a:lnSpc>
                <a:spcPct val="100000"/>
              </a:lnSpc>
              <a:spcBef>
                <a:spcPct val="20000"/>
              </a:spcBef>
              <a:spcAft>
                <a:spcPct val="0"/>
              </a:spcAft>
              <a:buClr>
                <a:srgbClr val="D12232"/>
              </a:buClr>
              <a:buSzTx/>
              <a:buFontTx/>
              <a:buChar char="•"/>
              <a:tabLst/>
              <a:defRPr/>
            </a:pPr>
            <a:r>
              <a:rPr kumimoji="0" lang="en-US" sz="18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Feel and show empathy for others (social awareness)</a:t>
            </a:r>
          </a:p>
          <a:p>
            <a:pPr marL="1142858" marR="0" lvl="2" indent="-228570" algn="l" defTabSz="914400" rtl="0" eaLnBrk="0" fontAlgn="base" latinLnBrk="0" hangingPunct="0">
              <a:lnSpc>
                <a:spcPct val="100000"/>
              </a:lnSpc>
              <a:spcBef>
                <a:spcPct val="20000"/>
              </a:spcBef>
              <a:spcAft>
                <a:spcPct val="0"/>
              </a:spcAft>
              <a:buClr>
                <a:srgbClr val="D12232"/>
              </a:buClr>
              <a:buSzTx/>
              <a:buFontTx/>
              <a:buChar char="•"/>
              <a:tabLst/>
              <a:defRPr/>
            </a:pPr>
            <a:r>
              <a:rPr kumimoji="0" lang="en-US" sz="18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Establish and maintain positive relationships (relationship skills)</a:t>
            </a:r>
          </a:p>
          <a:p>
            <a:pPr marL="1142858" marR="0" lvl="2" indent="-228570" algn="l" defTabSz="914400" rtl="0" eaLnBrk="0" fontAlgn="base" latinLnBrk="0" hangingPunct="0">
              <a:lnSpc>
                <a:spcPct val="100000"/>
              </a:lnSpc>
              <a:spcBef>
                <a:spcPct val="20000"/>
              </a:spcBef>
              <a:spcAft>
                <a:spcPct val="0"/>
              </a:spcAft>
              <a:buClr>
                <a:srgbClr val="D12232"/>
              </a:buClr>
              <a:buSzTx/>
              <a:buFontTx/>
              <a:buChar char="•"/>
              <a:tabLst/>
              <a:defRPr/>
            </a:pPr>
            <a:r>
              <a:rPr kumimoji="0" lang="en-US" sz="18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Make responsible decisions (decision making)</a:t>
            </a:r>
            <a:endParaRPr kumimoji="0" lang="en-US" sz="8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endParaRPr>
          </a:p>
          <a:p>
            <a:pPr marL="0" marR="0" lvl="2" indent="0" algn="l" defTabSz="914400" rtl="0" eaLnBrk="0" fontAlgn="base" latinLnBrk="0" hangingPunct="0">
              <a:lnSpc>
                <a:spcPct val="100000"/>
              </a:lnSpc>
              <a:spcBef>
                <a:spcPct val="20000"/>
              </a:spcBef>
              <a:spcAft>
                <a:spcPct val="0"/>
              </a:spcAft>
              <a:buClr>
                <a:srgbClr val="D12232"/>
              </a:buClr>
              <a:buSzTx/>
              <a:buFontTx/>
              <a:buNone/>
              <a:tabLst/>
              <a:defRPr/>
            </a:pPr>
            <a:r>
              <a:rPr kumimoji="0" lang="en-US" sz="1800" b="1" i="0" u="none" strike="noStrike" kern="0" cap="none" spc="0" normalizeH="0" baseline="0" noProof="0" dirty="0">
                <a:ln>
                  <a:noFill/>
                </a:ln>
                <a:solidFill>
                  <a:srgbClr val="A50021"/>
                </a:solidFill>
                <a:effectLst/>
                <a:uLnTx/>
                <a:uFillTx/>
                <a:latin typeface="Arial"/>
                <a:ea typeface="MS PGothic" panose="020B0600070205080204" pitchFamily="34" charset="-128"/>
                <a:cs typeface="+mn-cs"/>
              </a:rPr>
              <a:t>These are SKILLS that are LEARNED </a:t>
            </a:r>
            <a:endParaRPr kumimoji="0" lang="en-US" sz="18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endParaRPr>
          </a:p>
          <a:p>
            <a:pPr marL="1139825" marR="0" lvl="2" indent="-225425" algn="l" defTabSz="914400" rtl="0" eaLnBrk="0" fontAlgn="base" latinLnBrk="0" hangingPunct="0">
              <a:lnSpc>
                <a:spcPct val="100000"/>
              </a:lnSpc>
              <a:spcBef>
                <a:spcPct val="20000"/>
              </a:spcBef>
              <a:spcAft>
                <a:spcPct val="0"/>
              </a:spcAft>
              <a:buClr>
                <a:srgbClr val="D12232"/>
              </a:buClr>
              <a:buSzTx/>
              <a:buFontTx/>
              <a:buChar char="•"/>
              <a:tabLst/>
              <a:defRPr/>
            </a:pPr>
            <a:r>
              <a:rPr kumimoji="0" lang="en-US" sz="18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Modeled, taught, practiced, reinforced, celebrated</a:t>
            </a:r>
            <a:endParaRPr kumimoji="0" lang="en-US" sz="800" b="1" i="0" u="none" strike="noStrike" kern="0" cap="none" spc="0" normalizeH="0" baseline="0" noProof="0" dirty="0">
              <a:ln>
                <a:noFill/>
              </a:ln>
              <a:solidFill>
                <a:srgbClr val="A50021"/>
              </a:solidFill>
              <a:effectLst>
                <a:outerShdw blurRad="38100" dist="38100" dir="2700000" algn="tl">
                  <a:srgbClr val="000000"/>
                </a:outerShdw>
              </a:effectLst>
              <a:uLnTx/>
              <a:uFillTx/>
              <a:latin typeface="Arial"/>
              <a:ea typeface="MS PGothic" panose="020B0600070205080204" pitchFamily="34" charset="-128"/>
              <a:cs typeface="+mn-cs"/>
            </a:endParaRPr>
          </a:p>
          <a:p>
            <a:pPr marL="0" marR="0" lvl="2" indent="0" algn="l" defTabSz="914400" rtl="0" eaLnBrk="0" fontAlgn="base" latinLnBrk="0" hangingPunct="0">
              <a:lnSpc>
                <a:spcPct val="100000"/>
              </a:lnSpc>
              <a:spcBef>
                <a:spcPct val="20000"/>
              </a:spcBef>
              <a:spcAft>
                <a:spcPct val="0"/>
              </a:spcAft>
              <a:buClr>
                <a:srgbClr val="D12232"/>
              </a:buClr>
              <a:buSzTx/>
              <a:buFontTx/>
              <a:buNone/>
              <a:tabLst/>
              <a:defRPr/>
            </a:pPr>
            <a:r>
              <a:rPr kumimoji="0" lang="en-US" sz="1800" b="1" i="0" u="none" strike="noStrike" kern="0" cap="none" spc="0" normalizeH="0" baseline="0" noProof="0" dirty="0">
                <a:ln>
                  <a:noFill/>
                </a:ln>
                <a:solidFill>
                  <a:srgbClr val="A50021"/>
                </a:solidFill>
                <a:effectLst/>
                <a:uLnTx/>
                <a:uFillTx/>
                <a:latin typeface="Arial"/>
                <a:ea typeface="MS PGothic" panose="020B0600070205080204" pitchFamily="34" charset="-128"/>
                <a:cs typeface="+mn-cs"/>
              </a:rPr>
              <a:t>Strong emotions are a NORMAL part of being HUMAN – they are OK!</a:t>
            </a:r>
            <a:endParaRPr kumimoji="0" lang="en-US" sz="18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endParaRPr>
          </a:p>
          <a:p>
            <a:pPr marL="1139825" marR="0" lvl="2" indent="-225425" algn="l" defTabSz="914400" rtl="0" eaLnBrk="0" fontAlgn="base" latinLnBrk="0" hangingPunct="0">
              <a:lnSpc>
                <a:spcPct val="100000"/>
              </a:lnSpc>
              <a:spcBef>
                <a:spcPct val="20000"/>
              </a:spcBef>
              <a:spcAft>
                <a:spcPct val="0"/>
              </a:spcAft>
              <a:buClr>
                <a:srgbClr val="D12232"/>
              </a:buClr>
              <a:buSzTx/>
              <a:buFontTx/>
              <a:buChar char="•"/>
              <a:tabLst/>
              <a:defRPr/>
            </a:pPr>
            <a:r>
              <a:rPr kumimoji="0" lang="en-US" sz="18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The challenge is to be aware, normalize, learn healthy adaptations</a:t>
            </a:r>
          </a:p>
          <a:p>
            <a:pPr marL="1139825" marR="0" lvl="2" indent="-225425" algn="l" defTabSz="914400" rtl="0" eaLnBrk="0" fontAlgn="base" latinLnBrk="0" hangingPunct="0">
              <a:lnSpc>
                <a:spcPct val="100000"/>
              </a:lnSpc>
              <a:spcBef>
                <a:spcPct val="20000"/>
              </a:spcBef>
              <a:spcAft>
                <a:spcPct val="0"/>
              </a:spcAft>
              <a:buClr>
                <a:srgbClr val="D12232"/>
              </a:buClr>
              <a:buSzTx/>
              <a:buFontTx/>
              <a:buChar char="•"/>
              <a:tabLst/>
              <a:defRPr/>
            </a:pPr>
            <a:r>
              <a:rPr kumimoji="0" lang="en-US" sz="18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Build “distress tolerance” … in a developmental manner!</a:t>
            </a:r>
          </a:p>
          <a:p>
            <a:pPr marL="1588" marR="0" lvl="1" indent="-1588" algn="l" defTabSz="914400" rtl="0" eaLnBrk="0" fontAlgn="base" latinLnBrk="0" hangingPunct="0">
              <a:lnSpc>
                <a:spcPct val="100000"/>
              </a:lnSpc>
              <a:spcBef>
                <a:spcPct val="20000"/>
              </a:spcBef>
              <a:spcAft>
                <a:spcPct val="0"/>
              </a:spcAft>
              <a:buClrTx/>
              <a:buSzTx/>
              <a:buFontTx/>
              <a:buNone/>
              <a:tabLst/>
              <a:defRPr/>
            </a:pPr>
            <a:endParaRPr kumimoji="0" lang="en-US" sz="16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endParaRPr>
          </a:p>
        </p:txBody>
      </p:sp>
      <p:sp>
        <p:nvSpPr>
          <p:cNvPr id="2" name="Arrow: Right 1">
            <a:extLst>
              <a:ext uri="{FF2B5EF4-FFF2-40B4-BE49-F238E27FC236}">
                <a16:creationId xmlns:a16="http://schemas.microsoft.com/office/drawing/2014/main" id="{736A09FD-529A-46F5-A1FD-6C7651AD31F3}"/>
              </a:ext>
            </a:extLst>
          </p:cNvPr>
          <p:cNvSpPr/>
          <p:nvPr/>
        </p:nvSpPr>
        <p:spPr>
          <a:xfrm flipH="1">
            <a:off x="7388141" y="1354668"/>
            <a:ext cx="643467" cy="270934"/>
          </a:xfrm>
          <a:prstGeom prst="rightArrow">
            <a:avLst/>
          </a:prstGeom>
          <a:solidFill>
            <a:srgbClr val="C00000"/>
          </a:soli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3" name="TextBox 2">
            <a:extLst>
              <a:ext uri="{FF2B5EF4-FFF2-40B4-BE49-F238E27FC236}">
                <a16:creationId xmlns:a16="http://schemas.microsoft.com/office/drawing/2014/main" id="{EE449B6C-6464-4E66-9D36-3BBBA066BDB6}"/>
              </a:ext>
            </a:extLst>
          </p:cNvPr>
          <p:cNvSpPr txBox="1"/>
          <p:nvPr/>
        </p:nvSpPr>
        <p:spPr>
          <a:xfrm>
            <a:off x="6923561" y="3277635"/>
            <a:ext cx="1783647" cy="369332"/>
          </a:xfrm>
          <a:prstGeom prst="rect">
            <a:avLst/>
          </a:prstGeom>
          <a:noFill/>
        </p:spPr>
        <p:txBody>
          <a:bodyPr wrap="square" rtlCol="0">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A50021"/>
                </a:solidFill>
                <a:effectLst/>
                <a:uLnTx/>
                <a:uFillTx/>
                <a:latin typeface="Arial" panose="020B0604020202020204" pitchFamily="34" charset="0"/>
                <a:ea typeface="MS PGothic" panose="020B0600070205080204" pitchFamily="34" charset="-128"/>
                <a:cs typeface="+mn-cs"/>
              </a:rPr>
              <a:t>… by SSNRs!!</a:t>
            </a:r>
            <a:endParaRPr kumimoji="0" lang="en-US" sz="1800" b="0" i="0" u="none" strike="noStrike" kern="1200" cap="none" spc="0" normalizeH="0" baseline="0" noProof="0" dirty="0">
              <a:ln>
                <a:noFill/>
              </a:ln>
              <a:solidFill>
                <a:srgbClr val="C00000"/>
              </a:solidFill>
              <a:effectLst/>
              <a:uLnTx/>
              <a:uFillTx/>
              <a:latin typeface="Arial" panose="020B0604020202020204" pitchFamily="34" charset="0"/>
              <a:ea typeface="MS PGothic" panose="020B0600070205080204" pitchFamily="34" charset="-128"/>
              <a:cs typeface="+mn-cs"/>
            </a:endParaRPr>
          </a:p>
        </p:txBody>
      </p:sp>
      <p:sp>
        <p:nvSpPr>
          <p:cNvPr id="7" name="Rectangle 3">
            <a:extLst>
              <a:ext uri="{FF2B5EF4-FFF2-40B4-BE49-F238E27FC236}">
                <a16:creationId xmlns:a16="http://schemas.microsoft.com/office/drawing/2014/main" id="{98F23C4D-7003-4E04-9BD8-5436666E4292}"/>
              </a:ext>
            </a:extLst>
          </p:cNvPr>
          <p:cNvSpPr txBox="1">
            <a:spLocks noChangeArrowheads="1"/>
          </p:cNvSpPr>
          <p:nvPr/>
        </p:nvSpPr>
        <p:spPr bwMode="auto">
          <a:xfrm>
            <a:off x="0" y="12058"/>
            <a:ext cx="9144000" cy="408705"/>
          </a:xfrm>
          <a:prstGeom prst="rect">
            <a:avLst/>
          </a:prstGeom>
          <a:noFill/>
          <a:ln w="9525">
            <a:noFill/>
            <a:miter lim="800000"/>
            <a:headEnd/>
            <a:tailEnd/>
          </a:ln>
          <a:effectLst/>
        </p:spPr>
        <p:txBody>
          <a:bodyPr vert="horz" wrap="square" lIns="91430" tIns="45715" rIns="91430" bIns="45715" numCol="1" anchor="ctr" anchorCtr="1" compatLnSpc="1">
            <a:prstTxWarp prst="textNoShape">
              <a:avLst/>
            </a:prstTxWarp>
          </a:bodyPr>
          <a:lstStyle>
            <a:lvl1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5pPr>
            <a:lvl6pPr marL="457142" algn="ctr" rtl="0" fontAlgn="base">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6pPr>
            <a:lvl7pPr marL="914288" algn="ctr" rtl="0" fontAlgn="base">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7pPr>
            <a:lvl8pPr marL="1371430" algn="ctr" rtl="0" fontAlgn="base">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8pPr>
            <a:lvl9pPr marL="1828574" algn="ctr" rtl="0" fontAlgn="base">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sz="2800" kern="0" dirty="0">
                <a:solidFill>
                  <a:srgbClr val="A50021"/>
                </a:solidFill>
                <a:effectLst/>
                <a:latin typeface="Arial"/>
              </a:rPr>
              <a:t>Social-Emotional Learning</a:t>
            </a:r>
            <a:endParaRPr kumimoji="0" lang="en-US" sz="2800" b="1" i="0" u="none" strike="noStrike" kern="0" cap="none" spc="0" normalizeH="0" baseline="0" noProof="0" dirty="0">
              <a:ln>
                <a:noFill/>
              </a:ln>
              <a:solidFill>
                <a:srgbClr val="A50021"/>
              </a:solidFill>
              <a:effectLst/>
              <a:uLnTx/>
              <a:uFillTx/>
              <a:latin typeface="Arial"/>
              <a:ea typeface="+mj-ea"/>
              <a:cs typeface="+mj-cs"/>
            </a:endParaRPr>
          </a:p>
        </p:txBody>
      </p:sp>
    </p:spTree>
    <p:extLst>
      <p:ext uri="{BB962C8B-B14F-4D97-AF65-F5344CB8AC3E}">
        <p14:creationId xmlns:p14="http://schemas.microsoft.com/office/powerpoint/2010/main" val="839627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2" end="2"/>
                                            </p:txEl>
                                          </p:spTgt>
                                        </p:tgtEl>
                                        <p:attrNameLst>
                                          <p:attrName>style.visibility</p:attrName>
                                        </p:attrNameLst>
                                      </p:cBhvr>
                                      <p:to>
                                        <p:strVal val="visible"/>
                                      </p:to>
                                    </p:set>
                                    <p:anim calcmode="lin" valueType="num">
                                      <p:cBhvr additive="base">
                                        <p:cTn id="7"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xEl>
                                              <p:pRg st="3" end="3"/>
                                            </p:txEl>
                                          </p:spTgt>
                                        </p:tgtEl>
                                        <p:attrNameLst>
                                          <p:attrName>style.visibility</p:attrName>
                                        </p:attrNameLst>
                                      </p:cBhvr>
                                      <p:to>
                                        <p:strVal val="visible"/>
                                      </p:to>
                                    </p:set>
                                    <p:anim calcmode="lin" valueType="num">
                                      <p:cBhvr additive="base">
                                        <p:cTn id="13"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xEl>
                                              <p:pRg st="4" end="4"/>
                                            </p:txEl>
                                          </p:spTgt>
                                        </p:tgtEl>
                                        <p:attrNameLst>
                                          <p:attrName>style.visibility</p:attrName>
                                        </p:attrNameLst>
                                      </p:cBhvr>
                                      <p:to>
                                        <p:strVal val="visible"/>
                                      </p:to>
                                    </p:set>
                                    <p:anim calcmode="lin" valueType="num">
                                      <p:cBhvr additive="base">
                                        <p:cTn id="19"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
                                            <p:txEl>
                                              <p:pRg st="5" end="5"/>
                                            </p:txEl>
                                          </p:spTgt>
                                        </p:tgtEl>
                                        <p:attrNameLst>
                                          <p:attrName>style.visibility</p:attrName>
                                        </p:attrNameLst>
                                      </p:cBhvr>
                                      <p:to>
                                        <p:strVal val="visible"/>
                                      </p:to>
                                    </p:set>
                                    <p:anim calcmode="lin" valueType="num">
                                      <p:cBhvr additive="base">
                                        <p:cTn id="25"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
                                            <p:txEl>
                                              <p:pRg st="6" end="6"/>
                                            </p:txEl>
                                          </p:spTgt>
                                        </p:tgtEl>
                                        <p:attrNameLst>
                                          <p:attrName>style.visibility</p:attrName>
                                        </p:attrNameLst>
                                      </p:cBhvr>
                                      <p:to>
                                        <p:strVal val="visible"/>
                                      </p:to>
                                    </p:set>
                                    <p:anim calcmode="lin" valueType="num">
                                      <p:cBhvr additive="base">
                                        <p:cTn id="31" dur="500" fill="hold"/>
                                        <p:tgtEl>
                                          <p:spTgt spid="9">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9">
                                            <p:txEl>
                                              <p:pRg st="7" end="7"/>
                                            </p:txEl>
                                          </p:spTgt>
                                        </p:tgtEl>
                                        <p:attrNameLst>
                                          <p:attrName>style.visibility</p:attrName>
                                        </p:attrNameLst>
                                      </p:cBhvr>
                                      <p:to>
                                        <p:strVal val="visible"/>
                                      </p:to>
                                    </p:set>
                                    <p:anim calcmode="lin" valueType="num">
                                      <p:cBhvr additive="base">
                                        <p:cTn id="37" dur="500" fill="hold"/>
                                        <p:tgtEl>
                                          <p:spTgt spid="9">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9">
                                            <p:txEl>
                                              <p:pRg st="7" end="7"/>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9">
                                            <p:txEl>
                                              <p:pRg st="8" end="8"/>
                                            </p:txEl>
                                          </p:spTgt>
                                        </p:tgtEl>
                                        <p:attrNameLst>
                                          <p:attrName>style.visibility</p:attrName>
                                        </p:attrNameLst>
                                      </p:cBhvr>
                                      <p:to>
                                        <p:strVal val="visible"/>
                                      </p:to>
                                    </p:set>
                                    <p:anim calcmode="lin" valueType="num">
                                      <p:cBhvr additive="base">
                                        <p:cTn id="41" dur="500" fill="hold"/>
                                        <p:tgtEl>
                                          <p:spTgt spid="9">
                                            <p:txEl>
                                              <p:pRg st="8" end="8"/>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9">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6" presetClass="entr" presetSubtype="0" fill="hold" grpId="0" nodeType="clickEffect">
                                  <p:stCondLst>
                                    <p:cond delay="0"/>
                                  </p:stCondLst>
                                  <p:childTnLst>
                                    <p:set>
                                      <p:cBhvr>
                                        <p:cTn id="46" dur="1" fill="hold">
                                          <p:stCondLst>
                                            <p:cond delay="0"/>
                                          </p:stCondLst>
                                        </p:cTn>
                                        <p:tgtEl>
                                          <p:spTgt spid="3"/>
                                        </p:tgtEl>
                                        <p:attrNameLst>
                                          <p:attrName>style.visibility</p:attrName>
                                        </p:attrNameLst>
                                      </p:cBhvr>
                                      <p:to>
                                        <p:strVal val="visible"/>
                                      </p:to>
                                    </p:set>
                                    <p:animEffect transition="in" filter="wipe(down)">
                                      <p:cBhvr>
                                        <p:cTn id="47" dur="580">
                                          <p:stCondLst>
                                            <p:cond delay="0"/>
                                          </p:stCondLst>
                                        </p:cTn>
                                        <p:tgtEl>
                                          <p:spTgt spid="3"/>
                                        </p:tgtEl>
                                      </p:cBhvr>
                                    </p:animEffect>
                                    <p:anim calcmode="lin" valueType="num">
                                      <p:cBhvr>
                                        <p:cTn id="4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4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5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5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5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53" dur="26">
                                          <p:stCondLst>
                                            <p:cond delay="650"/>
                                          </p:stCondLst>
                                        </p:cTn>
                                        <p:tgtEl>
                                          <p:spTgt spid="3"/>
                                        </p:tgtEl>
                                      </p:cBhvr>
                                      <p:to x="100000" y="60000"/>
                                    </p:animScale>
                                    <p:animScale>
                                      <p:cBhvr>
                                        <p:cTn id="54" dur="166" decel="50000">
                                          <p:stCondLst>
                                            <p:cond delay="676"/>
                                          </p:stCondLst>
                                        </p:cTn>
                                        <p:tgtEl>
                                          <p:spTgt spid="3"/>
                                        </p:tgtEl>
                                      </p:cBhvr>
                                      <p:to x="100000" y="100000"/>
                                    </p:animScale>
                                    <p:animScale>
                                      <p:cBhvr>
                                        <p:cTn id="55" dur="26">
                                          <p:stCondLst>
                                            <p:cond delay="1312"/>
                                          </p:stCondLst>
                                        </p:cTn>
                                        <p:tgtEl>
                                          <p:spTgt spid="3"/>
                                        </p:tgtEl>
                                      </p:cBhvr>
                                      <p:to x="100000" y="80000"/>
                                    </p:animScale>
                                    <p:animScale>
                                      <p:cBhvr>
                                        <p:cTn id="56" dur="166" decel="50000">
                                          <p:stCondLst>
                                            <p:cond delay="1338"/>
                                          </p:stCondLst>
                                        </p:cTn>
                                        <p:tgtEl>
                                          <p:spTgt spid="3"/>
                                        </p:tgtEl>
                                      </p:cBhvr>
                                      <p:to x="100000" y="100000"/>
                                    </p:animScale>
                                    <p:animScale>
                                      <p:cBhvr>
                                        <p:cTn id="57" dur="26">
                                          <p:stCondLst>
                                            <p:cond delay="1642"/>
                                          </p:stCondLst>
                                        </p:cTn>
                                        <p:tgtEl>
                                          <p:spTgt spid="3"/>
                                        </p:tgtEl>
                                      </p:cBhvr>
                                      <p:to x="100000" y="90000"/>
                                    </p:animScale>
                                    <p:animScale>
                                      <p:cBhvr>
                                        <p:cTn id="58" dur="166" decel="50000">
                                          <p:stCondLst>
                                            <p:cond delay="1668"/>
                                          </p:stCondLst>
                                        </p:cTn>
                                        <p:tgtEl>
                                          <p:spTgt spid="3"/>
                                        </p:tgtEl>
                                      </p:cBhvr>
                                      <p:to x="100000" y="100000"/>
                                    </p:animScale>
                                    <p:animScale>
                                      <p:cBhvr>
                                        <p:cTn id="59" dur="26">
                                          <p:stCondLst>
                                            <p:cond delay="1808"/>
                                          </p:stCondLst>
                                        </p:cTn>
                                        <p:tgtEl>
                                          <p:spTgt spid="3"/>
                                        </p:tgtEl>
                                      </p:cBhvr>
                                      <p:to x="100000" y="95000"/>
                                    </p:animScale>
                                    <p:animScale>
                                      <p:cBhvr>
                                        <p:cTn id="60" dur="166" decel="50000">
                                          <p:stCondLst>
                                            <p:cond delay="1834"/>
                                          </p:stCondLst>
                                        </p:cTn>
                                        <p:tgtEl>
                                          <p:spTgt spid="3"/>
                                        </p:tgtEl>
                                      </p:cBhvr>
                                      <p:to x="100000" y="100000"/>
                                    </p:animScale>
                                  </p:childTnLst>
                                </p:cTn>
                              </p:par>
                            </p:childTnLst>
                          </p:cTn>
                        </p:par>
                      </p:childTnLst>
                    </p:cTn>
                  </p:par>
                  <p:par>
                    <p:cTn id="61" fill="hold">
                      <p:stCondLst>
                        <p:cond delay="indefinite"/>
                      </p:stCondLst>
                      <p:childTnLst>
                        <p:par>
                          <p:cTn id="62" fill="hold">
                            <p:stCondLst>
                              <p:cond delay="0"/>
                            </p:stCondLst>
                            <p:childTnLst>
                              <p:par>
                                <p:cTn id="63" presetID="26" presetClass="entr" presetSubtype="0" fill="hold" grpId="0" nodeType="clickEffect">
                                  <p:stCondLst>
                                    <p:cond delay="0"/>
                                  </p:stCondLst>
                                  <p:childTnLst>
                                    <p:set>
                                      <p:cBhvr>
                                        <p:cTn id="64" dur="1" fill="hold">
                                          <p:stCondLst>
                                            <p:cond delay="0"/>
                                          </p:stCondLst>
                                        </p:cTn>
                                        <p:tgtEl>
                                          <p:spTgt spid="2"/>
                                        </p:tgtEl>
                                        <p:attrNameLst>
                                          <p:attrName>style.visibility</p:attrName>
                                        </p:attrNameLst>
                                      </p:cBhvr>
                                      <p:to>
                                        <p:strVal val="visible"/>
                                      </p:to>
                                    </p:set>
                                    <p:animEffect transition="in" filter="wipe(down)">
                                      <p:cBhvr>
                                        <p:cTn id="65" dur="580">
                                          <p:stCondLst>
                                            <p:cond delay="0"/>
                                          </p:stCondLst>
                                        </p:cTn>
                                        <p:tgtEl>
                                          <p:spTgt spid="2"/>
                                        </p:tgtEl>
                                      </p:cBhvr>
                                    </p:animEffect>
                                    <p:anim calcmode="lin" valueType="num">
                                      <p:cBhvr>
                                        <p:cTn id="66"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67"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68"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69"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70"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71" dur="26">
                                          <p:stCondLst>
                                            <p:cond delay="650"/>
                                          </p:stCondLst>
                                        </p:cTn>
                                        <p:tgtEl>
                                          <p:spTgt spid="2"/>
                                        </p:tgtEl>
                                      </p:cBhvr>
                                      <p:to x="100000" y="60000"/>
                                    </p:animScale>
                                    <p:animScale>
                                      <p:cBhvr>
                                        <p:cTn id="72" dur="166" decel="50000">
                                          <p:stCondLst>
                                            <p:cond delay="676"/>
                                          </p:stCondLst>
                                        </p:cTn>
                                        <p:tgtEl>
                                          <p:spTgt spid="2"/>
                                        </p:tgtEl>
                                      </p:cBhvr>
                                      <p:to x="100000" y="100000"/>
                                    </p:animScale>
                                    <p:animScale>
                                      <p:cBhvr>
                                        <p:cTn id="73" dur="26">
                                          <p:stCondLst>
                                            <p:cond delay="1312"/>
                                          </p:stCondLst>
                                        </p:cTn>
                                        <p:tgtEl>
                                          <p:spTgt spid="2"/>
                                        </p:tgtEl>
                                      </p:cBhvr>
                                      <p:to x="100000" y="80000"/>
                                    </p:animScale>
                                    <p:animScale>
                                      <p:cBhvr>
                                        <p:cTn id="74" dur="166" decel="50000">
                                          <p:stCondLst>
                                            <p:cond delay="1338"/>
                                          </p:stCondLst>
                                        </p:cTn>
                                        <p:tgtEl>
                                          <p:spTgt spid="2"/>
                                        </p:tgtEl>
                                      </p:cBhvr>
                                      <p:to x="100000" y="100000"/>
                                    </p:animScale>
                                    <p:animScale>
                                      <p:cBhvr>
                                        <p:cTn id="75" dur="26">
                                          <p:stCondLst>
                                            <p:cond delay="1642"/>
                                          </p:stCondLst>
                                        </p:cTn>
                                        <p:tgtEl>
                                          <p:spTgt spid="2"/>
                                        </p:tgtEl>
                                      </p:cBhvr>
                                      <p:to x="100000" y="90000"/>
                                    </p:animScale>
                                    <p:animScale>
                                      <p:cBhvr>
                                        <p:cTn id="76" dur="166" decel="50000">
                                          <p:stCondLst>
                                            <p:cond delay="1668"/>
                                          </p:stCondLst>
                                        </p:cTn>
                                        <p:tgtEl>
                                          <p:spTgt spid="2"/>
                                        </p:tgtEl>
                                      </p:cBhvr>
                                      <p:to x="100000" y="100000"/>
                                    </p:animScale>
                                    <p:animScale>
                                      <p:cBhvr>
                                        <p:cTn id="77" dur="26">
                                          <p:stCondLst>
                                            <p:cond delay="1808"/>
                                          </p:stCondLst>
                                        </p:cTn>
                                        <p:tgtEl>
                                          <p:spTgt spid="2"/>
                                        </p:tgtEl>
                                      </p:cBhvr>
                                      <p:to x="100000" y="95000"/>
                                    </p:animScale>
                                    <p:animScale>
                                      <p:cBhvr>
                                        <p:cTn id="78" dur="166" decel="50000">
                                          <p:stCondLst>
                                            <p:cond delay="1834"/>
                                          </p:stCondLst>
                                        </p:cTn>
                                        <p:tgtEl>
                                          <p:spTgt spid="2"/>
                                        </p:tgtEl>
                                      </p:cBhvr>
                                      <p:to x="100000" y="100000"/>
                                    </p:animScale>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nodeType="clickEffect">
                                  <p:stCondLst>
                                    <p:cond delay="0"/>
                                  </p:stCondLst>
                                  <p:childTnLst>
                                    <p:set>
                                      <p:cBhvr>
                                        <p:cTn id="82" dur="1" fill="hold">
                                          <p:stCondLst>
                                            <p:cond delay="0"/>
                                          </p:stCondLst>
                                        </p:cTn>
                                        <p:tgtEl>
                                          <p:spTgt spid="9">
                                            <p:txEl>
                                              <p:pRg st="9" end="9"/>
                                            </p:txEl>
                                          </p:spTgt>
                                        </p:tgtEl>
                                        <p:attrNameLst>
                                          <p:attrName>style.visibility</p:attrName>
                                        </p:attrNameLst>
                                      </p:cBhvr>
                                      <p:to>
                                        <p:strVal val="visible"/>
                                      </p:to>
                                    </p:set>
                                    <p:anim calcmode="lin" valueType="num">
                                      <p:cBhvr additive="base">
                                        <p:cTn id="83" dur="500" fill="hold"/>
                                        <p:tgtEl>
                                          <p:spTgt spid="9">
                                            <p:txEl>
                                              <p:pRg st="9" end="9"/>
                                            </p:txEl>
                                          </p:spTgt>
                                        </p:tgtEl>
                                        <p:attrNameLst>
                                          <p:attrName>ppt_x</p:attrName>
                                        </p:attrNameLst>
                                      </p:cBhvr>
                                      <p:tavLst>
                                        <p:tav tm="0">
                                          <p:val>
                                            <p:strVal val="#ppt_x"/>
                                          </p:val>
                                        </p:tav>
                                        <p:tav tm="100000">
                                          <p:val>
                                            <p:strVal val="#ppt_x"/>
                                          </p:val>
                                        </p:tav>
                                      </p:tavLst>
                                    </p:anim>
                                    <p:anim calcmode="lin" valueType="num">
                                      <p:cBhvr additive="base">
                                        <p:cTn id="84" dur="500" fill="hold"/>
                                        <p:tgtEl>
                                          <p:spTgt spid="9">
                                            <p:txEl>
                                              <p:pRg st="9" end="9"/>
                                            </p:txEl>
                                          </p:spTgt>
                                        </p:tgtEl>
                                        <p:attrNameLst>
                                          <p:attrName>ppt_y</p:attrName>
                                        </p:attrNameLst>
                                      </p:cBhvr>
                                      <p:tavLst>
                                        <p:tav tm="0">
                                          <p:val>
                                            <p:strVal val="1+#ppt_h/2"/>
                                          </p:val>
                                        </p:tav>
                                        <p:tav tm="100000">
                                          <p:val>
                                            <p:strVal val="#ppt_y"/>
                                          </p:val>
                                        </p:tav>
                                      </p:tavLst>
                                    </p:anim>
                                  </p:childTnLst>
                                </p:cTn>
                              </p:par>
                              <p:par>
                                <p:cTn id="85" presetID="2" presetClass="entr" presetSubtype="4" fill="hold" nodeType="withEffect">
                                  <p:stCondLst>
                                    <p:cond delay="0"/>
                                  </p:stCondLst>
                                  <p:childTnLst>
                                    <p:set>
                                      <p:cBhvr>
                                        <p:cTn id="86" dur="1" fill="hold">
                                          <p:stCondLst>
                                            <p:cond delay="0"/>
                                          </p:stCondLst>
                                        </p:cTn>
                                        <p:tgtEl>
                                          <p:spTgt spid="9">
                                            <p:txEl>
                                              <p:pRg st="10" end="10"/>
                                            </p:txEl>
                                          </p:spTgt>
                                        </p:tgtEl>
                                        <p:attrNameLst>
                                          <p:attrName>style.visibility</p:attrName>
                                        </p:attrNameLst>
                                      </p:cBhvr>
                                      <p:to>
                                        <p:strVal val="visible"/>
                                      </p:to>
                                    </p:set>
                                    <p:anim calcmode="lin" valueType="num">
                                      <p:cBhvr additive="base">
                                        <p:cTn id="87" dur="500" fill="hold"/>
                                        <p:tgtEl>
                                          <p:spTgt spid="9">
                                            <p:txEl>
                                              <p:pRg st="10" end="10"/>
                                            </p:txEl>
                                          </p:spTgt>
                                        </p:tgtEl>
                                        <p:attrNameLst>
                                          <p:attrName>ppt_x</p:attrName>
                                        </p:attrNameLst>
                                      </p:cBhvr>
                                      <p:tavLst>
                                        <p:tav tm="0">
                                          <p:val>
                                            <p:strVal val="#ppt_x"/>
                                          </p:val>
                                        </p:tav>
                                        <p:tav tm="100000">
                                          <p:val>
                                            <p:strVal val="#ppt_x"/>
                                          </p:val>
                                        </p:tav>
                                      </p:tavLst>
                                    </p:anim>
                                    <p:anim calcmode="lin" valueType="num">
                                      <p:cBhvr additive="base">
                                        <p:cTn id="88" dur="500" fill="hold"/>
                                        <p:tgtEl>
                                          <p:spTgt spid="9">
                                            <p:txEl>
                                              <p:pRg st="10" end="10"/>
                                            </p:txEl>
                                          </p:spTgt>
                                        </p:tgtEl>
                                        <p:attrNameLst>
                                          <p:attrName>ppt_y</p:attrName>
                                        </p:attrNameLst>
                                      </p:cBhvr>
                                      <p:tavLst>
                                        <p:tav tm="0">
                                          <p:val>
                                            <p:strVal val="1+#ppt_h/2"/>
                                          </p:val>
                                        </p:tav>
                                        <p:tav tm="100000">
                                          <p:val>
                                            <p:strVal val="#ppt_y"/>
                                          </p:val>
                                        </p:tav>
                                      </p:tavLst>
                                    </p:anim>
                                  </p:childTnLst>
                                </p:cTn>
                              </p:par>
                              <p:par>
                                <p:cTn id="89" presetID="2" presetClass="entr" presetSubtype="4" fill="hold" nodeType="withEffect">
                                  <p:stCondLst>
                                    <p:cond delay="0"/>
                                  </p:stCondLst>
                                  <p:childTnLst>
                                    <p:set>
                                      <p:cBhvr>
                                        <p:cTn id="90" dur="1" fill="hold">
                                          <p:stCondLst>
                                            <p:cond delay="0"/>
                                          </p:stCondLst>
                                        </p:cTn>
                                        <p:tgtEl>
                                          <p:spTgt spid="9">
                                            <p:txEl>
                                              <p:pRg st="11" end="11"/>
                                            </p:txEl>
                                          </p:spTgt>
                                        </p:tgtEl>
                                        <p:attrNameLst>
                                          <p:attrName>style.visibility</p:attrName>
                                        </p:attrNameLst>
                                      </p:cBhvr>
                                      <p:to>
                                        <p:strVal val="visible"/>
                                      </p:to>
                                    </p:set>
                                    <p:anim calcmode="lin" valueType="num">
                                      <p:cBhvr additive="base">
                                        <p:cTn id="91" dur="500" fill="hold"/>
                                        <p:tgtEl>
                                          <p:spTgt spid="9">
                                            <p:txEl>
                                              <p:pRg st="11" end="11"/>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9">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EAB6E2C-5C66-41DC-AE94-0D63912973B4}"/>
              </a:ext>
            </a:extLst>
          </p:cNvPr>
          <p:cNvSpPr>
            <a:spLocks noGrp="1"/>
          </p:cNvSpPr>
          <p:nvPr>
            <p:ph type="sldNum" sz="quarter" idx="10"/>
          </p:nvPr>
        </p:nvSpPr>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558C58D6-7A02-4F71-AB50-60AC65247C6A}" type="slidenum">
              <a:rPr kumimoji="0" lang="en-US" altLang="en-US" sz="1100" b="0" i="0" u="none" strike="noStrike" kern="1200" cap="none" spc="0" normalizeH="0" baseline="0" noProof="0">
                <a:ln>
                  <a:noFill/>
                </a:ln>
                <a:solidFill>
                  <a:prstClr val="black"/>
                </a:solidFill>
                <a:effectLst/>
                <a:uLnTx/>
                <a:uFillTx/>
                <a:latin typeface="Arial"/>
                <a:ea typeface="MS PGothic"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26</a:t>
            </a:fld>
            <a:endParaRPr kumimoji="0" lang="en-US" altLang="en-US" sz="1100" b="0" i="0" u="none" strike="noStrike" kern="1200" cap="none" spc="0" normalizeH="0" baseline="0" noProof="0">
              <a:ln>
                <a:noFill/>
              </a:ln>
              <a:solidFill>
                <a:prstClr val="black"/>
              </a:solidFill>
              <a:effectLst/>
              <a:uLnTx/>
              <a:uFillTx/>
              <a:latin typeface="Arial"/>
              <a:ea typeface="MS PGothic" panose="020B0600070205080204" pitchFamily="34" charset="-128"/>
              <a:cs typeface="+mn-cs"/>
            </a:endParaRPr>
          </a:p>
        </p:txBody>
      </p:sp>
      <p:sp>
        <p:nvSpPr>
          <p:cNvPr id="10" name="Rectangle 3">
            <a:extLst>
              <a:ext uri="{FF2B5EF4-FFF2-40B4-BE49-F238E27FC236}">
                <a16:creationId xmlns:a16="http://schemas.microsoft.com/office/drawing/2014/main" id="{3B486758-3A17-4968-929E-6791F4591A25}"/>
              </a:ext>
            </a:extLst>
          </p:cNvPr>
          <p:cNvSpPr txBox="1">
            <a:spLocks noChangeArrowheads="1"/>
          </p:cNvSpPr>
          <p:nvPr/>
        </p:nvSpPr>
        <p:spPr bwMode="auto">
          <a:xfrm>
            <a:off x="-1" y="294283"/>
            <a:ext cx="9144001" cy="819150"/>
          </a:xfrm>
          <a:prstGeom prst="rect">
            <a:avLst/>
          </a:prstGeom>
          <a:noFill/>
          <a:ln w="9525">
            <a:noFill/>
            <a:miter lim="800000"/>
            <a:headEnd/>
            <a:tailEnd/>
          </a:ln>
          <a:effectLst/>
        </p:spPr>
        <p:txBody>
          <a:bodyPr vert="horz" wrap="square" lIns="91430" tIns="45715" rIns="91430" bIns="45715" numCol="1" anchor="ctr" anchorCtr="1" compatLnSpc="1">
            <a:prstTxWarp prst="textNoShape">
              <a:avLst/>
            </a:prstTxWarp>
          </a:bodyPr>
          <a:lstStyle>
            <a:lvl1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5pPr>
            <a:lvl6pPr marL="457142" algn="ctr" rtl="0" fontAlgn="base">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6pPr>
            <a:lvl7pPr marL="914288" algn="ctr" rtl="0" fontAlgn="base">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7pPr>
            <a:lvl8pPr marL="1371430" algn="ctr" rtl="0" fontAlgn="base">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8pPr>
            <a:lvl9pPr marL="1828574" algn="ctr" rtl="0" fontAlgn="base">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0" cap="none" spc="0" normalizeH="0" baseline="0" noProof="0" dirty="0">
                <a:ln>
                  <a:noFill/>
                </a:ln>
                <a:solidFill>
                  <a:srgbClr val="A50021"/>
                </a:solidFill>
                <a:effectLst/>
                <a:uLnTx/>
                <a:uFillTx/>
                <a:latin typeface="Arial"/>
                <a:ea typeface="+mj-ea"/>
                <a:cs typeface="+mj-cs"/>
              </a:rPr>
              <a:t>Strong Emotions Demand Distractions</a:t>
            </a:r>
          </a:p>
        </p:txBody>
      </p:sp>
      <p:pic>
        <p:nvPicPr>
          <p:cNvPr id="3" name="Picture 2">
            <a:extLst>
              <a:ext uri="{FF2B5EF4-FFF2-40B4-BE49-F238E27FC236}">
                <a16:creationId xmlns:a16="http://schemas.microsoft.com/office/drawing/2014/main" id="{C870E0CF-4B6F-474B-A12A-13C32FE2E23D}"/>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975403" y="792715"/>
            <a:ext cx="7043180" cy="3819514"/>
          </a:xfrm>
          <a:prstGeom prst="rect">
            <a:avLst/>
          </a:prstGeom>
        </p:spPr>
      </p:pic>
      <p:sp>
        <p:nvSpPr>
          <p:cNvPr id="5" name="TextBox 4">
            <a:extLst>
              <a:ext uri="{FF2B5EF4-FFF2-40B4-BE49-F238E27FC236}">
                <a16:creationId xmlns:a16="http://schemas.microsoft.com/office/drawing/2014/main" id="{C8F16D8A-FF85-4C6E-A8FF-D3AAA7FC8B57}"/>
              </a:ext>
            </a:extLst>
          </p:cNvPr>
          <p:cNvSpPr txBox="1"/>
          <p:nvPr/>
        </p:nvSpPr>
        <p:spPr>
          <a:xfrm>
            <a:off x="4630161" y="4837113"/>
            <a:ext cx="3424050" cy="230832"/>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hlinkClick r:id="rId4" tooltip="http://www.pngall.com/bucket-png"/>
              </a:rPr>
              <a:t>This Photo</a:t>
            </a:r>
            <a:r>
              <a:rPr kumimoji="0" lang="en-US" sz="9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 by Unknown Author is licensed under </a:t>
            </a:r>
            <a:r>
              <a:rPr kumimoji="0" lang="en-US" sz="9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hlinkClick r:id="rId5" tooltip="https://creativecommons.org/licenses/by-nc/3.0/"/>
              </a:rPr>
              <a:t>CC BY-NC</a:t>
            </a:r>
            <a:endParaRPr kumimoji="0" lang="en-US" sz="9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endParaRPr>
          </a:p>
        </p:txBody>
      </p:sp>
      <p:sp>
        <p:nvSpPr>
          <p:cNvPr id="6" name="TextBox 5">
            <a:extLst>
              <a:ext uri="{FF2B5EF4-FFF2-40B4-BE49-F238E27FC236}">
                <a16:creationId xmlns:a16="http://schemas.microsoft.com/office/drawing/2014/main" id="{FBE0BA11-91B6-414F-B1BC-388E03F59811}"/>
              </a:ext>
            </a:extLst>
          </p:cNvPr>
          <p:cNvSpPr txBox="1"/>
          <p:nvPr/>
        </p:nvSpPr>
        <p:spPr>
          <a:xfrm>
            <a:off x="5871308" y="2330751"/>
            <a:ext cx="1803400" cy="646331"/>
          </a:xfrm>
          <a:prstGeom prst="rect">
            <a:avLst/>
          </a:prstGeom>
          <a:noFill/>
        </p:spPr>
        <p:txBody>
          <a:bodyPr wrap="square" rtlCol="0">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S PGothic" panose="020B0600070205080204" pitchFamily="34" charset="-128"/>
                <a:cs typeface="+mn-cs"/>
              </a:rPr>
              <a:t>Healthy Distractions</a:t>
            </a:r>
          </a:p>
        </p:txBody>
      </p:sp>
      <p:sp>
        <p:nvSpPr>
          <p:cNvPr id="7" name="TextBox 6">
            <a:extLst>
              <a:ext uri="{FF2B5EF4-FFF2-40B4-BE49-F238E27FC236}">
                <a16:creationId xmlns:a16="http://schemas.microsoft.com/office/drawing/2014/main" id="{ECB75A66-AE56-437B-957E-E7D027E04FAA}"/>
              </a:ext>
            </a:extLst>
          </p:cNvPr>
          <p:cNvSpPr txBox="1"/>
          <p:nvPr/>
        </p:nvSpPr>
        <p:spPr>
          <a:xfrm>
            <a:off x="3620483" y="2342474"/>
            <a:ext cx="1803400" cy="646331"/>
          </a:xfrm>
          <a:prstGeom prst="rect">
            <a:avLst/>
          </a:prstGeom>
          <a:noFill/>
        </p:spPr>
        <p:txBody>
          <a:bodyPr wrap="square" rtlCol="0">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S PGothic" panose="020B0600070205080204" pitchFamily="34" charset="-128"/>
                <a:cs typeface="+mn-cs"/>
              </a:rPr>
              <a:t>Wastes of Time</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S PGothic" panose="020B0600070205080204" pitchFamily="34" charset="-128"/>
                <a:cs typeface="+mn-cs"/>
              </a:rPr>
              <a:t>/ Escapes</a:t>
            </a:r>
          </a:p>
        </p:txBody>
      </p:sp>
      <p:sp>
        <p:nvSpPr>
          <p:cNvPr id="8" name="TextBox 7">
            <a:extLst>
              <a:ext uri="{FF2B5EF4-FFF2-40B4-BE49-F238E27FC236}">
                <a16:creationId xmlns:a16="http://schemas.microsoft.com/office/drawing/2014/main" id="{30425786-272E-4579-A73E-0E58D4F2AB99}"/>
              </a:ext>
            </a:extLst>
          </p:cNvPr>
          <p:cNvSpPr txBox="1"/>
          <p:nvPr/>
        </p:nvSpPr>
        <p:spPr>
          <a:xfrm>
            <a:off x="1356424" y="2330751"/>
            <a:ext cx="1803400" cy="646331"/>
          </a:xfrm>
          <a:prstGeom prst="rect">
            <a:avLst/>
          </a:prstGeom>
          <a:noFill/>
        </p:spPr>
        <p:txBody>
          <a:bodyPr wrap="square" rtlCol="0">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S PGothic" panose="020B0600070205080204" pitchFamily="34" charset="-128"/>
                <a:cs typeface="+mn-cs"/>
              </a:rPr>
              <a:t>Unhealthy Distractions</a:t>
            </a:r>
          </a:p>
        </p:txBody>
      </p:sp>
      <p:sp>
        <p:nvSpPr>
          <p:cNvPr id="13" name="TextBox 12">
            <a:extLst>
              <a:ext uri="{FF2B5EF4-FFF2-40B4-BE49-F238E27FC236}">
                <a16:creationId xmlns:a16="http://schemas.microsoft.com/office/drawing/2014/main" id="{154774CE-AD6E-4E17-873A-9F2D47DBFF92}"/>
              </a:ext>
            </a:extLst>
          </p:cNvPr>
          <p:cNvSpPr txBox="1"/>
          <p:nvPr/>
        </p:nvSpPr>
        <p:spPr>
          <a:xfrm>
            <a:off x="1585978" y="1092889"/>
            <a:ext cx="1391682" cy="1323439"/>
          </a:xfrm>
          <a:prstGeom prst="rect">
            <a:avLst/>
          </a:prstGeom>
          <a:noFill/>
        </p:spPr>
        <p:txBody>
          <a:bodyPr wrap="square" rtlCol="0">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D12232"/>
                </a:solidFill>
                <a:effectLst/>
                <a:uLnTx/>
                <a:uFillTx/>
                <a:latin typeface="Arial" panose="020B0604020202020204" pitchFamily="34" charset="0"/>
                <a:ea typeface="MS PGothic" panose="020B0600070205080204" pitchFamily="34" charset="-128"/>
                <a:cs typeface="+mn-cs"/>
              </a:rPr>
              <a:t>Tantrums</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D12232"/>
                </a:solidFill>
                <a:effectLst/>
                <a:uLnTx/>
                <a:uFillTx/>
                <a:latin typeface="Arial" panose="020B0604020202020204" pitchFamily="34" charset="0"/>
                <a:ea typeface="MS PGothic" panose="020B0600070205080204" pitchFamily="34" charset="-128"/>
                <a:cs typeface="+mn-cs"/>
              </a:rPr>
              <a:t>Fighting</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D12232"/>
                </a:solidFill>
                <a:effectLst/>
                <a:uLnTx/>
                <a:uFillTx/>
                <a:latin typeface="Arial" panose="020B0604020202020204" pitchFamily="34" charset="0"/>
                <a:ea typeface="MS PGothic" panose="020B0600070205080204" pitchFamily="34" charset="-128"/>
                <a:cs typeface="+mn-cs"/>
              </a:rPr>
              <a:t>Smoking</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D12232"/>
                </a:solidFill>
                <a:effectLst/>
                <a:uLnTx/>
                <a:uFillTx/>
                <a:latin typeface="Arial" panose="020B0604020202020204" pitchFamily="34" charset="0"/>
                <a:ea typeface="MS PGothic" panose="020B0600070205080204" pitchFamily="34" charset="-128"/>
                <a:cs typeface="+mn-cs"/>
              </a:rPr>
              <a:t>Alcohol </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D12232"/>
                </a:solidFill>
                <a:effectLst/>
                <a:uLnTx/>
                <a:uFillTx/>
                <a:latin typeface="Arial" panose="020B0604020202020204" pitchFamily="34" charset="0"/>
                <a:ea typeface="MS PGothic" panose="020B0600070205080204" pitchFamily="34" charset="-128"/>
                <a:cs typeface="+mn-cs"/>
              </a:rPr>
              <a:t>Promiscuity</a:t>
            </a:r>
          </a:p>
        </p:txBody>
      </p:sp>
      <p:sp>
        <p:nvSpPr>
          <p:cNvPr id="15" name="TextBox 14">
            <a:extLst>
              <a:ext uri="{FF2B5EF4-FFF2-40B4-BE49-F238E27FC236}">
                <a16:creationId xmlns:a16="http://schemas.microsoft.com/office/drawing/2014/main" id="{C9CD81C5-610D-4D08-B8C1-BC9B8E6FDBE7}"/>
              </a:ext>
            </a:extLst>
          </p:cNvPr>
          <p:cNvSpPr txBox="1"/>
          <p:nvPr/>
        </p:nvSpPr>
        <p:spPr>
          <a:xfrm>
            <a:off x="3753551" y="1092889"/>
            <a:ext cx="1498388" cy="1323439"/>
          </a:xfrm>
          <a:prstGeom prst="rect">
            <a:avLst/>
          </a:prstGeom>
          <a:noFill/>
        </p:spPr>
        <p:txBody>
          <a:bodyPr wrap="square" rtlCol="0">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27BF00">
                    <a:lumMod val="50000"/>
                  </a:srgbClr>
                </a:solidFill>
                <a:effectLst/>
                <a:uLnTx/>
                <a:uFillTx/>
                <a:latin typeface="Arial" panose="020B0604020202020204" pitchFamily="34" charset="0"/>
                <a:ea typeface="MS PGothic" panose="020B0600070205080204" pitchFamily="34" charset="-128"/>
                <a:cs typeface="+mn-cs"/>
              </a:rPr>
              <a:t>TV</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27BF00">
                    <a:lumMod val="50000"/>
                  </a:srgbClr>
                </a:solidFill>
                <a:effectLst/>
                <a:uLnTx/>
                <a:uFillTx/>
                <a:latin typeface="Arial" panose="020B0604020202020204" pitchFamily="34" charset="0"/>
                <a:ea typeface="MS PGothic" panose="020B0600070205080204" pitchFamily="34" charset="-128"/>
                <a:cs typeface="+mn-cs"/>
              </a:rPr>
              <a:t>Movies</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27BF00">
                    <a:lumMod val="50000"/>
                  </a:srgbClr>
                </a:solidFill>
                <a:effectLst/>
                <a:uLnTx/>
                <a:uFillTx/>
                <a:latin typeface="Arial" panose="020B0604020202020204" pitchFamily="34" charset="0"/>
                <a:ea typeface="MS PGothic" panose="020B0600070205080204" pitchFamily="34" charset="-128"/>
                <a:cs typeface="+mn-cs"/>
              </a:rPr>
              <a:t>YouTube</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27BF00">
                    <a:lumMod val="50000"/>
                  </a:srgbClr>
                </a:solidFill>
                <a:effectLst/>
                <a:uLnTx/>
                <a:uFillTx/>
                <a:latin typeface="Arial" panose="020B0604020202020204" pitchFamily="34" charset="0"/>
                <a:ea typeface="MS PGothic" panose="020B0600070205080204" pitchFamily="34" charset="-128"/>
                <a:cs typeface="+mn-cs"/>
              </a:rPr>
              <a:t>Social Media</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27BF00">
                    <a:lumMod val="50000"/>
                  </a:srgbClr>
                </a:solidFill>
                <a:effectLst/>
                <a:uLnTx/>
                <a:uFillTx/>
                <a:latin typeface="Arial" panose="020B0604020202020204" pitchFamily="34" charset="0"/>
                <a:ea typeface="MS PGothic" panose="020B0600070205080204" pitchFamily="34" charset="-128"/>
                <a:cs typeface="+mn-cs"/>
              </a:rPr>
              <a:t>Video Games</a:t>
            </a:r>
          </a:p>
        </p:txBody>
      </p:sp>
      <p:sp>
        <p:nvSpPr>
          <p:cNvPr id="17" name="TextBox 16">
            <a:extLst>
              <a:ext uri="{FF2B5EF4-FFF2-40B4-BE49-F238E27FC236}">
                <a16:creationId xmlns:a16="http://schemas.microsoft.com/office/drawing/2014/main" id="{5F0294B8-C104-41CE-990E-6BBDDB2A9576}"/>
              </a:ext>
            </a:extLst>
          </p:cNvPr>
          <p:cNvSpPr txBox="1"/>
          <p:nvPr/>
        </p:nvSpPr>
        <p:spPr>
          <a:xfrm>
            <a:off x="6064191" y="1081167"/>
            <a:ext cx="1391682" cy="1323439"/>
          </a:xfrm>
          <a:prstGeom prst="rect">
            <a:avLst/>
          </a:prstGeom>
          <a:noFill/>
        </p:spPr>
        <p:txBody>
          <a:bodyPr wrap="square" rtlCol="0">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70C0"/>
                </a:solidFill>
                <a:effectLst/>
                <a:uLnTx/>
                <a:uFillTx/>
                <a:latin typeface="Arial" panose="020B0604020202020204" pitchFamily="34" charset="0"/>
                <a:ea typeface="MS PGothic" panose="020B0600070205080204" pitchFamily="34" charset="-128"/>
                <a:cs typeface="+mn-cs"/>
              </a:rPr>
              <a:t> Play</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70C0"/>
                </a:solidFill>
                <a:effectLst/>
                <a:uLnTx/>
                <a:uFillTx/>
                <a:latin typeface="Arial" panose="020B0604020202020204" pitchFamily="34" charset="0"/>
                <a:ea typeface="MS PGothic" panose="020B0600070205080204" pitchFamily="34" charset="-128"/>
                <a:cs typeface="+mn-cs"/>
              </a:rPr>
              <a:t>Art</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70C0"/>
                </a:solidFill>
                <a:effectLst/>
                <a:uLnTx/>
                <a:uFillTx/>
                <a:latin typeface="Arial" panose="020B0604020202020204" pitchFamily="34" charset="0"/>
                <a:ea typeface="MS PGothic" panose="020B0600070205080204" pitchFamily="34" charset="-128"/>
                <a:cs typeface="+mn-cs"/>
              </a:rPr>
              <a:t>Sports</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70C0"/>
                </a:solidFill>
                <a:effectLst/>
                <a:uLnTx/>
                <a:uFillTx/>
                <a:latin typeface="Arial" panose="020B0604020202020204" pitchFamily="34" charset="0"/>
                <a:ea typeface="MS PGothic" panose="020B0600070205080204" pitchFamily="34" charset="-128"/>
                <a:cs typeface="+mn-cs"/>
              </a:rPr>
              <a:t>Music</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70C0"/>
                </a:solidFill>
                <a:effectLst/>
                <a:uLnTx/>
                <a:uFillTx/>
                <a:latin typeface="Arial" panose="020B0604020202020204" pitchFamily="34" charset="0"/>
                <a:ea typeface="MS PGothic" panose="020B0600070205080204" pitchFamily="34" charset="-128"/>
                <a:cs typeface="+mn-cs"/>
              </a:rPr>
              <a:t>PASSIONS!</a:t>
            </a:r>
          </a:p>
        </p:txBody>
      </p:sp>
      <p:sp>
        <p:nvSpPr>
          <p:cNvPr id="18" name="TextBox 17">
            <a:extLst>
              <a:ext uri="{FF2B5EF4-FFF2-40B4-BE49-F238E27FC236}">
                <a16:creationId xmlns:a16="http://schemas.microsoft.com/office/drawing/2014/main" id="{C5E6337E-5F7B-4B98-974B-575839C9166C}"/>
              </a:ext>
            </a:extLst>
          </p:cNvPr>
          <p:cNvSpPr txBox="1"/>
          <p:nvPr/>
        </p:nvSpPr>
        <p:spPr>
          <a:xfrm>
            <a:off x="-1" y="4325815"/>
            <a:ext cx="9144001" cy="369332"/>
          </a:xfrm>
          <a:prstGeom prst="rect">
            <a:avLst/>
          </a:prstGeom>
          <a:noFill/>
        </p:spPr>
        <p:txBody>
          <a:bodyPr wrap="square" rtlCol="0">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lang="en-US" b="1" dirty="0">
                <a:solidFill>
                  <a:prstClr val="black"/>
                </a:solidFill>
              </a:rPr>
              <a:t>SSNRs</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 help kids learn to channel their emotional energy into constructive outlets!</a:t>
            </a:r>
          </a:p>
        </p:txBody>
      </p:sp>
      <p:sp>
        <p:nvSpPr>
          <p:cNvPr id="14" name="TextBox 13">
            <a:extLst>
              <a:ext uri="{FF2B5EF4-FFF2-40B4-BE49-F238E27FC236}">
                <a16:creationId xmlns:a16="http://schemas.microsoft.com/office/drawing/2014/main" id="{F9C312B0-C86A-4DEF-B19B-45D26FB95A33}"/>
              </a:ext>
            </a:extLst>
          </p:cNvPr>
          <p:cNvSpPr txBox="1"/>
          <p:nvPr/>
        </p:nvSpPr>
        <p:spPr>
          <a:xfrm>
            <a:off x="1356424" y="3109943"/>
            <a:ext cx="1803400" cy="646331"/>
          </a:xfrm>
          <a:prstGeom prst="rect">
            <a:avLst/>
          </a:prstGeom>
          <a:noFill/>
        </p:spPr>
        <p:txBody>
          <a:bodyPr wrap="square" rtlCol="0">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S PGothic" panose="020B0600070205080204" pitchFamily="34" charset="-128"/>
                <a:cs typeface="+mn-cs"/>
              </a:rPr>
              <a:t>(behavioral allostasis)</a:t>
            </a:r>
          </a:p>
        </p:txBody>
      </p:sp>
      <p:sp>
        <p:nvSpPr>
          <p:cNvPr id="19" name="TextBox 18">
            <a:extLst>
              <a:ext uri="{FF2B5EF4-FFF2-40B4-BE49-F238E27FC236}">
                <a16:creationId xmlns:a16="http://schemas.microsoft.com/office/drawing/2014/main" id="{3D75E743-A541-40F7-B47A-EB8FA0DE749C}"/>
              </a:ext>
            </a:extLst>
          </p:cNvPr>
          <p:cNvSpPr txBox="1"/>
          <p:nvPr/>
        </p:nvSpPr>
        <p:spPr>
          <a:xfrm>
            <a:off x="3618975" y="3109944"/>
            <a:ext cx="1803400" cy="646331"/>
          </a:xfrm>
          <a:prstGeom prst="rect">
            <a:avLst/>
          </a:prstGeom>
          <a:noFill/>
        </p:spPr>
        <p:txBody>
          <a:bodyPr wrap="square" rtlCol="0">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S PGothic" panose="020B0600070205080204" pitchFamily="34" charset="-128"/>
                <a:cs typeface="+mn-cs"/>
              </a:rPr>
              <a:t>(passive enter-</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err="1">
                <a:ln>
                  <a:noFill/>
                </a:ln>
                <a:solidFill>
                  <a:prstClr val="white"/>
                </a:solidFill>
                <a:effectLst/>
                <a:uLnTx/>
                <a:uFillTx/>
                <a:latin typeface="Arial" panose="020B0604020202020204" pitchFamily="34" charset="0"/>
                <a:ea typeface="MS PGothic" panose="020B0600070205080204" pitchFamily="34" charset="-128"/>
                <a:cs typeface="+mn-cs"/>
              </a:rPr>
              <a:t>tainment</a:t>
            </a: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S PGothic" panose="020B0600070205080204" pitchFamily="34" charset="-128"/>
                <a:cs typeface="+mn-cs"/>
              </a:rPr>
              <a:t>)</a:t>
            </a:r>
          </a:p>
        </p:txBody>
      </p:sp>
      <p:sp>
        <p:nvSpPr>
          <p:cNvPr id="20" name="TextBox 19">
            <a:extLst>
              <a:ext uri="{FF2B5EF4-FFF2-40B4-BE49-F238E27FC236}">
                <a16:creationId xmlns:a16="http://schemas.microsoft.com/office/drawing/2014/main" id="{2FE24055-AD59-4DB9-972B-853222CA1C69}"/>
              </a:ext>
            </a:extLst>
          </p:cNvPr>
          <p:cNvSpPr txBox="1"/>
          <p:nvPr/>
        </p:nvSpPr>
        <p:spPr>
          <a:xfrm>
            <a:off x="5834638" y="3109944"/>
            <a:ext cx="1803400" cy="646331"/>
          </a:xfrm>
          <a:prstGeom prst="rect">
            <a:avLst/>
          </a:prstGeom>
          <a:noFill/>
        </p:spPr>
        <p:txBody>
          <a:bodyPr wrap="square" rtlCol="0">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S PGothic" panose="020B0600070205080204" pitchFamily="34" charset="-128"/>
                <a:cs typeface="+mn-cs"/>
              </a:rPr>
              <a:t>(building resilience)</a:t>
            </a:r>
          </a:p>
        </p:txBody>
      </p:sp>
    </p:spTree>
    <p:extLst>
      <p:ext uri="{BB962C8B-B14F-4D97-AF65-F5344CB8AC3E}">
        <p14:creationId xmlns:p14="http://schemas.microsoft.com/office/powerpoint/2010/main" val="332681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fade">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45" presetClass="entr" presetSubtype="0"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2000"/>
                                        <p:tgtEl>
                                          <p:spTgt spid="18"/>
                                        </p:tgtEl>
                                      </p:cBhvr>
                                    </p:animEffect>
                                    <p:anim calcmode="lin" valueType="num">
                                      <p:cBhvr>
                                        <p:cTn id="38" dur="2000" fill="hold"/>
                                        <p:tgtEl>
                                          <p:spTgt spid="18"/>
                                        </p:tgtEl>
                                        <p:attrNameLst>
                                          <p:attrName>ppt_w</p:attrName>
                                        </p:attrNameLst>
                                      </p:cBhvr>
                                      <p:tavLst>
                                        <p:tav tm="0" fmla="#ppt_w*sin(2.5*pi*$)">
                                          <p:val>
                                            <p:fltVal val="0"/>
                                          </p:val>
                                        </p:tav>
                                        <p:tav tm="100000">
                                          <p:val>
                                            <p:fltVal val="1"/>
                                          </p:val>
                                        </p:tav>
                                      </p:tavLst>
                                    </p:anim>
                                    <p:anim calcmode="lin" valueType="num">
                                      <p:cBhvr>
                                        <p:cTn id="39" dur="2000" fill="hold"/>
                                        <p:tgtEl>
                                          <p:spTgt spid="1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17" grpId="0"/>
      <p:bldP spid="18" grpId="0"/>
      <p:bldP spid="14" grpId="0"/>
      <p:bldP spid="19" grpId="0"/>
      <p:bldP spid="2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5">
            <a:extLst>
              <a:ext uri="{FF2B5EF4-FFF2-40B4-BE49-F238E27FC236}">
                <a16:creationId xmlns:a16="http://schemas.microsoft.com/office/drawing/2014/main" id="{233C650D-AD27-4848-B99E-4A892F5138F8}"/>
              </a:ext>
            </a:extLst>
          </p:cNvPr>
          <p:cNvSpPr txBox="1">
            <a:spLocks noChangeArrowheads="1"/>
          </p:cNvSpPr>
          <p:nvPr/>
        </p:nvSpPr>
        <p:spPr bwMode="auto">
          <a:xfrm>
            <a:off x="5643" y="-162153"/>
            <a:ext cx="9144000" cy="680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ctr" anchorCtr="1">
            <a:normAutofit/>
          </a:bodyPr>
          <a:lstStyle>
            <a:lvl1pPr algn="l" defTabSz="457200" rtl="0" eaLnBrk="1" fontAlgn="base" hangingPunct="1">
              <a:spcBef>
                <a:spcPct val="0"/>
              </a:spcBef>
              <a:spcAft>
                <a:spcPct val="0"/>
              </a:spcAft>
              <a:defRPr sz="2800" b="1" kern="1200">
                <a:solidFill>
                  <a:schemeClr val="tx1"/>
                </a:solidFill>
                <a:latin typeface="+mj-lt"/>
                <a:ea typeface="MS PGothic" panose="020B0600070205080204" pitchFamily="34" charset="-128"/>
                <a:cs typeface="Arial"/>
              </a:defRPr>
            </a:lvl1pPr>
            <a:lvl2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2pPr>
            <a:lvl3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3pPr>
            <a:lvl4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4pPr>
            <a:lvl5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5pPr>
            <a:lvl6pPr marL="4572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6pPr>
            <a:lvl7pPr marL="9144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7pPr>
            <a:lvl8pPr marL="13716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8pPr>
            <a:lvl9pPr marL="18288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9pPr>
          </a:lstStyle>
          <a:p>
            <a:pPr algn="ctr" defTabSz="457142" fontAlgn="auto">
              <a:spcBef>
                <a:spcPts val="0"/>
              </a:spcBef>
              <a:spcAft>
                <a:spcPts val="0"/>
              </a:spcAft>
              <a:defRPr/>
            </a:pPr>
            <a:r>
              <a:rPr lang="en-US" dirty="0">
                <a:solidFill>
                  <a:srgbClr val="A50021"/>
                </a:solidFill>
                <a:effectLst>
                  <a:outerShdw blurRad="38100" dist="38100" dir="2700000" algn="tl">
                    <a:srgbClr val="FFFFFF"/>
                  </a:outerShdw>
                </a:effectLst>
              </a:rPr>
              <a:t>HOW: A Public Health Approach</a:t>
            </a:r>
            <a:endParaRPr lang="en-US" dirty="0">
              <a:solidFill>
                <a:srgbClr val="A50021"/>
              </a:solidFill>
            </a:endParaRPr>
          </a:p>
        </p:txBody>
      </p:sp>
      <p:pic>
        <p:nvPicPr>
          <p:cNvPr id="4" name="Picture 3">
            <a:extLst>
              <a:ext uri="{FF2B5EF4-FFF2-40B4-BE49-F238E27FC236}">
                <a16:creationId xmlns:a16="http://schemas.microsoft.com/office/drawing/2014/main" id="{D09ECDC5-8C0A-4A29-B0F6-4589205F1C58}"/>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8229599" y="515822"/>
            <a:ext cx="914396" cy="608465"/>
          </a:xfrm>
          <a:prstGeom prst="rect">
            <a:avLst/>
          </a:prstGeom>
        </p:spPr>
      </p:pic>
      <p:sp>
        <p:nvSpPr>
          <p:cNvPr id="5" name="Rectangle 2">
            <a:extLst>
              <a:ext uri="{FF2B5EF4-FFF2-40B4-BE49-F238E27FC236}">
                <a16:creationId xmlns:a16="http://schemas.microsoft.com/office/drawing/2014/main" id="{26D1B79D-CB93-4D08-85F9-391E67E8B0F9}"/>
              </a:ext>
            </a:extLst>
          </p:cNvPr>
          <p:cNvSpPr txBox="1">
            <a:spLocks noChangeArrowheads="1"/>
          </p:cNvSpPr>
          <p:nvPr/>
        </p:nvSpPr>
        <p:spPr bwMode="auto">
          <a:xfrm>
            <a:off x="364881" y="568528"/>
            <a:ext cx="8087457" cy="3112518"/>
          </a:xfrm>
          <a:prstGeom prst="rect">
            <a:avLst/>
          </a:prstGeom>
          <a:noFill/>
          <a:ln w="9525">
            <a:noFill/>
            <a:miter lim="800000"/>
            <a:headEnd/>
            <a:tailEnd/>
          </a:ln>
          <a:effectLst/>
        </p:spPr>
        <p:txBody>
          <a:bodyPr vert="horz" wrap="square" lIns="91430" tIns="45715" rIns="91430" bIns="45715" numCol="1" anchor="t" anchorCtr="0" compatLnSpc="1">
            <a:prstTxWarp prst="textNoShape">
              <a:avLst/>
            </a:prstTxWarp>
          </a:bodyPr>
          <a:lstStyle>
            <a:lvl1pPr marL="342857" indent="-342857" algn="l" rtl="0" eaLnBrk="0" fontAlgn="base" hangingPunct="0">
              <a:spcBef>
                <a:spcPct val="20000"/>
              </a:spcBef>
              <a:spcAft>
                <a:spcPct val="0"/>
              </a:spcAft>
              <a:buClr>
                <a:schemeClr val="hlink"/>
              </a:buClr>
              <a:buChar char="•"/>
              <a:defRPr sz="3200">
                <a:solidFill>
                  <a:schemeClr val="tx1"/>
                </a:solidFill>
                <a:effectLst>
                  <a:outerShdw blurRad="38100" dist="38100" dir="2700000" algn="tl">
                    <a:srgbClr val="FFFFFF"/>
                  </a:outerShdw>
                </a:effectLst>
                <a:latin typeface="+mn-lt"/>
                <a:ea typeface="+mn-ea"/>
                <a:cs typeface="+mn-cs"/>
              </a:defRPr>
            </a:lvl1pPr>
            <a:lvl2pPr marL="742859" indent="-285715" algn="l" rtl="0" eaLnBrk="0" fontAlgn="base" hangingPunct="0">
              <a:spcBef>
                <a:spcPct val="20000"/>
              </a:spcBef>
              <a:spcAft>
                <a:spcPct val="0"/>
              </a:spcAft>
              <a:buChar char="–"/>
              <a:defRPr sz="2800">
                <a:solidFill>
                  <a:schemeClr val="tx1"/>
                </a:solidFill>
                <a:effectLst>
                  <a:outerShdw blurRad="38100" dist="38100" dir="2700000" algn="tl">
                    <a:srgbClr val="FFFFFF"/>
                  </a:outerShdw>
                </a:effectLst>
                <a:latin typeface="+mn-lt"/>
              </a:defRPr>
            </a:lvl2pPr>
            <a:lvl3pPr marL="1142858" indent="-228570" algn="l" rtl="0" eaLnBrk="0" fontAlgn="base" hangingPunct="0">
              <a:spcBef>
                <a:spcPct val="20000"/>
              </a:spcBef>
              <a:spcAft>
                <a:spcPct val="0"/>
              </a:spcAft>
              <a:buClr>
                <a:schemeClr val="tx2"/>
              </a:buClr>
              <a:buChar char="•"/>
              <a:defRPr sz="2400">
                <a:solidFill>
                  <a:schemeClr val="tx1"/>
                </a:solidFill>
                <a:effectLst>
                  <a:outerShdw blurRad="38100" dist="38100" dir="2700000" algn="tl">
                    <a:srgbClr val="FFFFFF"/>
                  </a:outerShdw>
                </a:effectLst>
                <a:latin typeface="+mn-lt"/>
              </a:defRPr>
            </a:lvl3pPr>
            <a:lvl4pPr marL="1600000" indent="-228570" algn="l" rtl="0" eaLnBrk="0" fontAlgn="base" hangingPunct="0">
              <a:spcBef>
                <a:spcPct val="20000"/>
              </a:spcBef>
              <a:spcAft>
                <a:spcPct val="0"/>
              </a:spcAft>
              <a:buChar char="–"/>
              <a:defRPr sz="2000">
                <a:solidFill>
                  <a:schemeClr val="tx1"/>
                </a:solidFill>
                <a:effectLst>
                  <a:outerShdw blurRad="38100" dist="38100" dir="2700000" algn="tl">
                    <a:srgbClr val="FFFFFF"/>
                  </a:outerShdw>
                </a:effectLst>
                <a:latin typeface="+mn-lt"/>
              </a:defRPr>
            </a:lvl4pPr>
            <a:lvl5pPr marL="2057144" indent="-228570" algn="l" rtl="0" eaLnBrk="0" fontAlgn="base" hangingPunct="0">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5pPr>
            <a:lvl6pPr marL="2514285" indent="-228570" algn="l" rtl="0" fontAlgn="base">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6pPr>
            <a:lvl7pPr marL="2971430" indent="-228570" algn="l" rtl="0" fontAlgn="base">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7pPr>
            <a:lvl8pPr marL="3428573" indent="-228570" algn="l" rtl="0" fontAlgn="base">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8pPr>
            <a:lvl9pPr marL="3885715" indent="-228570" algn="l" rtl="0" fontAlgn="base">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9pPr>
          </a:lstStyle>
          <a:p>
            <a:pPr marL="342900" lvl="1" indent="-342900" defTabSz="914400">
              <a:buFont typeface="Arial" panose="020B0604020202020204" pitchFamily="34" charset="0"/>
              <a:buChar char="•"/>
              <a:defRPr/>
            </a:pPr>
            <a:r>
              <a:rPr kumimoji="0" lang="en-US" sz="24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Relational</a:t>
            </a:r>
            <a:r>
              <a:rPr kumimoji="0" lang="en-US" sz="2400" b="0" i="0" u="none" strike="noStrike" kern="0" cap="none" spc="0" normalizeH="0" noProof="0" dirty="0">
                <a:ln>
                  <a:noFill/>
                </a:ln>
                <a:solidFill>
                  <a:prstClr val="black"/>
                </a:solidFill>
                <a:effectLst/>
                <a:uLnTx/>
                <a:uFillTx/>
                <a:latin typeface="Arial"/>
                <a:ea typeface="MS PGothic" panose="020B0600070205080204" pitchFamily="34" charset="-128"/>
                <a:cs typeface="+mn-cs"/>
              </a:rPr>
              <a:t> Health is a </a:t>
            </a:r>
            <a:r>
              <a:rPr kumimoji="0" lang="en-US" sz="2400" b="1" i="0" u="none" strike="noStrike" kern="0" cap="none" spc="0" normalizeH="0" noProof="0" dirty="0">
                <a:ln>
                  <a:noFill/>
                </a:ln>
                <a:solidFill>
                  <a:schemeClr val="accent3"/>
                </a:solidFill>
                <a:effectLst/>
                <a:uLnTx/>
                <a:uFillTx/>
                <a:latin typeface="Arial"/>
                <a:ea typeface="MS PGothic" panose="020B0600070205080204" pitchFamily="34" charset="-128"/>
                <a:cs typeface="+mn-cs"/>
              </a:rPr>
              <a:t>paradigm shift </a:t>
            </a:r>
            <a:r>
              <a:rPr kumimoji="0" lang="en-US" sz="2400" b="0" i="0" u="none" strike="noStrike" kern="0" cap="none" spc="0" normalizeH="0" noProof="0" dirty="0">
                <a:ln>
                  <a:noFill/>
                </a:ln>
                <a:solidFill>
                  <a:prstClr val="black"/>
                </a:solidFill>
                <a:effectLst/>
                <a:uLnTx/>
                <a:uFillTx/>
                <a:latin typeface="Arial"/>
                <a:ea typeface="MS PGothic" panose="020B0600070205080204" pitchFamily="34" charset="-128"/>
                <a:cs typeface="+mn-cs"/>
              </a:rPr>
              <a:t>with the potential to transform</a:t>
            </a:r>
            <a:r>
              <a:rPr kumimoji="0" lang="en-US" sz="24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 training, funding,</a:t>
            </a:r>
            <a:r>
              <a:rPr kumimoji="0" lang="en-US" sz="2400" b="0" i="0" u="none" strike="noStrike" kern="0" cap="none" spc="0" normalizeH="0" noProof="0" dirty="0">
                <a:ln>
                  <a:noFill/>
                </a:ln>
                <a:solidFill>
                  <a:prstClr val="black"/>
                </a:solidFill>
                <a:effectLst/>
                <a:uLnTx/>
                <a:uFillTx/>
                <a:latin typeface="Arial"/>
                <a:ea typeface="MS PGothic" panose="020B0600070205080204" pitchFamily="34" charset="-128"/>
                <a:cs typeface="+mn-cs"/>
              </a:rPr>
              <a:t> </a:t>
            </a:r>
            <a:r>
              <a:rPr kumimoji="0" lang="en-US" sz="2400" i="0" u="none" strike="noStrike" kern="0" cap="none" spc="0" normalizeH="0" noProof="0" dirty="0">
                <a:ln>
                  <a:noFill/>
                </a:ln>
                <a:effectLst/>
                <a:uLnTx/>
                <a:uFillTx/>
                <a:latin typeface="Arial"/>
                <a:ea typeface="MS PGothic" panose="020B0600070205080204" pitchFamily="34" charset="-128"/>
                <a:cs typeface="+mn-cs"/>
              </a:rPr>
              <a:t>practice</a:t>
            </a:r>
            <a:r>
              <a:rPr kumimoji="0" lang="en-US" sz="2400" b="0" i="0" u="none" strike="noStrike" kern="0" cap="none" spc="0" normalizeH="0" noProof="0" dirty="0">
                <a:ln>
                  <a:noFill/>
                </a:ln>
                <a:solidFill>
                  <a:prstClr val="black"/>
                </a:solidFill>
                <a:effectLst/>
                <a:uLnTx/>
                <a:uFillTx/>
                <a:latin typeface="Arial"/>
                <a:ea typeface="MS PGothic" panose="020B0600070205080204" pitchFamily="34" charset="-128"/>
                <a:cs typeface="+mn-cs"/>
              </a:rPr>
              <a:t>, research, </a:t>
            </a:r>
            <a:r>
              <a:rPr kumimoji="0" lang="en-US" sz="2400" b="1" i="0" u="none" strike="noStrike" kern="0" cap="none" spc="0" normalizeH="0" noProof="0" dirty="0">
                <a:ln>
                  <a:noFill/>
                </a:ln>
                <a:solidFill>
                  <a:schemeClr val="accent3"/>
                </a:solidFill>
                <a:effectLst/>
                <a:uLnTx/>
                <a:uFillTx/>
                <a:latin typeface="Arial"/>
                <a:ea typeface="MS PGothic" panose="020B0600070205080204" pitchFamily="34" charset="-128"/>
                <a:cs typeface="+mn-cs"/>
              </a:rPr>
              <a:t>advocacy and policy</a:t>
            </a:r>
          </a:p>
          <a:p>
            <a:pPr marL="0" lvl="1" indent="0" defTabSz="914400">
              <a:buNone/>
              <a:defRPr/>
            </a:pPr>
            <a:endParaRPr kumimoji="0" lang="en-US" sz="12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endParaRPr>
          </a:p>
          <a:p>
            <a:pPr marL="342900" lvl="1" indent="-342900" defTabSz="914400">
              <a:buFont typeface="Arial" panose="020B0604020202020204" pitchFamily="34" charset="0"/>
              <a:buChar char="•"/>
              <a:defRPr/>
            </a:pPr>
            <a:r>
              <a:rPr lang="en-US" sz="2400" kern="0" dirty="0">
                <a:solidFill>
                  <a:prstClr val="black"/>
                </a:solidFill>
                <a:effectLst/>
                <a:latin typeface="Arial"/>
              </a:rPr>
              <a:t>Operationalizing or implementing Relational Health will require </a:t>
            </a:r>
            <a:r>
              <a:rPr lang="en-US" sz="2400" b="1" kern="0" dirty="0">
                <a:solidFill>
                  <a:schemeClr val="accent3"/>
                </a:solidFill>
                <a:effectLst/>
                <a:latin typeface="Arial"/>
              </a:rPr>
              <a:t>layered efforts </a:t>
            </a:r>
            <a:r>
              <a:rPr lang="en-US" sz="2400" kern="0" dirty="0">
                <a:solidFill>
                  <a:prstClr val="black"/>
                </a:solidFill>
                <a:effectLst/>
                <a:latin typeface="Arial"/>
              </a:rPr>
              <a:t>(vertical integration) </a:t>
            </a:r>
            <a:r>
              <a:rPr lang="en-US" sz="2400" b="1" kern="0" dirty="0">
                <a:solidFill>
                  <a:schemeClr val="accent3"/>
                </a:solidFill>
                <a:effectLst/>
                <a:latin typeface="Arial"/>
              </a:rPr>
              <a:t>across all the sectors</a:t>
            </a:r>
            <a:r>
              <a:rPr lang="en-US" sz="2400" kern="0" dirty="0">
                <a:solidFill>
                  <a:prstClr val="black"/>
                </a:solidFill>
                <a:effectLst/>
                <a:latin typeface="Arial"/>
              </a:rPr>
              <a:t> that interface with children and families (horizontal integration)</a:t>
            </a:r>
            <a:endParaRPr lang="en-US" sz="2000" b="1" kern="0" dirty="0">
              <a:solidFill>
                <a:schemeClr val="accent3"/>
              </a:solidFill>
              <a:effectLst/>
              <a:latin typeface="Arial"/>
            </a:endParaRPr>
          </a:p>
        </p:txBody>
      </p:sp>
      <p:sp>
        <p:nvSpPr>
          <p:cNvPr id="6" name="Rectangle 15">
            <a:extLst>
              <a:ext uri="{FF2B5EF4-FFF2-40B4-BE49-F238E27FC236}">
                <a16:creationId xmlns:a16="http://schemas.microsoft.com/office/drawing/2014/main" id="{8CCB05D6-3D5B-489A-AAD5-2D7CC97F55A4}"/>
              </a:ext>
            </a:extLst>
          </p:cNvPr>
          <p:cNvSpPr txBox="1">
            <a:spLocks noChangeArrowheads="1"/>
          </p:cNvSpPr>
          <p:nvPr/>
        </p:nvSpPr>
        <p:spPr bwMode="auto">
          <a:xfrm>
            <a:off x="-6079" y="3811970"/>
            <a:ext cx="9144000" cy="842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ctr" anchorCtr="1">
            <a:normAutofit fontScale="92500" lnSpcReduction="10000"/>
          </a:bodyPr>
          <a:lstStyle>
            <a:lvl1pPr algn="l" defTabSz="457200" rtl="0" eaLnBrk="1" fontAlgn="base" hangingPunct="1">
              <a:spcBef>
                <a:spcPct val="0"/>
              </a:spcBef>
              <a:spcAft>
                <a:spcPct val="0"/>
              </a:spcAft>
              <a:defRPr sz="2800" b="1" kern="1200">
                <a:solidFill>
                  <a:schemeClr val="tx1"/>
                </a:solidFill>
                <a:latin typeface="+mj-lt"/>
                <a:ea typeface="MS PGothic" panose="020B0600070205080204" pitchFamily="34" charset="-128"/>
                <a:cs typeface="Arial"/>
              </a:defRPr>
            </a:lvl1pPr>
            <a:lvl2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2pPr>
            <a:lvl3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3pPr>
            <a:lvl4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4pPr>
            <a:lvl5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5pPr>
            <a:lvl6pPr marL="4572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6pPr>
            <a:lvl7pPr marL="9144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7pPr>
            <a:lvl8pPr marL="13716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8pPr>
            <a:lvl9pPr marL="18288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9pPr>
          </a:lstStyle>
          <a:p>
            <a:pPr algn="ctr" defTabSz="457142" fontAlgn="auto">
              <a:spcBef>
                <a:spcPts val="0"/>
              </a:spcBef>
              <a:spcAft>
                <a:spcPts val="0"/>
              </a:spcAft>
              <a:defRPr/>
            </a:pPr>
            <a:r>
              <a:rPr lang="en-US" b="0" dirty="0"/>
              <a:t>What would an integrated public health approach to</a:t>
            </a:r>
          </a:p>
          <a:p>
            <a:pPr algn="ctr" defTabSz="457142" fontAlgn="auto">
              <a:spcBef>
                <a:spcPts val="0"/>
              </a:spcBef>
              <a:spcAft>
                <a:spcPts val="0"/>
              </a:spcAft>
              <a:defRPr/>
            </a:pPr>
            <a:r>
              <a:rPr lang="en-US" dirty="0">
                <a:solidFill>
                  <a:schemeClr val="accent3"/>
                </a:solidFill>
              </a:rPr>
              <a:t>prevent toxic stress / promote relational health </a:t>
            </a:r>
            <a:r>
              <a:rPr lang="en-US" b="0" dirty="0"/>
              <a:t>look like?</a:t>
            </a:r>
          </a:p>
        </p:txBody>
      </p:sp>
    </p:spTree>
    <p:extLst>
      <p:ext uri="{BB962C8B-B14F-4D97-AF65-F5344CB8AC3E}">
        <p14:creationId xmlns:p14="http://schemas.microsoft.com/office/powerpoint/2010/main" val="2771115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fade">
                                      <p:cBhvr>
                                        <p:cTn id="7" dur="500"/>
                                        <p:tgtEl>
                                          <p:spTgt spid="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80">
                                          <p:stCondLst>
                                            <p:cond delay="0"/>
                                          </p:stCondLst>
                                        </p:cTn>
                                        <p:tgtEl>
                                          <p:spTgt spid="6"/>
                                        </p:tgtEl>
                                      </p:cBhvr>
                                    </p:animEffect>
                                    <p:anim calcmode="lin" valueType="num">
                                      <p:cBhvr>
                                        <p:cTn id="13"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8" dur="26">
                                          <p:stCondLst>
                                            <p:cond delay="650"/>
                                          </p:stCondLst>
                                        </p:cTn>
                                        <p:tgtEl>
                                          <p:spTgt spid="6"/>
                                        </p:tgtEl>
                                      </p:cBhvr>
                                      <p:to x="100000" y="60000"/>
                                    </p:animScale>
                                    <p:animScale>
                                      <p:cBhvr>
                                        <p:cTn id="19" dur="166" decel="50000">
                                          <p:stCondLst>
                                            <p:cond delay="676"/>
                                          </p:stCondLst>
                                        </p:cTn>
                                        <p:tgtEl>
                                          <p:spTgt spid="6"/>
                                        </p:tgtEl>
                                      </p:cBhvr>
                                      <p:to x="100000" y="100000"/>
                                    </p:animScale>
                                    <p:animScale>
                                      <p:cBhvr>
                                        <p:cTn id="20" dur="26">
                                          <p:stCondLst>
                                            <p:cond delay="1312"/>
                                          </p:stCondLst>
                                        </p:cTn>
                                        <p:tgtEl>
                                          <p:spTgt spid="6"/>
                                        </p:tgtEl>
                                      </p:cBhvr>
                                      <p:to x="100000" y="80000"/>
                                    </p:animScale>
                                    <p:animScale>
                                      <p:cBhvr>
                                        <p:cTn id="21" dur="166" decel="50000">
                                          <p:stCondLst>
                                            <p:cond delay="1338"/>
                                          </p:stCondLst>
                                        </p:cTn>
                                        <p:tgtEl>
                                          <p:spTgt spid="6"/>
                                        </p:tgtEl>
                                      </p:cBhvr>
                                      <p:to x="100000" y="100000"/>
                                    </p:animScale>
                                    <p:animScale>
                                      <p:cBhvr>
                                        <p:cTn id="22" dur="26">
                                          <p:stCondLst>
                                            <p:cond delay="1642"/>
                                          </p:stCondLst>
                                        </p:cTn>
                                        <p:tgtEl>
                                          <p:spTgt spid="6"/>
                                        </p:tgtEl>
                                      </p:cBhvr>
                                      <p:to x="100000" y="90000"/>
                                    </p:animScale>
                                    <p:animScale>
                                      <p:cBhvr>
                                        <p:cTn id="23" dur="166" decel="50000">
                                          <p:stCondLst>
                                            <p:cond delay="1668"/>
                                          </p:stCondLst>
                                        </p:cTn>
                                        <p:tgtEl>
                                          <p:spTgt spid="6"/>
                                        </p:tgtEl>
                                      </p:cBhvr>
                                      <p:to x="100000" y="100000"/>
                                    </p:animScale>
                                    <p:animScale>
                                      <p:cBhvr>
                                        <p:cTn id="24" dur="26">
                                          <p:stCondLst>
                                            <p:cond delay="1808"/>
                                          </p:stCondLst>
                                        </p:cTn>
                                        <p:tgtEl>
                                          <p:spTgt spid="6"/>
                                        </p:tgtEl>
                                      </p:cBhvr>
                                      <p:to x="100000" y="95000"/>
                                    </p:animScale>
                                    <p:animScale>
                                      <p:cBhvr>
                                        <p:cTn id="25"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22F6BBD-AC58-C8FA-938C-B2E2054B1E15}"/>
              </a:ext>
            </a:extLst>
          </p:cNvPr>
          <p:cNvGrpSpPr/>
          <p:nvPr/>
        </p:nvGrpSpPr>
        <p:grpSpPr>
          <a:xfrm>
            <a:off x="228601" y="266891"/>
            <a:ext cx="8686802" cy="4524315"/>
            <a:chOff x="304800" y="617118"/>
            <a:chExt cx="11582403" cy="6032419"/>
          </a:xfrm>
        </p:grpSpPr>
        <p:sp>
          <p:nvSpPr>
            <p:cNvPr id="3" name="TextBox 2">
              <a:extLst>
                <a:ext uri="{FF2B5EF4-FFF2-40B4-BE49-F238E27FC236}">
                  <a16:creationId xmlns:a16="http://schemas.microsoft.com/office/drawing/2014/main" id="{985065DE-39F3-1BB0-D2C2-502E046140EB}"/>
                </a:ext>
              </a:extLst>
            </p:cNvPr>
            <p:cNvSpPr txBox="1"/>
            <p:nvPr/>
          </p:nvSpPr>
          <p:spPr>
            <a:xfrm>
              <a:off x="583383" y="617118"/>
              <a:ext cx="11303820" cy="6032419"/>
            </a:xfrm>
            <a:prstGeom prst="rect">
              <a:avLst/>
            </a:prstGeom>
            <a:noFill/>
            <a:ln>
              <a:noFill/>
            </a:ln>
          </p:spPr>
          <p:txBody>
            <a:bodyPr wrap="square" rtlCol="0">
              <a:spAutoFit/>
            </a:bodyPr>
            <a:lstStyle/>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Public Health                 Types of                     Population Being  	                    Primary                                 Examples Regarding</a:t>
              </a:r>
            </a:p>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1200" b="1" i="0" u="sng"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Level                      Prevention                          Served                                Objectives                      	            Lead P</a:t>
              </a:r>
              <a:r>
                <a:rPr kumimoji="0" lang="en-US" sz="1200" b="1" i="0" u="sng" strike="noStrike" kern="1200" cap="none" spc="0" normalizeH="0" baseline="0" noProof="0" dirty="0" err="1">
                  <a:ln>
                    <a:noFill/>
                  </a:ln>
                  <a:solidFill>
                    <a:prstClr val="black"/>
                  </a:solidFill>
                  <a:effectLst/>
                  <a:uLnTx/>
                  <a:uFillTx/>
                  <a:latin typeface="Calibri"/>
                  <a:ea typeface="MS PGothic" panose="020B0600070205080204" pitchFamily="34" charset="-128"/>
                  <a:cs typeface="+mn-cs"/>
                </a:rPr>
                <a:t>oisoning</a:t>
              </a:r>
              <a:endParaRPr kumimoji="0" lang="en-US" sz="1200" b="1" i="0" u="sng"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a:t>
              </a:r>
            </a:p>
            <a:p>
              <a:pPr marL="0" marR="0" lvl="0" indent="0" algn="l" defTabSz="685732"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a:p>
              <a:pPr marL="0" marR="0" lvl="0" indent="0" algn="l" defTabSz="685732"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a:t>
              </a:r>
            </a:p>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Tertiary                  </a:t>
              </a:r>
              <a:r>
                <a:rPr kumimoji="0" lang="en-US" sz="1200" b="1" i="0" u="sng"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Indicated Treatments</a:t>
              </a: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Treat disease and	         Chelation therapy</a:t>
              </a:r>
            </a:p>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for those with defined            prevent progression</a:t>
              </a:r>
            </a:p>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symptoms and diagnoses                   </a:t>
              </a:r>
            </a:p>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a:t>
              </a:r>
            </a:p>
            <a:p>
              <a:pPr marL="0" marR="0" lvl="0" indent="0" algn="l" defTabSz="685732"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a:p>
              <a:pPr marL="0" marR="0" lvl="0" indent="0" algn="l" defTabSz="685732"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a:p>
              <a:pPr marL="0" marR="0" lvl="0" indent="0" algn="l" defTabSz="685732"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Secondary           </a:t>
              </a:r>
              <a:r>
                <a:rPr kumimoji="0" lang="en-US" sz="1200" b="1" i="0" u="sng"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Targeted Interventions</a:t>
              </a: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Identify risks  	     Screen for lead based on</a:t>
              </a:r>
            </a:p>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for those at higher risk              and early disease	   risks and abate if possible</a:t>
              </a:r>
            </a:p>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a:t>
              </a:r>
            </a:p>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a:t>
              </a:r>
            </a:p>
            <a:p>
              <a:pPr marL="0" marR="0" lvl="0" indent="0" algn="l" defTabSz="685732"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a:p>
              <a:pPr marL="0" marR="0" lvl="0" indent="0" algn="l" defTabSz="685732"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a:t>
              </a:r>
            </a:p>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Primary                </a:t>
              </a:r>
              <a:r>
                <a:rPr kumimoji="0" lang="en-US" sz="1200" b="1" i="0" u="sng"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Universal Preventions</a:t>
              </a: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a:t>
              </a:r>
              <a:r>
                <a:rPr kumimoji="0" lang="en-US" sz="1200" b="1" i="0" u="none" strike="noStrike" kern="1200" cap="none" spc="0" normalizeH="0" baseline="0" noProof="0" dirty="0" err="1">
                  <a:ln>
                    <a:noFill/>
                  </a:ln>
                  <a:solidFill>
                    <a:prstClr val="black"/>
                  </a:solidFill>
                  <a:effectLst/>
                  <a:uLnTx/>
                  <a:uFillTx/>
                  <a:latin typeface="Calibri"/>
                  <a:ea typeface="MS PGothic" panose="020B0600070205080204" pitchFamily="34" charset="-128"/>
                  <a:cs typeface="+mn-cs"/>
                </a:rPr>
                <a:t>Pr</a:t>
              </a: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event disease	    Remove lead from products</a:t>
              </a:r>
              <a:endParaRPr kumimoji="0" lang="en-US" sz="1200" b="1" i="0" u="sng"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for everyone                    and </a:t>
              </a:r>
              <a:r>
                <a:rPr kumimoji="0" lang="en-US" sz="1200" b="1" i="0" u="none" strike="noStrike" kern="1200" cap="none" spc="0" normalizeH="0" baseline="0" noProof="0" dirty="0" err="1">
                  <a:ln>
                    <a:noFill/>
                  </a:ln>
                  <a:solidFill>
                    <a:prstClr val="black"/>
                  </a:solidFill>
                  <a:effectLst/>
                  <a:uLnTx/>
                  <a:uFillTx/>
                  <a:latin typeface="Calibri"/>
                  <a:ea typeface="MS PGothic" panose="020B0600070205080204" pitchFamily="34" charset="-128"/>
                  <a:cs typeface="+mn-cs"/>
                </a:rPr>
                <a:t>promot</a:t>
              </a: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e wellness	        like gasoline and paint</a:t>
              </a:r>
            </a:p>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a:t>
              </a:r>
            </a:p>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a:t>
              </a:r>
            </a:p>
          </p:txBody>
        </p:sp>
        <p:sp>
          <p:nvSpPr>
            <p:cNvPr id="4" name="Isosceles Triangle 3">
              <a:extLst>
                <a:ext uri="{FF2B5EF4-FFF2-40B4-BE49-F238E27FC236}">
                  <a16:creationId xmlns:a16="http://schemas.microsoft.com/office/drawing/2014/main" id="{B74D3305-A1C5-4D66-8B29-B06880E50EE2}"/>
                </a:ext>
              </a:extLst>
            </p:cNvPr>
            <p:cNvSpPr/>
            <p:nvPr/>
          </p:nvSpPr>
          <p:spPr>
            <a:xfrm>
              <a:off x="304800" y="1295400"/>
              <a:ext cx="2438400" cy="5334000"/>
            </a:xfrm>
            <a:prstGeom prst="triangl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32"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Garamond"/>
                <a:ea typeface="+mn-ea"/>
                <a:cs typeface="+mn-cs"/>
              </a:endParaRPr>
            </a:p>
          </p:txBody>
        </p:sp>
        <p:cxnSp>
          <p:nvCxnSpPr>
            <p:cNvPr id="5" name="Straight Connector 4">
              <a:extLst>
                <a:ext uri="{FF2B5EF4-FFF2-40B4-BE49-F238E27FC236}">
                  <a16:creationId xmlns:a16="http://schemas.microsoft.com/office/drawing/2014/main" id="{8B5A8912-854D-85E9-362B-31D62B4D8E77}"/>
                </a:ext>
              </a:extLst>
            </p:cNvPr>
            <p:cNvCxnSpPr/>
            <p:nvPr/>
          </p:nvCxnSpPr>
          <p:spPr>
            <a:xfrm>
              <a:off x="688256" y="5029200"/>
              <a:ext cx="1687872" cy="0"/>
            </a:xfrm>
            <a:prstGeom prst="line">
              <a:avLst/>
            </a:prstGeom>
            <a:ln w="28575">
              <a:no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E9CE9CE6-04E4-D30D-34D3-4E1CAB9CF85B}"/>
                </a:ext>
              </a:extLst>
            </p:cNvPr>
            <p:cNvCxnSpPr/>
            <p:nvPr/>
          </p:nvCxnSpPr>
          <p:spPr>
            <a:xfrm>
              <a:off x="1055328" y="3276600"/>
              <a:ext cx="914400" cy="0"/>
            </a:xfrm>
            <a:prstGeom prst="line">
              <a:avLst/>
            </a:prstGeom>
            <a:ln w="28575">
              <a:no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286B7C83-E806-EF56-1FA5-475A26A49D19}"/>
                </a:ext>
              </a:extLst>
            </p:cNvPr>
            <p:cNvSpPr txBox="1"/>
            <p:nvPr/>
          </p:nvSpPr>
          <p:spPr>
            <a:xfrm>
              <a:off x="1257156" y="1983660"/>
              <a:ext cx="648928" cy="964367"/>
            </a:xfrm>
            <a:prstGeom prst="rect">
              <a:avLst/>
            </a:prstGeom>
            <a:noFill/>
            <a:ln>
              <a:noFill/>
            </a:ln>
          </p:spPr>
          <p:txBody>
            <a:bodyPr wrap="square" rtlCol="0">
              <a:spAutoFit/>
            </a:bodyPr>
            <a:lstStyle/>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41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3</a:t>
              </a:r>
            </a:p>
          </p:txBody>
        </p:sp>
        <p:sp>
          <p:nvSpPr>
            <p:cNvPr id="8" name="TextBox 7">
              <a:extLst>
                <a:ext uri="{FF2B5EF4-FFF2-40B4-BE49-F238E27FC236}">
                  <a16:creationId xmlns:a16="http://schemas.microsoft.com/office/drawing/2014/main" id="{A1C44D46-581C-12D8-7601-DB26180F4256}"/>
                </a:ext>
              </a:extLst>
            </p:cNvPr>
            <p:cNvSpPr txBox="1"/>
            <p:nvPr/>
          </p:nvSpPr>
          <p:spPr>
            <a:xfrm>
              <a:off x="1248957" y="3628071"/>
              <a:ext cx="648928" cy="964367"/>
            </a:xfrm>
            <a:prstGeom prst="rect">
              <a:avLst/>
            </a:prstGeom>
            <a:noFill/>
            <a:ln>
              <a:noFill/>
            </a:ln>
          </p:spPr>
          <p:txBody>
            <a:bodyPr wrap="square" rtlCol="0">
              <a:spAutoFit/>
            </a:bodyPr>
            <a:lstStyle/>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41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2</a:t>
              </a:r>
            </a:p>
          </p:txBody>
        </p:sp>
        <p:sp>
          <p:nvSpPr>
            <p:cNvPr id="9" name="TextBox 8">
              <a:extLst>
                <a:ext uri="{FF2B5EF4-FFF2-40B4-BE49-F238E27FC236}">
                  <a16:creationId xmlns:a16="http://schemas.microsoft.com/office/drawing/2014/main" id="{BB44D92F-FC66-686F-9685-6BD78CE2CE7F}"/>
                </a:ext>
              </a:extLst>
            </p:cNvPr>
            <p:cNvSpPr txBox="1"/>
            <p:nvPr/>
          </p:nvSpPr>
          <p:spPr>
            <a:xfrm>
              <a:off x="1271372" y="5424864"/>
              <a:ext cx="648928" cy="964367"/>
            </a:xfrm>
            <a:prstGeom prst="rect">
              <a:avLst/>
            </a:prstGeom>
            <a:noFill/>
            <a:ln>
              <a:noFill/>
            </a:ln>
          </p:spPr>
          <p:txBody>
            <a:bodyPr wrap="square" rtlCol="0">
              <a:spAutoFit/>
            </a:bodyPr>
            <a:lstStyle/>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41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1</a:t>
              </a:r>
            </a:p>
          </p:txBody>
        </p:sp>
      </p:grpSp>
      <p:sp>
        <p:nvSpPr>
          <p:cNvPr id="10" name="Isosceles Triangle 9">
            <a:extLst>
              <a:ext uri="{FF2B5EF4-FFF2-40B4-BE49-F238E27FC236}">
                <a16:creationId xmlns:a16="http://schemas.microsoft.com/office/drawing/2014/main" id="{385F159D-B487-27EA-AA09-CC7C654FDB0E}"/>
              </a:ext>
            </a:extLst>
          </p:cNvPr>
          <p:cNvSpPr/>
          <p:nvPr/>
        </p:nvSpPr>
        <p:spPr>
          <a:xfrm>
            <a:off x="239486" y="928002"/>
            <a:ext cx="1828800" cy="4000500"/>
          </a:xfrm>
          <a:prstGeom prst="triangl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32"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Garamond"/>
              <a:ea typeface="+mn-ea"/>
              <a:cs typeface="+mn-cs"/>
            </a:endParaRPr>
          </a:p>
        </p:txBody>
      </p:sp>
      <p:sp>
        <p:nvSpPr>
          <p:cNvPr id="11" name="TextBox 10">
            <a:extLst>
              <a:ext uri="{FF2B5EF4-FFF2-40B4-BE49-F238E27FC236}">
                <a16:creationId xmlns:a16="http://schemas.microsoft.com/office/drawing/2014/main" id="{8FBF055D-0089-3C6B-FB26-159D0C8F5746}"/>
              </a:ext>
            </a:extLst>
          </p:cNvPr>
          <p:cNvSpPr txBox="1"/>
          <p:nvPr/>
        </p:nvSpPr>
        <p:spPr>
          <a:xfrm>
            <a:off x="382584" y="1822064"/>
            <a:ext cx="1542611" cy="400110"/>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A50021"/>
                </a:solidFill>
                <a:effectLst/>
                <a:uLnTx/>
                <a:uFillTx/>
                <a:latin typeface="Arial Black" panose="020B0A04020102020204" pitchFamily="34" charset="0"/>
                <a:ea typeface="MS PGothic" panose="020B0600070205080204" pitchFamily="34" charset="-128"/>
                <a:cs typeface="+mn-cs"/>
              </a:rPr>
              <a:t>Get Well</a:t>
            </a:r>
          </a:p>
        </p:txBody>
      </p:sp>
      <p:sp>
        <p:nvSpPr>
          <p:cNvPr id="12" name="TextBox 11">
            <a:extLst>
              <a:ext uri="{FF2B5EF4-FFF2-40B4-BE49-F238E27FC236}">
                <a16:creationId xmlns:a16="http://schemas.microsoft.com/office/drawing/2014/main" id="{34DB2F09-AB16-12C4-58AE-093BC05FD119}"/>
              </a:ext>
            </a:extLst>
          </p:cNvPr>
          <p:cNvSpPr txBox="1"/>
          <p:nvPr/>
        </p:nvSpPr>
        <p:spPr>
          <a:xfrm>
            <a:off x="371699" y="3038493"/>
            <a:ext cx="1542611" cy="400110"/>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A50021"/>
                </a:solidFill>
                <a:effectLst/>
                <a:uLnTx/>
                <a:uFillTx/>
                <a:latin typeface="Arial Black" panose="020B0A04020102020204" pitchFamily="34" charset="0"/>
                <a:ea typeface="MS PGothic" panose="020B0600070205080204" pitchFamily="34" charset="-128"/>
                <a:cs typeface="+mn-cs"/>
              </a:rPr>
              <a:t>Stay Well</a:t>
            </a:r>
          </a:p>
        </p:txBody>
      </p:sp>
      <p:sp>
        <p:nvSpPr>
          <p:cNvPr id="13" name="TextBox 12">
            <a:extLst>
              <a:ext uri="{FF2B5EF4-FFF2-40B4-BE49-F238E27FC236}">
                <a16:creationId xmlns:a16="http://schemas.microsoft.com/office/drawing/2014/main" id="{8FD14395-485E-4F2E-EF5B-8C5A6278186C}"/>
              </a:ext>
            </a:extLst>
          </p:cNvPr>
          <p:cNvSpPr txBox="1"/>
          <p:nvPr/>
        </p:nvSpPr>
        <p:spPr>
          <a:xfrm>
            <a:off x="408045" y="4375992"/>
            <a:ext cx="1542611" cy="400110"/>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A50021"/>
                </a:solidFill>
                <a:effectLst/>
                <a:uLnTx/>
                <a:uFillTx/>
                <a:latin typeface="Arial Black" panose="020B0A04020102020204" pitchFamily="34" charset="0"/>
                <a:ea typeface="MS PGothic" panose="020B0600070205080204" pitchFamily="34" charset="-128"/>
                <a:cs typeface="+mn-cs"/>
              </a:rPr>
              <a:t>Be Well</a:t>
            </a:r>
          </a:p>
        </p:txBody>
      </p:sp>
      <p:sp>
        <p:nvSpPr>
          <p:cNvPr id="14" name="Rectangle 13">
            <a:extLst>
              <a:ext uri="{FF2B5EF4-FFF2-40B4-BE49-F238E27FC236}">
                <a16:creationId xmlns:a16="http://schemas.microsoft.com/office/drawing/2014/main" id="{0F1F45BB-C48B-1865-D4C9-5616FE30A26D}"/>
              </a:ext>
            </a:extLst>
          </p:cNvPr>
          <p:cNvSpPr/>
          <p:nvPr/>
        </p:nvSpPr>
        <p:spPr bwMode="auto">
          <a:xfrm>
            <a:off x="3141785" y="3872701"/>
            <a:ext cx="5564677" cy="72327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aramond" pitchFamily="18" charset="0"/>
              <a:ea typeface="MS PGothic" panose="020B0600070205080204" pitchFamily="34" charset="-128"/>
              <a:cs typeface="+mn-cs"/>
            </a:endParaRPr>
          </a:p>
        </p:txBody>
      </p:sp>
      <p:sp>
        <p:nvSpPr>
          <p:cNvPr id="15" name="Rectangle 14">
            <a:extLst>
              <a:ext uri="{FF2B5EF4-FFF2-40B4-BE49-F238E27FC236}">
                <a16:creationId xmlns:a16="http://schemas.microsoft.com/office/drawing/2014/main" id="{C8388DF7-DC7B-00B3-2C4A-75E76F5B24C0}"/>
              </a:ext>
            </a:extLst>
          </p:cNvPr>
          <p:cNvSpPr/>
          <p:nvPr/>
        </p:nvSpPr>
        <p:spPr bwMode="auto">
          <a:xfrm>
            <a:off x="2919046" y="2571750"/>
            <a:ext cx="5564677" cy="72327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aramond" pitchFamily="18" charset="0"/>
              <a:ea typeface="MS PGothic" panose="020B0600070205080204" pitchFamily="34" charset="-128"/>
              <a:cs typeface="+mn-cs"/>
            </a:endParaRPr>
          </a:p>
        </p:txBody>
      </p:sp>
      <p:sp>
        <p:nvSpPr>
          <p:cNvPr id="16" name="Rectangle 15">
            <a:extLst>
              <a:ext uri="{FF2B5EF4-FFF2-40B4-BE49-F238E27FC236}">
                <a16:creationId xmlns:a16="http://schemas.microsoft.com/office/drawing/2014/main" id="{73EA240A-EEE8-547F-AD43-836F74AF42AD}"/>
              </a:ext>
            </a:extLst>
          </p:cNvPr>
          <p:cNvSpPr/>
          <p:nvPr/>
        </p:nvSpPr>
        <p:spPr bwMode="auto">
          <a:xfrm>
            <a:off x="3196739" y="1419138"/>
            <a:ext cx="5564677" cy="72327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aramond" pitchFamily="18" charset="0"/>
              <a:ea typeface="MS PGothic" panose="020B0600070205080204" pitchFamily="34" charset="-128"/>
              <a:cs typeface="+mn-cs"/>
            </a:endParaRPr>
          </a:p>
        </p:txBody>
      </p:sp>
      <p:sp>
        <p:nvSpPr>
          <p:cNvPr id="17" name="TextBox 16">
            <a:extLst>
              <a:ext uri="{FF2B5EF4-FFF2-40B4-BE49-F238E27FC236}">
                <a16:creationId xmlns:a16="http://schemas.microsoft.com/office/drawing/2014/main" id="{938D5399-FEB4-3DF0-0BA7-9C4759D1CC20}"/>
              </a:ext>
            </a:extLst>
          </p:cNvPr>
          <p:cNvSpPr txBox="1"/>
          <p:nvPr/>
        </p:nvSpPr>
        <p:spPr>
          <a:xfrm>
            <a:off x="1845549" y="4548909"/>
            <a:ext cx="7075713" cy="338554"/>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Black" panose="020B0A04020102020204" pitchFamily="34" charset="0"/>
                <a:ea typeface="MS PGothic" panose="020B0600070205080204" pitchFamily="34" charset="-128"/>
                <a:cs typeface="+mn-cs"/>
              </a:rPr>
              <a:t>ALL LEVELS ARE </a:t>
            </a:r>
            <a:r>
              <a:rPr kumimoji="0" lang="en-US" sz="1600" b="0" i="0" u="sng" strike="noStrike" kern="1200" cap="none" spc="0" normalizeH="0" baseline="0" noProof="0" dirty="0">
                <a:ln>
                  <a:noFill/>
                </a:ln>
                <a:solidFill>
                  <a:srgbClr val="A50021"/>
                </a:solidFill>
                <a:effectLst/>
                <a:uLnTx/>
                <a:uFillTx/>
                <a:latin typeface="Arial Black" panose="020B0A04020102020204" pitchFamily="34" charset="0"/>
                <a:ea typeface="MS PGothic" panose="020B0600070205080204" pitchFamily="34" charset="-128"/>
                <a:cs typeface="+mn-cs"/>
              </a:rPr>
              <a:t>NECESSARY</a:t>
            </a:r>
            <a:r>
              <a:rPr kumimoji="0" lang="en-US" sz="1600" b="0" i="0" u="none" strike="noStrike" kern="1200" cap="none" spc="0" normalizeH="0" baseline="0" noProof="0" dirty="0">
                <a:ln>
                  <a:noFill/>
                </a:ln>
                <a:solidFill>
                  <a:srgbClr val="A50021"/>
                </a:solidFill>
                <a:effectLst/>
                <a:uLnTx/>
                <a:uFillTx/>
                <a:latin typeface="Arial Black" panose="020B0A04020102020204" pitchFamily="34" charset="0"/>
                <a:ea typeface="MS PGothic" panose="020B0600070205080204" pitchFamily="34" charset="-128"/>
                <a:cs typeface="+mn-cs"/>
              </a:rPr>
              <a:t> </a:t>
            </a:r>
            <a:r>
              <a:rPr kumimoji="0" lang="en-US" sz="1600" b="0" i="0" u="none" strike="noStrike" kern="1200" cap="none" spc="0" normalizeH="0" baseline="0" noProof="0" dirty="0">
                <a:ln>
                  <a:noFill/>
                </a:ln>
                <a:solidFill>
                  <a:srgbClr val="000000"/>
                </a:solidFill>
                <a:effectLst/>
                <a:uLnTx/>
                <a:uFillTx/>
                <a:latin typeface="Arial Black" panose="020B0A04020102020204" pitchFamily="34" charset="0"/>
                <a:ea typeface="MS PGothic" panose="020B0600070205080204" pitchFamily="34" charset="-128"/>
                <a:cs typeface="+mn-cs"/>
              </a:rPr>
              <a:t>… NONE ARE </a:t>
            </a:r>
            <a:r>
              <a:rPr kumimoji="0" lang="en-US" sz="1600" b="0" i="0" u="sng" strike="noStrike" kern="1200" cap="none" spc="0" normalizeH="0" baseline="0" noProof="0" dirty="0">
                <a:ln>
                  <a:noFill/>
                </a:ln>
                <a:solidFill>
                  <a:srgbClr val="A50021"/>
                </a:solidFill>
                <a:effectLst/>
                <a:uLnTx/>
                <a:uFillTx/>
                <a:latin typeface="Arial Black" panose="020B0A04020102020204" pitchFamily="34" charset="0"/>
                <a:ea typeface="MS PGothic" panose="020B0600070205080204" pitchFamily="34" charset="-128"/>
                <a:cs typeface="+mn-cs"/>
              </a:rPr>
              <a:t>SUFFICIENT</a:t>
            </a:r>
            <a:r>
              <a:rPr kumimoji="0" lang="en-US" sz="1600" b="0" i="0" u="none" strike="noStrike" kern="1200" cap="none" spc="0" normalizeH="0" baseline="0" noProof="0" dirty="0">
                <a:ln>
                  <a:noFill/>
                </a:ln>
                <a:solidFill>
                  <a:srgbClr val="A50021"/>
                </a:solidFill>
                <a:effectLst/>
                <a:uLnTx/>
                <a:uFillTx/>
                <a:latin typeface="Arial Black" panose="020B0A04020102020204" pitchFamily="34" charset="0"/>
                <a:ea typeface="MS PGothic" panose="020B0600070205080204" pitchFamily="34" charset="-128"/>
                <a:cs typeface="+mn-cs"/>
              </a:rPr>
              <a:t>!</a:t>
            </a:r>
          </a:p>
        </p:txBody>
      </p:sp>
    </p:spTree>
    <p:extLst>
      <p:ext uri="{BB962C8B-B14F-4D97-AF65-F5344CB8AC3E}">
        <p14:creationId xmlns:p14="http://schemas.microsoft.com/office/powerpoint/2010/main" val="4268610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 calcmode="lin" valueType="num">
                                      <p:cBhvr>
                                        <p:cTn id="9" dur="1000" fill="hold"/>
                                        <p:tgtEl>
                                          <p:spTgt spid="13"/>
                                        </p:tgtEl>
                                        <p:attrNameLst>
                                          <p:attrName>style.rotation</p:attrName>
                                        </p:attrNameLst>
                                      </p:cBhvr>
                                      <p:tavLst>
                                        <p:tav tm="0">
                                          <p:val>
                                            <p:fltVal val="90"/>
                                          </p:val>
                                        </p:tav>
                                        <p:tav tm="100000">
                                          <p:val>
                                            <p:fltVal val="0"/>
                                          </p:val>
                                        </p:tav>
                                      </p:tavLst>
                                    </p:anim>
                                    <p:animEffect transition="in" filter="fade">
                                      <p:cBhvr>
                                        <p:cTn id="10" dur="1000"/>
                                        <p:tgtEl>
                                          <p:spTgt spid="13"/>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1000" fill="hold"/>
                                        <p:tgtEl>
                                          <p:spTgt spid="12"/>
                                        </p:tgtEl>
                                        <p:attrNameLst>
                                          <p:attrName>ppt_w</p:attrName>
                                        </p:attrNameLst>
                                      </p:cBhvr>
                                      <p:tavLst>
                                        <p:tav tm="0">
                                          <p:val>
                                            <p:fltVal val="0"/>
                                          </p:val>
                                        </p:tav>
                                        <p:tav tm="100000">
                                          <p:val>
                                            <p:strVal val="#ppt_w"/>
                                          </p:val>
                                        </p:tav>
                                      </p:tavLst>
                                    </p:anim>
                                    <p:anim calcmode="lin" valueType="num">
                                      <p:cBhvr>
                                        <p:cTn id="14" dur="1000" fill="hold"/>
                                        <p:tgtEl>
                                          <p:spTgt spid="12"/>
                                        </p:tgtEl>
                                        <p:attrNameLst>
                                          <p:attrName>ppt_h</p:attrName>
                                        </p:attrNameLst>
                                      </p:cBhvr>
                                      <p:tavLst>
                                        <p:tav tm="0">
                                          <p:val>
                                            <p:fltVal val="0"/>
                                          </p:val>
                                        </p:tav>
                                        <p:tav tm="100000">
                                          <p:val>
                                            <p:strVal val="#ppt_h"/>
                                          </p:val>
                                        </p:tav>
                                      </p:tavLst>
                                    </p:anim>
                                    <p:anim calcmode="lin" valueType="num">
                                      <p:cBhvr>
                                        <p:cTn id="15" dur="1000" fill="hold"/>
                                        <p:tgtEl>
                                          <p:spTgt spid="12"/>
                                        </p:tgtEl>
                                        <p:attrNameLst>
                                          <p:attrName>style.rotation</p:attrName>
                                        </p:attrNameLst>
                                      </p:cBhvr>
                                      <p:tavLst>
                                        <p:tav tm="0">
                                          <p:val>
                                            <p:fltVal val="90"/>
                                          </p:val>
                                        </p:tav>
                                        <p:tav tm="100000">
                                          <p:val>
                                            <p:fltVal val="0"/>
                                          </p:val>
                                        </p:tav>
                                      </p:tavLst>
                                    </p:anim>
                                    <p:animEffect transition="in" filter="fade">
                                      <p:cBhvr>
                                        <p:cTn id="16" dur="1000"/>
                                        <p:tgtEl>
                                          <p:spTgt spid="12"/>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1000" fill="hold"/>
                                        <p:tgtEl>
                                          <p:spTgt spid="11"/>
                                        </p:tgtEl>
                                        <p:attrNameLst>
                                          <p:attrName>ppt_w</p:attrName>
                                        </p:attrNameLst>
                                      </p:cBhvr>
                                      <p:tavLst>
                                        <p:tav tm="0">
                                          <p:val>
                                            <p:fltVal val="0"/>
                                          </p:val>
                                        </p:tav>
                                        <p:tav tm="100000">
                                          <p:val>
                                            <p:strVal val="#ppt_w"/>
                                          </p:val>
                                        </p:tav>
                                      </p:tavLst>
                                    </p:anim>
                                    <p:anim calcmode="lin" valueType="num">
                                      <p:cBhvr>
                                        <p:cTn id="20" dur="1000" fill="hold"/>
                                        <p:tgtEl>
                                          <p:spTgt spid="11"/>
                                        </p:tgtEl>
                                        <p:attrNameLst>
                                          <p:attrName>ppt_h</p:attrName>
                                        </p:attrNameLst>
                                      </p:cBhvr>
                                      <p:tavLst>
                                        <p:tav tm="0">
                                          <p:val>
                                            <p:fltVal val="0"/>
                                          </p:val>
                                        </p:tav>
                                        <p:tav tm="100000">
                                          <p:val>
                                            <p:strVal val="#ppt_h"/>
                                          </p:val>
                                        </p:tav>
                                      </p:tavLst>
                                    </p:anim>
                                    <p:anim calcmode="lin" valueType="num">
                                      <p:cBhvr>
                                        <p:cTn id="21" dur="1000" fill="hold"/>
                                        <p:tgtEl>
                                          <p:spTgt spid="11"/>
                                        </p:tgtEl>
                                        <p:attrNameLst>
                                          <p:attrName>style.rotation</p:attrName>
                                        </p:attrNameLst>
                                      </p:cBhvr>
                                      <p:tavLst>
                                        <p:tav tm="0">
                                          <p:val>
                                            <p:fltVal val="90"/>
                                          </p:val>
                                        </p:tav>
                                        <p:tav tm="100000">
                                          <p:val>
                                            <p:fltVal val="0"/>
                                          </p:val>
                                        </p:tav>
                                      </p:tavLst>
                                    </p:anim>
                                    <p:animEffect transition="in" filter="fade">
                                      <p:cBhvr>
                                        <p:cTn id="22" dur="10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14"/>
                                        </p:tgtEl>
                                      </p:cBhvr>
                                    </p:animEffect>
                                    <p:set>
                                      <p:cBhvr>
                                        <p:cTn id="27" dur="1" fill="hold">
                                          <p:stCondLst>
                                            <p:cond delay="499"/>
                                          </p:stCondLst>
                                        </p:cTn>
                                        <p:tgtEl>
                                          <p:spTgt spid="14"/>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500"/>
                                        <p:tgtEl>
                                          <p:spTgt spid="15"/>
                                        </p:tgtEl>
                                      </p:cBhvr>
                                    </p:animEffect>
                                    <p:set>
                                      <p:cBhvr>
                                        <p:cTn id="32" dur="1" fill="hold">
                                          <p:stCondLst>
                                            <p:cond delay="499"/>
                                          </p:stCondLst>
                                        </p:cTn>
                                        <p:tgtEl>
                                          <p:spTgt spid="15"/>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16"/>
                                        </p:tgtEl>
                                      </p:cBhvr>
                                    </p:animEffect>
                                    <p:set>
                                      <p:cBhvr>
                                        <p:cTn id="37" dur="1" fill="hold">
                                          <p:stCondLst>
                                            <p:cond delay="499"/>
                                          </p:stCondLst>
                                        </p:cTn>
                                        <p:tgtEl>
                                          <p:spTgt spid="16"/>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26" presetClass="entr" presetSubtype="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wipe(down)">
                                      <p:cBhvr>
                                        <p:cTn id="42" dur="580">
                                          <p:stCondLst>
                                            <p:cond delay="0"/>
                                          </p:stCondLst>
                                        </p:cTn>
                                        <p:tgtEl>
                                          <p:spTgt spid="17"/>
                                        </p:tgtEl>
                                      </p:cBhvr>
                                    </p:animEffect>
                                    <p:anim calcmode="lin" valueType="num">
                                      <p:cBhvr>
                                        <p:cTn id="43"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44"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45"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46"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47"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48" dur="26">
                                          <p:stCondLst>
                                            <p:cond delay="650"/>
                                          </p:stCondLst>
                                        </p:cTn>
                                        <p:tgtEl>
                                          <p:spTgt spid="17"/>
                                        </p:tgtEl>
                                      </p:cBhvr>
                                      <p:to x="100000" y="60000"/>
                                    </p:animScale>
                                    <p:animScale>
                                      <p:cBhvr>
                                        <p:cTn id="49" dur="166" decel="50000">
                                          <p:stCondLst>
                                            <p:cond delay="676"/>
                                          </p:stCondLst>
                                        </p:cTn>
                                        <p:tgtEl>
                                          <p:spTgt spid="17"/>
                                        </p:tgtEl>
                                      </p:cBhvr>
                                      <p:to x="100000" y="100000"/>
                                    </p:animScale>
                                    <p:animScale>
                                      <p:cBhvr>
                                        <p:cTn id="50" dur="26">
                                          <p:stCondLst>
                                            <p:cond delay="1312"/>
                                          </p:stCondLst>
                                        </p:cTn>
                                        <p:tgtEl>
                                          <p:spTgt spid="17"/>
                                        </p:tgtEl>
                                      </p:cBhvr>
                                      <p:to x="100000" y="80000"/>
                                    </p:animScale>
                                    <p:animScale>
                                      <p:cBhvr>
                                        <p:cTn id="51" dur="166" decel="50000">
                                          <p:stCondLst>
                                            <p:cond delay="1338"/>
                                          </p:stCondLst>
                                        </p:cTn>
                                        <p:tgtEl>
                                          <p:spTgt spid="17"/>
                                        </p:tgtEl>
                                      </p:cBhvr>
                                      <p:to x="100000" y="100000"/>
                                    </p:animScale>
                                    <p:animScale>
                                      <p:cBhvr>
                                        <p:cTn id="52" dur="26">
                                          <p:stCondLst>
                                            <p:cond delay="1642"/>
                                          </p:stCondLst>
                                        </p:cTn>
                                        <p:tgtEl>
                                          <p:spTgt spid="17"/>
                                        </p:tgtEl>
                                      </p:cBhvr>
                                      <p:to x="100000" y="90000"/>
                                    </p:animScale>
                                    <p:animScale>
                                      <p:cBhvr>
                                        <p:cTn id="53" dur="166" decel="50000">
                                          <p:stCondLst>
                                            <p:cond delay="1668"/>
                                          </p:stCondLst>
                                        </p:cTn>
                                        <p:tgtEl>
                                          <p:spTgt spid="17"/>
                                        </p:tgtEl>
                                      </p:cBhvr>
                                      <p:to x="100000" y="100000"/>
                                    </p:animScale>
                                    <p:animScale>
                                      <p:cBhvr>
                                        <p:cTn id="54" dur="26">
                                          <p:stCondLst>
                                            <p:cond delay="1808"/>
                                          </p:stCondLst>
                                        </p:cTn>
                                        <p:tgtEl>
                                          <p:spTgt spid="17"/>
                                        </p:tgtEl>
                                      </p:cBhvr>
                                      <p:to x="100000" y="95000"/>
                                    </p:animScale>
                                    <p:animScale>
                                      <p:cBhvr>
                                        <p:cTn id="55" dur="166" decel="50000">
                                          <p:stCondLst>
                                            <p:cond delay="1834"/>
                                          </p:stCondLst>
                                        </p:cTn>
                                        <p:tgtEl>
                                          <p:spTgt spid="1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animBg="1"/>
      <p:bldP spid="15" grpId="0" animBg="1"/>
      <p:bldP spid="16" grpId="0" animBg="1"/>
      <p:bldP spid="1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914E2B0-579C-F102-AC6D-AFAAB6F0F073}"/>
              </a:ext>
            </a:extLst>
          </p:cNvPr>
          <p:cNvGrpSpPr/>
          <p:nvPr/>
        </p:nvGrpSpPr>
        <p:grpSpPr>
          <a:xfrm>
            <a:off x="228601" y="266891"/>
            <a:ext cx="8686802" cy="4524315"/>
            <a:chOff x="304800" y="617118"/>
            <a:chExt cx="11582403" cy="6032419"/>
          </a:xfrm>
        </p:grpSpPr>
        <p:sp>
          <p:nvSpPr>
            <p:cNvPr id="3" name="TextBox 2">
              <a:extLst>
                <a:ext uri="{FF2B5EF4-FFF2-40B4-BE49-F238E27FC236}">
                  <a16:creationId xmlns:a16="http://schemas.microsoft.com/office/drawing/2014/main" id="{7DCB920C-A328-4EED-B4EE-BAB333889681}"/>
                </a:ext>
              </a:extLst>
            </p:cNvPr>
            <p:cNvSpPr txBox="1"/>
            <p:nvPr/>
          </p:nvSpPr>
          <p:spPr>
            <a:xfrm>
              <a:off x="583383" y="617118"/>
              <a:ext cx="11303820" cy="6032419"/>
            </a:xfrm>
            <a:prstGeom prst="rect">
              <a:avLst/>
            </a:prstGeom>
            <a:noFill/>
            <a:ln>
              <a:noFill/>
            </a:ln>
          </p:spPr>
          <p:txBody>
            <a:bodyPr wrap="square" rtlCol="0">
              <a:spAutoFit/>
            </a:bodyPr>
            <a:lstStyle/>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Public Health                 Types of                     Approaches to   	                                                                Approaches to</a:t>
              </a:r>
            </a:p>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1200" b="1" i="0" u="sng"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Level                      Prevention                     Toxic Stress                            Examples                            Relational Health            Briefly</a:t>
              </a:r>
            </a:p>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a:t>
              </a:r>
            </a:p>
            <a:p>
              <a:pPr marL="0" marR="0" lvl="0" indent="0" algn="l" defTabSz="685732"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a:p>
              <a:pPr marL="0" marR="0" lvl="0" indent="0" algn="l" defTabSz="685732"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a:t>
              </a:r>
            </a:p>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Tertiary                  </a:t>
              </a:r>
              <a:r>
                <a:rPr kumimoji="0" lang="en-US" sz="1200" b="1" i="0" u="sng"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Indicated Treatments</a:t>
              </a: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ABC                                  </a:t>
              </a:r>
              <a:r>
                <a:rPr kumimoji="0" lang="en-US" sz="1200" b="1" i="0" u="sng"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Repair</a:t>
              </a: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strained</a:t>
              </a:r>
            </a:p>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for toxic stress related                    PCIT                                 or compromised</a:t>
              </a:r>
            </a:p>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symptoms and diagnoses                 CPP                                    relationships</a:t>
              </a:r>
            </a:p>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(e.g., anxiety, PTSD)                     TF-CBT</a:t>
              </a:r>
            </a:p>
            <a:p>
              <a:pPr marL="0" marR="0" lvl="0" indent="0" algn="l" defTabSz="685732"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a:p>
              <a:pPr marL="0" marR="0" lvl="0" indent="0" algn="l" defTabSz="685732"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a:p>
              <a:pPr marL="0" marR="0" lvl="0" indent="0" algn="l" defTabSz="685732"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Secondary           </a:t>
              </a:r>
              <a:r>
                <a:rPr kumimoji="0" lang="en-US" sz="1200" b="1" i="0" u="sng"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Targeted Interventions</a:t>
              </a: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Parent/Child Adversity            </a:t>
              </a:r>
              <a:r>
                <a:rPr kumimoji="0" lang="en-US" sz="1200" b="1" i="0" u="sng"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Identify / Address</a:t>
              </a: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a:t>
              </a:r>
            </a:p>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for those at higher risk	 </a:t>
              </a:r>
              <a:r>
                <a:rPr kumimoji="0" lang="en-US" sz="1200" b="1" i="0" u="none" strike="noStrike" kern="1200" cap="none" spc="0" normalizeH="0" baseline="0" noProof="0" dirty="0" err="1">
                  <a:ln>
                    <a:noFill/>
                  </a:ln>
                  <a:solidFill>
                    <a:prstClr val="black"/>
                  </a:solidFill>
                  <a:effectLst/>
                  <a:uLnTx/>
                  <a:uFillTx/>
                  <a:latin typeface="Calibri"/>
                  <a:ea typeface="MS PGothic" panose="020B0600070205080204" pitchFamily="34" charset="-128"/>
                  <a:cs typeface="+mn-cs"/>
                </a:rPr>
                <a:t>SDoH</a:t>
              </a: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potential barriers</a:t>
              </a:r>
            </a:p>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of toxic stress responses              Biomarkers	                            to SSNRs</a:t>
              </a:r>
            </a:p>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a:t>
              </a:r>
            </a:p>
            <a:p>
              <a:pPr marL="0" marR="0" lvl="0" indent="0" algn="l" defTabSz="685732"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a:p>
              <a:pPr marL="0" marR="0" lvl="0" indent="0" algn="l" defTabSz="685732"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a:t>
              </a:r>
            </a:p>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Primary               </a:t>
              </a:r>
              <a:r>
                <a:rPr kumimoji="0" lang="en-US" sz="1200" b="1" i="0" u="sng"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Universal Preventions</a:t>
              </a: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Positive Parenting                  </a:t>
              </a:r>
              <a:r>
                <a:rPr kumimoji="0" lang="en-US" sz="1200" b="1" i="0" u="sng"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Promote</a:t>
              </a: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SSNRs</a:t>
              </a:r>
            </a:p>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for ALL kids &amp; families                   Play / </a:t>
              </a:r>
              <a:r>
                <a:rPr kumimoji="0" lang="en-US" sz="1200" b="1" i="0" u="none" strike="noStrike" kern="1200" cap="none" spc="0" normalizeH="0" baseline="0" noProof="0" dirty="0">
                  <a:ln>
                    <a:noFill/>
                  </a:ln>
                  <a:solidFill>
                    <a:srgbClr val="990000"/>
                  </a:solidFill>
                  <a:effectLst/>
                  <a:uLnTx/>
                  <a:uFillTx/>
                  <a:latin typeface="Calibri"/>
                  <a:ea typeface="MS PGothic" panose="020B0600070205080204" pitchFamily="34" charset="-128"/>
                  <a:cs typeface="+mn-cs"/>
                </a:rPr>
                <a:t>ROR</a:t>
              </a: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by building 2-Gen</a:t>
              </a:r>
            </a:p>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Consistent Messaging              relational skills</a:t>
              </a:r>
            </a:p>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a:t>
              </a:r>
            </a:p>
          </p:txBody>
        </p:sp>
        <p:sp>
          <p:nvSpPr>
            <p:cNvPr id="4" name="Isosceles Triangle 3">
              <a:extLst>
                <a:ext uri="{FF2B5EF4-FFF2-40B4-BE49-F238E27FC236}">
                  <a16:creationId xmlns:a16="http://schemas.microsoft.com/office/drawing/2014/main" id="{9F7A2D69-0CAB-FA6F-55FC-1DA54047C509}"/>
                </a:ext>
              </a:extLst>
            </p:cNvPr>
            <p:cNvSpPr/>
            <p:nvPr/>
          </p:nvSpPr>
          <p:spPr>
            <a:xfrm>
              <a:off x="304800" y="1295400"/>
              <a:ext cx="2438400" cy="5334000"/>
            </a:xfrm>
            <a:prstGeom prst="triangl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32"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Garamond"/>
                <a:ea typeface="+mn-ea"/>
                <a:cs typeface="+mn-cs"/>
              </a:endParaRPr>
            </a:p>
          </p:txBody>
        </p:sp>
        <p:cxnSp>
          <p:nvCxnSpPr>
            <p:cNvPr id="5" name="Straight Connector 4">
              <a:extLst>
                <a:ext uri="{FF2B5EF4-FFF2-40B4-BE49-F238E27FC236}">
                  <a16:creationId xmlns:a16="http://schemas.microsoft.com/office/drawing/2014/main" id="{C52B1E56-C6C9-2E62-CC5B-675232522665}"/>
                </a:ext>
              </a:extLst>
            </p:cNvPr>
            <p:cNvCxnSpPr/>
            <p:nvPr/>
          </p:nvCxnSpPr>
          <p:spPr>
            <a:xfrm>
              <a:off x="688256" y="5029200"/>
              <a:ext cx="1687872" cy="0"/>
            </a:xfrm>
            <a:prstGeom prst="line">
              <a:avLst/>
            </a:prstGeom>
            <a:ln w="28575">
              <a:no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6683D53D-6D34-748B-8F97-FC3AAA956BE0}"/>
                </a:ext>
              </a:extLst>
            </p:cNvPr>
            <p:cNvCxnSpPr/>
            <p:nvPr/>
          </p:nvCxnSpPr>
          <p:spPr>
            <a:xfrm>
              <a:off x="1055328" y="3276600"/>
              <a:ext cx="914400" cy="0"/>
            </a:xfrm>
            <a:prstGeom prst="line">
              <a:avLst/>
            </a:prstGeom>
            <a:ln w="28575">
              <a:no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96E401A2-C27F-4C96-A671-3BB35AF1F828}"/>
                </a:ext>
              </a:extLst>
            </p:cNvPr>
            <p:cNvSpPr txBox="1"/>
            <p:nvPr/>
          </p:nvSpPr>
          <p:spPr>
            <a:xfrm>
              <a:off x="1257156" y="1983660"/>
              <a:ext cx="648928" cy="964367"/>
            </a:xfrm>
            <a:prstGeom prst="rect">
              <a:avLst/>
            </a:prstGeom>
            <a:noFill/>
            <a:ln>
              <a:noFill/>
            </a:ln>
          </p:spPr>
          <p:txBody>
            <a:bodyPr wrap="square" rtlCol="0">
              <a:spAutoFit/>
            </a:bodyPr>
            <a:lstStyle/>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41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3</a:t>
              </a:r>
            </a:p>
          </p:txBody>
        </p:sp>
        <p:sp>
          <p:nvSpPr>
            <p:cNvPr id="8" name="TextBox 7">
              <a:extLst>
                <a:ext uri="{FF2B5EF4-FFF2-40B4-BE49-F238E27FC236}">
                  <a16:creationId xmlns:a16="http://schemas.microsoft.com/office/drawing/2014/main" id="{D8642ECB-28F3-E8C5-E2E9-E6D54B080D36}"/>
                </a:ext>
              </a:extLst>
            </p:cNvPr>
            <p:cNvSpPr txBox="1"/>
            <p:nvPr/>
          </p:nvSpPr>
          <p:spPr>
            <a:xfrm>
              <a:off x="1248957" y="3628071"/>
              <a:ext cx="648928" cy="964367"/>
            </a:xfrm>
            <a:prstGeom prst="rect">
              <a:avLst/>
            </a:prstGeom>
            <a:noFill/>
            <a:ln>
              <a:noFill/>
            </a:ln>
          </p:spPr>
          <p:txBody>
            <a:bodyPr wrap="square" rtlCol="0">
              <a:spAutoFit/>
            </a:bodyPr>
            <a:lstStyle/>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41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2</a:t>
              </a:r>
            </a:p>
          </p:txBody>
        </p:sp>
        <p:sp>
          <p:nvSpPr>
            <p:cNvPr id="9" name="TextBox 8">
              <a:extLst>
                <a:ext uri="{FF2B5EF4-FFF2-40B4-BE49-F238E27FC236}">
                  <a16:creationId xmlns:a16="http://schemas.microsoft.com/office/drawing/2014/main" id="{281CA9D4-FB0F-3010-FF06-742BF26E6EFE}"/>
                </a:ext>
              </a:extLst>
            </p:cNvPr>
            <p:cNvSpPr txBox="1"/>
            <p:nvPr/>
          </p:nvSpPr>
          <p:spPr>
            <a:xfrm>
              <a:off x="1271372" y="5424864"/>
              <a:ext cx="648928" cy="964367"/>
            </a:xfrm>
            <a:prstGeom prst="rect">
              <a:avLst/>
            </a:prstGeom>
            <a:noFill/>
            <a:ln>
              <a:noFill/>
            </a:ln>
          </p:spPr>
          <p:txBody>
            <a:bodyPr wrap="square" rtlCol="0">
              <a:spAutoFit/>
            </a:bodyPr>
            <a:lstStyle/>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41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1</a:t>
              </a:r>
            </a:p>
          </p:txBody>
        </p:sp>
      </p:grpSp>
      <p:sp>
        <p:nvSpPr>
          <p:cNvPr id="10" name="TextBox 9">
            <a:extLst>
              <a:ext uri="{FF2B5EF4-FFF2-40B4-BE49-F238E27FC236}">
                <a16:creationId xmlns:a16="http://schemas.microsoft.com/office/drawing/2014/main" id="{7FF57F97-CEBF-13C5-F0FE-CBFCA1EA2328}"/>
              </a:ext>
            </a:extLst>
          </p:cNvPr>
          <p:cNvSpPr txBox="1"/>
          <p:nvPr/>
        </p:nvSpPr>
        <p:spPr>
          <a:xfrm>
            <a:off x="0" y="4916333"/>
            <a:ext cx="9144000" cy="246221"/>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Slide adapted from </a:t>
            </a:r>
            <a:r>
              <a:rPr kumimoji="0" lang="en-US" sz="1000" b="0" i="1" u="none" strike="noStrike" kern="1200" cap="none" spc="0" normalizeH="0" baseline="0" noProof="0" dirty="0">
                <a:ln>
                  <a:noFill/>
                </a:ln>
                <a:solidFill>
                  <a:prstClr val="black"/>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Thinking Developmentally: Nurturing Wellness in Childhood to Promote Lifelong Health</a:t>
            </a:r>
            <a:r>
              <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 Garner and Saul, 2018.  Used with permission.  </a:t>
            </a:r>
          </a:p>
        </p:txBody>
      </p:sp>
      <p:sp>
        <p:nvSpPr>
          <p:cNvPr id="11" name="Isosceles Triangle 10">
            <a:extLst>
              <a:ext uri="{FF2B5EF4-FFF2-40B4-BE49-F238E27FC236}">
                <a16:creationId xmlns:a16="http://schemas.microsoft.com/office/drawing/2014/main" id="{3516BFF2-3811-BF13-389A-23516B44530D}"/>
              </a:ext>
            </a:extLst>
          </p:cNvPr>
          <p:cNvSpPr/>
          <p:nvPr/>
        </p:nvSpPr>
        <p:spPr>
          <a:xfrm>
            <a:off x="239486" y="928002"/>
            <a:ext cx="1828800" cy="4000500"/>
          </a:xfrm>
          <a:prstGeom prst="triangl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32"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Garamond"/>
              <a:ea typeface="+mn-ea"/>
              <a:cs typeface="+mn-cs"/>
            </a:endParaRPr>
          </a:p>
        </p:txBody>
      </p:sp>
      <p:sp>
        <p:nvSpPr>
          <p:cNvPr id="12" name="TextBox 11">
            <a:extLst>
              <a:ext uri="{FF2B5EF4-FFF2-40B4-BE49-F238E27FC236}">
                <a16:creationId xmlns:a16="http://schemas.microsoft.com/office/drawing/2014/main" id="{C6725939-1ABC-CA71-0DBC-2DB9AF381B19}"/>
              </a:ext>
            </a:extLst>
          </p:cNvPr>
          <p:cNvSpPr txBox="1"/>
          <p:nvPr/>
        </p:nvSpPr>
        <p:spPr>
          <a:xfrm>
            <a:off x="382584" y="1822064"/>
            <a:ext cx="1542611" cy="400110"/>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A50021"/>
                </a:solidFill>
                <a:effectLst/>
                <a:uLnTx/>
                <a:uFillTx/>
                <a:latin typeface="Arial Black" panose="020B0A04020102020204" pitchFamily="34" charset="0"/>
                <a:ea typeface="MS PGothic" panose="020B0600070205080204" pitchFamily="34" charset="-128"/>
                <a:cs typeface="+mn-cs"/>
              </a:rPr>
              <a:t>Get Well</a:t>
            </a:r>
          </a:p>
        </p:txBody>
      </p:sp>
      <p:sp>
        <p:nvSpPr>
          <p:cNvPr id="13" name="TextBox 12">
            <a:extLst>
              <a:ext uri="{FF2B5EF4-FFF2-40B4-BE49-F238E27FC236}">
                <a16:creationId xmlns:a16="http://schemas.microsoft.com/office/drawing/2014/main" id="{C2A9FB79-AC3D-87C2-580C-0693B44E4588}"/>
              </a:ext>
            </a:extLst>
          </p:cNvPr>
          <p:cNvSpPr txBox="1"/>
          <p:nvPr/>
        </p:nvSpPr>
        <p:spPr>
          <a:xfrm>
            <a:off x="371699" y="3038493"/>
            <a:ext cx="1542611" cy="400110"/>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A50021"/>
                </a:solidFill>
                <a:effectLst/>
                <a:uLnTx/>
                <a:uFillTx/>
                <a:latin typeface="Arial Black" panose="020B0A04020102020204" pitchFamily="34" charset="0"/>
                <a:ea typeface="MS PGothic" panose="020B0600070205080204" pitchFamily="34" charset="-128"/>
                <a:cs typeface="+mn-cs"/>
              </a:rPr>
              <a:t>Stay Well</a:t>
            </a:r>
          </a:p>
        </p:txBody>
      </p:sp>
      <p:sp>
        <p:nvSpPr>
          <p:cNvPr id="14" name="TextBox 13">
            <a:extLst>
              <a:ext uri="{FF2B5EF4-FFF2-40B4-BE49-F238E27FC236}">
                <a16:creationId xmlns:a16="http://schemas.microsoft.com/office/drawing/2014/main" id="{70CCE7DD-B3E6-4F3F-6AA8-4B3FC7406C1C}"/>
              </a:ext>
            </a:extLst>
          </p:cNvPr>
          <p:cNvSpPr txBox="1"/>
          <p:nvPr/>
        </p:nvSpPr>
        <p:spPr>
          <a:xfrm>
            <a:off x="408045" y="4375992"/>
            <a:ext cx="1542611" cy="400110"/>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A50021"/>
                </a:solidFill>
                <a:effectLst/>
                <a:uLnTx/>
                <a:uFillTx/>
                <a:latin typeface="Arial Black" panose="020B0A04020102020204" pitchFamily="34" charset="0"/>
                <a:ea typeface="MS PGothic" panose="020B0600070205080204" pitchFamily="34" charset="-128"/>
                <a:cs typeface="+mn-cs"/>
              </a:rPr>
              <a:t>Be Well</a:t>
            </a:r>
          </a:p>
        </p:txBody>
      </p:sp>
      <p:sp>
        <p:nvSpPr>
          <p:cNvPr id="15" name="Rectangle 14">
            <a:extLst>
              <a:ext uri="{FF2B5EF4-FFF2-40B4-BE49-F238E27FC236}">
                <a16:creationId xmlns:a16="http://schemas.microsoft.com/office/drawing/2014/main" id="{176082C3-AA1F-B21C-8A5A-28367B310924}"/>
              </a:ext>
            </a:extLst>
          </p:cNvPr>
          <p:cNvSpPr/>
          <p:nvPr/>
        </p:nvSpPr>
        <p:spPr>
          <a:xfrm>
            <a:off x="6722664" y="740606"/>
            <a:ext cx="1284760" cy="42831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a:ea typeface="+mn-ea"/>
              <a:cs typeface="+mn-cs"/>
            </a:endParaRPr>
          </a:p>
        </p:txBody>
      </p:sp>
      <p:sp>
        <p:nvSpPr>
          <p:cNvPr id="16" name="Rectangle 15">
            <a:extLst>
              <a:ext uri="{FF2B5EF4-FFF2-40B4-BE49-F238E27FC236}">
                <a16:creationId xmlns:a16="http://schemas.microsoft.com/office/drawing/2014/main" id="{3F823D56-EE6D-CEDE-0DE6-BD8FEA5FD505}"/>
              </a:ext>
            </a:extLst>
          </p:cNvPr>
          <p:cNvSpPr/>
          <p:nvPr/>
        </p:nvSpPr>
        <p:spPr bwMode="auto">
          <a:xfrm>
            <a:off x="2160730" y="1324623"/>
            <a:ext cx="4425653" cy="96970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Garamond" pitchFamily="18" charset="0"/>
              <a:ea typeface="MS PGothic" panose="020B0600070205080204" pitchFamily="34" charset="-128"/>
              <a:cs typeface="+mn-cs"/>
            </a:endParaRPr>
          </a:p>
        </p:txBody>
      </p:sp>
      <p:sp>
        <p:nvSpPr>
          <p:cNvPr id="17" name="Rectangle 16">
            <a:extLst>
              <a:ext uri="{FF2B5EF4-FFF2-40B4-BE49-F238E27FC236}">
                <a16:creationId xmlns:a16="http://schemas.microsoft.com/office/drawing/2014/main" id="{627D93D8-141E-DFE1-7252-C360B80BFFF0}"/>
              </a:ext>
            </a:extLst>
          </p:cNvPr>
          <p:cNvSpPr/>
          <p:nvPr/>
        </p:nvSpPr>
        <p:spPr bwMode="auto">
          <a:xfrm>
            <a:off x="2160730" y="2349530"/>
            <a:ext cx="4425653" cy="96970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aramond" pitchFamily="18" charset="0"/>
              <a:ea typeface="MS PGothic" panose="020B0600070205080204" pitchFamily="34" charset="-128"/>
              <a:cs typeface="+mn-cs"/>
            </a:endParaRPr>
          </a:p>
        </p:txBody>
      </p:sp>
      <p:sp>
        <p:nvSpPr>
          <p:cNvPr id="18" name="Rectangle 17">
            <a:extLst>
              <a:ext uri="{FF2B5EF4-FFF2-40B4-BE49-F238E27FC236}">
                <a16:creationId xmlns:a16="http://schemas.microsoft.com/office/drawing/2014/main" id="{E3C2B97C-D5A8-5F5D-B45D-0AB083F086F4}"/>
              </a:ext>
            </a:extLst>
          </p:cNvPr>
          <p:cNvSpPr/>
          <p:nvPr/>
        </p:nvSpPr>
        <p:spPr bwMode="auto">
          <a:xfrm>
            <a:off x="2159955" y="3588043"/>
            <a:ext cx="4425653" cy="96970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aramond" pitchFamily="18" charset="0"/>
              <a:ea typeface="MS PGothic" panose="020B0600070205080204" pitchFamily="34" charset="-128"/>
              <a:cs typeface="+mn-cs"/>
            </a:endParaRPr>
          </a:p>
        </p:txBody>
      </p:sp>
      <p:sp>
        <p:nvSpPr>
          <p:cNvPr id="19" name="TextBox 18">
            <a:extLst>
              <a:ext uri="{FF2B5EF4-FFF2-40B4-BE49-F238E27FC236}">
                <a16:creationId xmlns:a16="http://schemas.microsoft.com/office/drawing/2014/main" id="{EAEFF41F-BEB4-C139-B83C-E76204889E4B}"/>
              </a:ext>
            </a:extLst>
          </p:cNvPr>
          <p:cNvSpPr txBox="1"/>
          <p:nvPr/>
        </p:nvSpPr>
        <p:spPr>
          <a:xfrm>
            <a:off x="8223897" y="1505544"/>
            <a:ext cx="664811" cy="400110"/>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A50021"/>
                </a:solidFill>
                <a:effectLst/>
                <a:uLnTx/>
                <a:uFillTx/>
                <a:latin typeface="Arial Black" panose="020B0A04020102020204" pitchFamily="34" charset="0"/>
                <a:ea typeface="MS PGothic" panose="020B0600070205080204" pitchFamily="34" charset="-128"/>
                <a:cs typeface="+mn-cs"/>
              </a:rPr>
              <a:t>TIC</a:t>
            </a:r>
          </a:p>
        </p:txBody>
      </p:sp>
      <p:sp>
        <p:nvSpPr>
          <p:cNvPr id="20" name="TextBox 19">
            <a:extLst>
              <a:ext uri="{FF2B5EF4-FFF2-40B4-BE49-F238E27FC236}">
                <a16:creationId xmlns:a16="http://schemas.microsoft.com/office/drawing/2014/main" id="{06DF618C-7813-4F02-8577-6F86663DF5B1}"/>
              </a:ext>
            </a:extLst>
          </p:cNvPr>
          <p:cNvSpPr txBox="1"/>
          <p:nvPr/>
        </p:nvSpPr>
        <p:spPr>
          <a:xfrm>
            <a:off x="8100642" y="2642677"/>
            <a:ext cx="1031631" cy="707886"/>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err="1">
                <a:ln>
                  <a:noFill/>
                </a:ln>
                <a:solidFill>
                  <a:srgbClr val="A50021"/>
                </a:solidFill>
                <a:effectLst/>
                <a:uLnTx/>
                <a:uFillTx/>
                <a:latin typeface="Arial Black" panose="020B0A04020102020204" pitchFamily="34" charset="0"/>
                <a:ea typeface="MS PGothic" panose="020B0600070205080204" pitchFamily="34" charset="-128"/>
                <a:cs typeface="+mn-cs"/>
              </a:rPr>
              <a:t>SDoH</a:t>
            </a:r>
            <a:endParaRPr kumimoji="0" lang="en-US" sz="2000" b="0" i="0" u="none" strike="noStrike" kern="1200" cap="none" spc="0" normalizeH="0" baseline="0" noProof="0" dirty="0">
              <a:ln>
                <a:noFill/>
              </a:ln>
              <a:solidFill>
                <a:srgbClr val="A50021"/>
              </a:solidFill>
              <a:effectLst/>
              <a:uLnTx/>
              <a:uFillTx/>
              <a:latin typeface="Arial Black" panose="020B0A04020102020204" pitchFamily="34" charset="0"/>
              <a:ea typeface="MS PGothic" panose="020B0600070205080204" pitchFamily="34" charset="-128"/>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A50021"/>
                </a:solidFill>
                <a:effectLst/>
                <a:uLnTx/>
                <a:uFillTx/>
                <a:latin typeface="Arial Black" panose="020B0A04020102020204" pitchFamily="34" charset="0"/>
                <a:ea typeface="MS PGothic" panose="020B0600070205080204" pitchFamily="34" charset="-128"/>
                <a:cs typeface="+mn-cs"/>
              </a:rPr>
              <a:t>ACEs</a:t>
            </a:r>
          </a:p>
        </p:txBody>
      </p:sp>
      <p:sp>
        <p:nvSpPr>
          <p:cNvPr id="21" name="TextBox 20">
            <a:extLst>
              <a:ext uri="{FF2B5EF4-FFF2-40B4-BE49-F238E27FC236}">
                <a16:creationId xmlns:a16="http://schemas.microsoft.com/office/drawing/2014/main" id="{13A677F2-CAB6-0795-BE6C-E0D2AA220A5B}"/>
              </a:ext>
            </a:extLst>
          </p:cNvPr>
          <p:cNvSpPr txBox="1"/>
          <p:nvPr/>
        </p:nvSpPr>
        <p:spPr>
          <a:xfrm>
            <a:off x="8223898" y="4072896"/>
            <a:ext cx="664811" cy="400110"/>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A50021"/>
                </a:solidFill>
                <a:effectLst/>
                <a:uLnTx/>
                <a:uFillTx/>
                <a:latin typeface="Arial Black" panose="020B0A04020102020204" pitchFamily="34" charset="0"/>
                <a:ea typeface="MS PGothic" panose="020B0600070205080204" pitchFamily="34" charset="-128"/>
                <a:cs typeface="+mn-cs"/>
              </a:rPr>
              <a:t>RH</a:t>
            </a:r>
          </a:p>
        </p:txBody>
      </p:sp>
      <p:sp>
        <p:nvSpPr>
          <p:cNvPr id="22" name="Rectangle 21">
            <a:extLst>
              <a:ext uri="{FF2B5EF4-FFF2-40B4-BE49-F238E27FC236}">
                <a16:creationId xmlns:a16="http://schemas.microsoft.com/office/drawing/2014/main" id="{03B454A0-BBEC-269B-16A2-25BD4D69ED15}"/>
              </a:ext>
            </a:extLst>
          </p:cNvPr>
          <p:cNvSpPr/>
          <p:nvPr/>
        </p:nvSpPr>
        <p:spPr>
          <a:xfrm>
            <a:off x="8007424" y="352294"/>
            <a:ext cx="1043852" cy="42077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a:ea typeface="+mn-ea"/>
              <a:cs typeface="+mn-cs"/>
            </a:endParaRPr>
          </a:p>
        </p:txBody>
      </p:sp>
      <p:sp>
        <p:nvSpPr>
          <p:cNvPr id="23" name="Rectangle 15">
            <a:extLst>
              <a:ext uri="{FF2B5EF4-FFF2-40B4-BE49-F238E27FC236}">
                <a16:creationId xmlns:a16="http://schemas.microsoft.com/office/drawing/2014/main" id="{9BFC5013-7B0A-E844-4BFC-123B07CEAC1C}"/>
              </a:ext>
            </a:extLst>
          </p:cNvPr>
          <p:cNvSpPr txBox="1">
            <a:spLocks noChangeArrowheads="1"/>
          </p:cNvSpPr>
          <p:nvPr/>
        </p:nvSpPr>
        <p:spPr bwMode="auto">
          <a:xfrm>
            <a:off x="0" y="36194"/>
            <a:ext cx="9144000" cy="336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ctr" anchorCtr="1">
            <a:normAutofit fontScale="67500" lnSpcReduction="20000"/>
          </a:bodyPr>
          <a:lstStyle>
            <a:lvl1pPr algn="l" defTabSz="457200" rtl="0" eaLnBrk="1" fontAlgn="base" hangingPunct="1">
              <a:spcBef>
                <a:spcPct val="0"/>
              </a:spcBef>
              <a:spcAft>
                <a:spcPct val="0"/>
              </a:spcAft>
              <a:defRPr sz="2800" b="1" kern="1200">
                <a:solidFill>
                  <a:schemeClr val="tx1"/>
                </a:solidFill>
                <a:latin typeface="+mj-lt"/>
                <a:ea typeface="MS PGothic" panose="020B0600070205080204" pitchFamily="34" charset="-128"/>
                <a:cs typeface="Arial"/>
              </a:defRPr>
            </a:lvl1pPr>
            <a:lvl2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2pPr>
            <a:lvl3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3pPr>
            <a:lvl4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4pPr>
            <a:lvl5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5pPr>
            <a:lvl6pPr marL="4572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6pPr>
            <a:lvl7pPr marL="9144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7pPr>
            <a:lvl8pPr marL="13716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8pPr>
            <a:lvl9pPr marL="18288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9pPr>
          </a:lstStyle>
          <a:p>
            <a:pPr marL="0" marR="0" lvl="0" indent="0" algn="ctr" defTabSz="457142"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A50021"/>
                </a:solidFill>
                <a:effectLst/>
                <a:uLnTx/>
                <a:uFillTx/>
                <a:latin typeface="Arial"/>
                <a:ea typeface="MS PGothic" panose="020B0600070205080204" pitchFamily="34" charset="-128"/>
                <a:cs typeface="Arial"/>
              </a:rPr>
              <a:t>A Layered Public Health Approach to Relational Health is the Objective!</a:t>
            </a:r>
          </a:p>
        </p:txBody>
      </p:sp>
      <p:sp>
        <p:nvSpPr>
          <p:cNvPr id="24" name="TextBox 23">
            <a:extLst>
              <a:ext uri="{FF2B5EF4-FFF2-40B4-BE49-F238E27FC236}">
                <a16:creationId xmlns:a16="http://schemas.microsoft.com/office/drawing/2014/main" id="{7F34AD34-D9D9-456B-23C0-261A59DE2C06}"/>
              </a:ext>
            </a:extLst>
          </p:cNvPr>
          <p:cNvSpPr txBox="1"/>
          <p:nvPr/>
        </p:nvSpPr>
        <p:spPr>
          <a:xfrm>
            <a:off x="2068286" y="4490294"/>
            <a:ext cx="7075713" cy="523220"/>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Black" panose="020B0A04020102020204" pitchFamily="34" charset="0"/>
                <a:ea typeface="MS PGothic" panose="020B0600070205080204" pitchFamily="34" charset="-128"/>
                <a:cs typeface="+mn-cs"/>
              </a:rPr>
              <a:t>A Public Health Approach to </a:t>
            </a:r>
            <a:r>
              <a:rPr kumimoji="0" lang="en-US" sz="1400" b="0" i="0" u="sng" strike="noStrike" kern="1200" cap="none" spc="0" normalizeH="0" baseline="0" noProof="0" dirty="0">
                <a:ln>
                  <a:noFill/>
                </a:ln>
                <a:solidFill>
                  <a:srgbClr val="A50021"/>
                </a:solidFill>
                <a:effectLst/>
                <a:uLnTx/>
                <a:uFillTx/>
                <a:latin typeface="Arial Black" panose="020B0A04020102020204" pitchFamily="34" charset="0"/>
                <a:ea typeface="MS PGothic" panose="020B0600070205080204" pitchFamily="34" charset="-128"/>
                <a:cs typeface="+mn-cs"/>
              </a:rPr>
              <a:t>Prevent</a:t>
            </a:r>
            <a:r>
              <a:rPr kumimoji="0" lang="en-US" sz="1400" b="0" i="0" u="none" strike="noStrike" kern="1200" cap="none" spc="0" normalizeH="0" baseline="0" noProof="0" dirty="0">
                <a:ln>
                  <a:noFill/>
                </a:ln>
                <a:solidFill>
                  <a:srgbClr val="A50021"/>
                </a:solidFill>
                <a:effectLst/>
                <a:uLnTx/>
                <a:uFillTx/>
                <a:latin typeface="Arial Black" panose="020B0A04020102020204" pitchFamily="34" charset="0"/>
                <a:ea typeface="MS PGothic" panose="020B0600070205080204" pitchFamily="34" charset="-128"/>
                <a:cs typeface="+mn-cs"/>
              </a:rPr>
              <a:t> Toxic Stress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0" i="1" u="none" strike="noStrike" kern="1200" cap="none" spc="0" normalizeH="0" baseline="0" noProof="0" dirty="0">
                <a:ln>
                  <a:noFill/>
                </a:ln>
                <a:solidFill>
                  <a:srgbClr val="A50021"/>
                </a:solidFill>
                <a:effectLst/>
                <a:uLnTx/>
                <a:uFillTx/>
                <a:latin typeface="Arial Black" panose="020B0A04020102020204" pitchFamily="34" charset="0"/>
                <a:ea typeface="MS PGothic" panose="020B0600070205080204" pitchFamily="34" charset="-128"/>
                <a:cs typeface="+mn-cs"/>
              </a:rPr>
              <a:t>IS</a:t>
            </a:r>
            <a:r>
              <a:rPr kumimoji="0" lang="en-US" sz="1400" b="0" i="1" u="none" strike="noStrike" kern="1200" cap="none" spc="0" normalizeH="0" baseline="0" noProof="0" dirty="0">
                <a:ln>
                  <a:noFill/>
                </a:ln>
                <a:solidFill>
                  <a:srgbClr val="000000"/>
                </a:solidFill>
                <a:effectLst/>
                <a:uLnTx/>
                <a:uFillTx/>
                <a:latin typeface="Arial Black" panose="020B0A04020102020204" pitchFamily="34" charset="0"/>
                <a:ea typeface="MS PGothic" panose="020B0600070205080204" pitchFamily="34" charset="-128"/>
                <a:cs typeface="+mn-cs"/>
              </a:rPr>
              <a:t> </a:t>
            </a:r>
            <a:r>
              <a:rPr kumimoji="0" lang="en-US" sz="1400" b="0" i="0" u="none" strike="noStrike" kern="1200" cap="none" spc="0" normalizeH="0" baseline="0" noProof="0" dirty="0">
                <a:ln>
                  <a:noFill/>
                </a:ln>
                <a:solidFill>
                  <a:srgbClr val="000000"/>
                </a:solidFill>
                <a:effectLst/>
                <a:uLnTx/>
                <a:uFillTx/>
                <a:latin typeface="Arial Black" panose="020B0A04020102020204" pitchFamily="34" charset="0"/>
                <a:ea typeface="MS PGothic" panose="020B0600070205080204" pitchFamily="34" charset="-128"/>
                <a:cs typeface="+mn-cs"/>
              </a:rPr>
              <a:t>a Public Health Approach to </a:t>
            </a:r>
            <a:r>
              <a:rPr kumimoji="0" lang="en-US" sz="1400" b="0" i="0" u="sng" strike="noStrike" kern="1200" cap="none" spc="0" normalizeH="0" baseline="0" noProof="0" dirty="0">
                <a:ln>
                  <a:noFill/>
                </a:ln>
                <a:solidFill>
                  <a:srgbClr val="A50021"/>
                </a:solidFill>
                <a:effectLst/>
                <a:uLnTx/>
                <a:uFillTx/>
                <a:latin typeface="Arial Black" panose="020B0A04020102020204" pitchFamily="34" charset="0"/>
                <a:ea typeface="MS PGothic" panose="020B0600070205080204" pitchFamily="34" charset="-128"/>
                <a:cs typeface="+mn-cs"/>
              </a:rPr>
              <a:t>Promote</a:t>
            </a:r>
            <a:r>
              <a:rPr kumimoji="0" lang="en-US" sz="1400" b="0" i="0" u="none" strike="noStrike" kern="1200" cap="none" spc="0" normalizeH="0" baseline="0" noProof="0" dirty="0">
                <a:ln>
                  <a:noFill/>
                </a:ln>
                <a:solidFill>
                  <a:srgbClr val="A50021"/>
                </a:solidFill>
                <a:effectLst/>
                <a:uLnTx/>
                <a:uFillTx/>
                <a:latin typeface="Arial Black" panose="020B0A04020102020204" pitchFamily="34" charset="0"/>
                <a:ea typeface="MS PGothic" panose="020B0600070205080204" pitchFamily="34" charset="-128"/>
                <a:cs typeface="+mn-cs"/>
              </a:rPr>
              <a:t> Relational Health!</a:t>
            </a:r>
          </a:p>
        </p:txBody>
      </p:sp>
    </p:spTree>
    <p:extLst>
      <p:ext uri="{BB962C8B-B14F-4D97-AF65-F5344CB8AC3E}">
        <p14:creationId xmlns:p14="http://schemas.microsoft.com/office/powerpoint/2010/main" val="2932119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style.rotation</p:attrName>
                                        </p:attrNameLst>
                                      </p:cBhvr>
                                      <p:tavLst>
                                        <p:tav tm="0">
                                          <p:val>
                                            <p:fltVal val="90"/>
                                          </p:val>
                                        </p:tav>
                                        <p:tav tm="100000">
                                          <p:val>
                                            <p:fltVal val="0"/>
                                          </p:val>
                                        </p:tav>
                                      </p:tavLst>
                                    </p:anim>
                                    <p:animEffect transition="in" filter="fade">
                                      <p:cBhvr>
                                        <p:cTn id="10" dur="1000"/>
                                        <p:tgtEl>
                                          <p:spTgt spid="14"/>
                                        </p:tgtEl>
                                      </p:cBhvr>
                                    </p:animEffect>
                                  </p:childTnLst>
                                </p:cTn>
                              </p:par>
                              <p:par>
                                <p:cTn id="11" presetID="10" presetClass="exit" presetSubtype="0" fill="hold" grpId="0" nodeType="withEffect">
                                  <p:stCondLst>
                                    <p:cond delay="0"/>
                                  </p:stCondLst>
                                  <p:childTnLst>
                                    <p:animEffect transition="out" filter="fade">
                                      <p:cBhvr>
                                        <p:cTn id="12" dur="500"/>
                                        <p:tgtEl>
                                          <p:spTgt spid="18"/>
                                        </p:tgtEl>
                                      </p:cBhvr>
                                    </p:animEffect>
                                    <p:set>
                                      <p:cBhvr>
                                        <p:cTn id="13" dur="1" fill="hold">
                                          <p:stCondLst>
                                            <p:cond delay="499"/>
                                          </p:stCondLst>
                                        </p:cTn>
                                        <p:tgtEl>
                                          <p:spTgt spid="18"/>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0" nodeType="clickEffect">
                                  <p:stCondLst>
                                    <p:cond delay="0"/>
                                  </p:stCondLst>
                                  <p:childTnLst>
                                    <p:animEffect transition="out" filter="fade">
                                      <p:cBhvr>
                                        <p:cTn id="17" dur="500"/>
                                        <p:tgtEl>
                                          <p:spTgt spid="17"/>
                                        </p:tgtEl>
                                      </p:cBhvr>
                                    </p:animEffect>
                                    <p:set>
                                      <p:cBhvr>
                                        <p:cTn id="18" dur="1" fill="hold">
                                          <p:stCondLst>
                                            <p:cond delay="499"/>
                                          </p:stCondLst>
                                        </p:cTn>
                                        <p:tgtEl>
                                          <p:spTgt spid="17"/>
                                        </p:tgtEl>
                                        <p:attrNameLst>
                                          <p:attrName>style.visibility</p:attrName>
                                        </p:attrNameLst>
                                      </p:cBhvr>
                                      <p:to>
                                        <p:strVal val="hidden"/>
                                      </p:to>
                                    </p:set>
                                  </p:childTnLst>
                                </p:cTn>
                              </p:par>
                              <p:par>
                                <p:cTn id="19" presetID="3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p:cTn id="21" dur="1000" fill="hold"/>
                                        <p:tgtEl>
                                          <p:spTgt spid="13"/>
                                        </p:tgtEl>
                                        <p:attrNameLst>
                                          <p:attrName>ppt_w</p:attrName>
                                        </p:attrNameLst>
                                      </p:cBhvr>
                                      <p:tavLst>
                                        <p:tav tm="0">
                                          <p:val>
                                            <p:fltVal val="0"/>
                                          </p:val>
                                        </p:tav>
                                        <p:tav tm="100000">
                                          <p:val>
                                            <p:strVal val="#ppt_w"/>
                                          </p:val>
                                        </p:tav>
                                      </p:tavLst>
                                    </p:anim>
                                    <p:anim calcmode="lin" valueType="num">
                                      <p:cBhvr>
                                        <p:cTn id="22" dur="1000" fill="hold"/>
                                        <p:tgtEl>
                                          <p:spTgt spid="13"/>
                                        </p:tgtEl>
                                        <p:attrNameLst>
                                          <p:attrName>ppt_h</p:attrName>
                                        </p:attrNameLst>
                                      </p:cBhvr>
                                      <p:tavLst>
                                        <p:tav tm="0">
                                          <p:val>
                                            <p:fltVal val="0"/>
                                          </p:val>
                                        </p:tav>
                                        <p:tav tm="100000">
                                          <p:val>
                                            <p:strVal val="#ppt_h"/>
                                          </p:val>
                                        </p:tav>
                                      </p:tavLst>
                                    </p:anim>
                                    <p:anim calcmode="lin" valueType="num">
                                      <p:cBhvr>
                                        <p:cTn id="23" dur="1000" fill="hold"/>
                                        <p:tgtEl>
                                          <p:spTgt spid="13"/>
                                        </p:tgtEl>
                                        <p:attrNameLst>
                                          <p:attrName>style.rotation</p:attrName>
                                        </p:attrNameLst>
                                      </p:cBhvr>
                                      <p:tavLst>
                                        <p:tav tm="0">
                                          <p:val>
                                            <p:fltVal val="90"/>
                                          </p:val>
                                        </p:tav>
                                        <p:tav tm="100000">
                                          <p:val>
                                            <p:fltVal val="0"/>
                                          </p:val>
                                        </p:tav>
                                      </p:tavLst>
                                    </p:anim>
                                    <p:animEffect transition="in" filter="fade">
                                      <p:cBhvr>
                                        <p:cTn id="24" dur="10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grpId="0" nodeType="clickEffect">
                                  <p:stCondLst>
                                    <p:cond delay="0"/>
                                  </p:stCondLst>
                                  <p:childTnLst>
                                    <p:animEffect transition="out" filter="fade">
                                      <p:cBhvr>
                                        <p:cTn id="28" dur="500"/>
                                        <p:tgtEl>
                                          <p:spTgt spid="16"/>
                                        </p:tgtEl>
                                      </p:cBhvr>
                                    </p:animEffect>
                                    <p:set>
                                      <p:cBhvr>
                                        <p:cTn id="29" dur="1" fill="hold">
                                          <p:stCondLst>
                                            <p:cond delay="499"/>
                                          </p:stCondLst>
                                        </p:cTn>
                                        <p:tgtEl>
                                          <p:spTgt spid="16"/>
                                        </p:tgtEl>
                                        <p:attrNameLst>
                                          <p:attrName>style.visibility</p:attrName>
                                        </p:attrNameLst>
                                      </p:cBhvr>
                                      <p:to>
                                        <p:strVal val="hidden"/>
                                      </p:to>
                                    </p:set>
                                  </p:childTnLst>
                                </p:cTn>
                              </p:par>
                              <p:par>
                                <p:cTn id="30" presetID="31" presetClass="entr" presetSubtype="0" fill="hold" grpId="0" nodeType="with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p:cTn id="32" dur="1000" fill="hold"/>
                                        <p:tgtEl>
                                          <p:spTgt spid="12"/>
                                        </p:tgtEl>
                                        <p:attrNameLst>
                                          <p:attrName>ppt_w</p:attrName>
                                        </p:attrNameLst>
                                      </p:cBhvr>
                                      <p:tavLst>
                                        <p:tav tm="0">
                                          <p:val>
                                            <p:fltVal val="0"/>
                                          </p:val>
                                        </p:tav>
                                        <p:tav tm="100000">
                                          <p:val>
                                            <p:strVal val="#ppt_w"/>
                                          </p:val>
                                        </p:tav>
                                      </p:tavLst>
                                    </p:anim>
                                    <p:anim calcmode="lin" valueType="num">
                                      <p:cBhvr>
                                        <p:cTn id="33" dur="1000" fill="hold"/>
                                        <p:tgtEl>
                                          <p:spTgt spid="12"/>
                                        </p:tgtEl>
                                        <p:attrNameLst>
                                          <p:attrName>ppt_h</p:attrName>
                                        </p:attrNameLst>
                                      </p:cBhvr>
                                      <p:tavLst>
                                        <p:tav tm="0">
                                          <p:val>
                                            <p:fltVal val="0"/>
                                          </p:val>
                                        </p:tav>
                                        <p:tav tm="100000">
                                          <p:val>
                                            <p:strVal val="#ppt_h"/>
                                          </p:val>
                                        </p:tav>
                                      </p:tavLst>
                                    </p:anim>
                                    <p:anim calcmode="lin" valueType="num">
                                      <p:cBhvr>
                                        <p:cTn id="34" dur="1000" fill="hold"/>
                                        <p:tgtEl>
                                          <p:spTgt spid="12"/>
                                        </p:tgtEl>
                                        <p:attrNameLst>
                                          <p:attrName>style.rotation</p:attrName>
                                        </p:attrNameLst>
                                      </p:cBhvr>
                                      <p:tavLst>
                                        <p:tav tm="0">
                                          <p:val>
                                            <p:fltVal val="90"/>
                                          </p:val>
                                        </p:tav>
                                        <p:tav tm="100000">
                                          <p:val>
                                            <p:fltVal val="0"/>
                                          </p:val>
                                        </p:tav>
                                      </p:tavLst>
                                    </p:anim>
                                    <p:animEffect transition="in" filter="fade">
                                      <p:cBhvr>
                                        <p:cTn id="35" dur="1000"/>
                                        <p:tgtEl>
                                          <p:spTgt spid="12"/>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xit" presetSubtype="2" fill="hold" grpId="0" nodeType="clickEffect">
                                  <p:stCondLst>
                                    <p:cond delay="0"/>
                                  </p:stCondLst>
                                  <p:childTnLst>
                                    <p:anim calcmode="lin" valueType="num">
                                      <p:cBhvr additive="base">
                                        <p:cTn id="39" dur="500"/>
                                        <p:tgtEl>
                                          <p:spTgt spid="15"/>
                                        </p:tgtEl>
                                        <p:attrNameLst>
                                          <p:attrName>ppt_x</p:attrName>
                                        </p:attrNameLst>
                                      </p:cBhvr>
                                      <p:tavLst>
                                        <p:tav tm="0">
                                          <p:val>
                                            <p:strVal val="ppt_x"/>
                                          </p:val>
                                        </p:tav>
                                        <p:tav tm="100000">
                                          <p:val>
                                            <p:strVal val="1+ppt_w/2"/>
                                          </p:val>
                                        </p:tav>
                                      </p:tavLst>
                                    </p:anim>
                                    <p:anim calcmode="lin" valueType="num">
                                      <p:cBhvr additive="base">
                                        <p:cTn id="40" dur="500"/>
                                        <p:tgtEl>
                                          <p:spTgt spid="15"/>
                                        </p:tgtEl>
                                        <p:attrNameLst>
                                          <p:attrName>ppt_y</p:attrName>
                                        </p:attrNameLst>
                                      </p:cBhvr>
                                      <p:tavLst>
                                        <p:tav tm="0">
                                          <p:val>
                                            <p:strVal val="ppt_y"/>
                                          </p:val>
                                        </p:tav>
                                        <p:tav tm="100000">
                                          <p:val>
                                            <p:strVal val="ppt_y"/>
                                          </p:val>
                                        </p:tav>
                                      </p:tavLst>
                                    </p:anim>
                                    <p:set>
                                      <p:cBhvr>
                                        <p:cTn id="41" dur="1" fill="hold">
                                          <p:stCondLst>
                                            <p:cond delay="499"/>
                                          </p:stCondLst>
                                        </p:cTn>
                                        <p:tgtEl>
                                          <p:spTgt spid="15"/>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26" presetClass="entr" presetSubtype="0" fill="hold" grpId="0" nodeType="click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wipe(down)">
                                      <p:cBhvr>
                                        <p:cTn id="46" dur="580">
                                          <p:stCondLst>
                                            <p:cond delay="0"/>
                                          </p:stCondLst>
                                        </p:cTn>
                                        <p:tgtEl>
                                          <p:spTgt spid="24"/>
                                        </p:tgtEl>
                                      </p:cBhvr>
                                    </p:animEffect>
                                    <p:anim calcmode="lin" valueType="num">
                                      <p:cBhvr>
                                        <p:cTn id="47"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48"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49"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50"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51"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52" dur="26">
                                          <p:stCondLst>
                                            <p:cond delay="650"/>
                                          </p:stCondLst>
                                        </p:cTn>
                                        <p:tgtEl>
                                          <p:spTgt spid="24"/>
                                        </p:tgtEl>
                                      </p:cBhvr>
                                      <p:to x="100000" y="60000"/>
                                    </p:animScale>
                                    <p:animScale>
                                      <p:cBhvr>
                                        <p:cTn id="53" dur="166" decel="50000">
                                          <p:stCondLst>
                                            <p:cond delay="676"/>
                                          </p:stCondLst>
                                        </p:cTn>
                                        <p:tgtEl>
                                          <p:spTgt spid="24"/>
                                        </p:tgtEl>
                                      </p:cBhvr>
                                      <p:to x="100000" y="100000"/>
                                    </p:animScale>
                                    <p:animScale>
                                      <p:cBhvr>
                                        <p:cTn id="54" dur="26">
                                          <p:stCondLst>
                                            <p:cond delay="1312"/>
                                          </p:stCondLst>
                                        </p:cTn>
                                        <p:tgtEl>
                                          <p:spTgt spid="24"/>
                                        </p:tgtEl>
                                      </p:cBhvr>
                                      <p:to x="100000" y="80000"/>
                                    </p:animScale>
                                    <p:animScale>
                                      <p:cBhvr>
                                        <p:cTn id="55" dur="166" decel="50000">
                                          <p:stCondLst>
                                            <p:cond delay="1338"/>
                                          </p:stCondLst>
                                        </p:cTn>
                                        <p:tgtEl>
                                          <p:spTgt spid="24"/>
                                        </p:tgtEl>
                                      </p:cBhvr>
                                      <p:to x="100000" y="100000"/>
                                    </p:animScale>
                                    <p:animScale>
                                      <p:cBhvr>
                                        <p:cTn id="56" dur="26">
                                          <p:stCondLst>
                                            <p:cond delay="1642"/>
                                          </p:stCondLst>
                                        </p:cTn>
                                        <p:tgtEl>
                                          <p:spTgt spid="24"/>
                                        </p:tgtEl>
                                      </p:cBhvr>
                                      <p:to x="100000" y="90000"/>
                                    </p:animScale>
                                    <p:animScale>
                                      <p:cBhvr>
                                        <p:cTn id="57" dur="166" decel="50000">
                                          <p:stCondLst>
                                            <p:cond delay="1668"/>
                                          </p:stCondLst>
                                        </p:cTn>
                                        <p:tgtEl>
                                          <p:spTgt spid="24"/>
                                        </p:tgtEl>
                                      </p:cBhvr>
                                      <p:to x="100000" y="100000"/>
                                    </p:animScale>
                                    <p:animScale>
                                      <p:cBhvr>
                                        <p:cTn id="58" dur="26">
                                          <p:stCondLst>
                                            <p:cond delay="1808"/>
                                          </p:stCondLst>
                                        </p:cTn>
                                        <p:tgtEl>
                                          <p:spTgt spid="24"/>
                                        </p:tgtEl>
                                      </p:cBhvr>
                                      <p:to x="100000" y="95000"/>
                                    </p:animScale>
                                    <p:animScale>
                                      <p:cBhvr>
                                        <p:cTn id="59" dur="166" decel="50000">
                                          <p:stCondLst>
                                            <p:cond delay="1834"/>
                                          </p:stCondLst>
                                        </p:cTn>
                                        <p:tgtEl>
                                          <p:spTgt spid="24"/>
                                        </p:tgtEl>
                                      </p:cBhvr>
                                      <p:to x="100000" y="100000"/>
                                    </p:animScale>
                                  </p:childTnLst>
                                </p:cTn>
                              </p:par>
                            </p:childTnLst>
                          </p:cTn>
                        </p:par>
                      </p:childTnLst>
                    </p:cTn>
                  </p:par>
                  <p:par>
                    <p:cTn id="60" fill="hold">
                      <p:stCondLst>
                        <p:cond delay="indefinite"/>
                      </p:stCondLst>
                      <p:childTnLst>
                        <p:par>
                          <p:cTn id="61" fill="hold">
                            <p:stCondLst>
                              <p:cond delay="0"/>
                            </p:stCondLst>
                            <p:childTnLst>
                              <p:par>
                                <p:cTn id="62" presetID="2" presetClass="exit" presetSubtype="2" fill="hold" grpId="0" nodeType="clickEffect">
                                  <p:stCondLst>
                                    <p:cond delay="0"/>
                                  </p:stCondLst>
                                  <p:childTnLst>
                                    <p:anim calcmode="lin" valueType="num">
                                      <p:cBhvr additive="base">
                                        <p:cTn id="63" dur="500"/>
                                        <p:tgtEl>
                                          <p:spTgt spid="22"/>
                                        </p:tgtEl>
                                        <p:attrNameLst>
                                          <p:attrName>ppt_x</p:attrName>
                                        </p:attrNameLst>
                                      </p:cBhvr>
                                      <p:tavLst>
                                        <p:tav tm="0">
                                          <p:val>
                                            <p:strVal val="ppt_x"/>
                                          </p:val>
                                        </p:tav>
                                        <p:tav tm="100000">
                                          <p:val>
                                            <p:strVal val="1+ppt_w/2"/>
                                          </p:val>
                                        </p:tav>
                                      </p:tavLst>
                                    </p:anim>
                                    <p:anim calcmode="lin" valueType="num">
                                      <p:cBhvr additive="base">
                                        <p:cTn id="64" dur="500"/>
                                        <p:tgtEl>
                                          <p:spTgt spid="22"/>
                                        </p:tgtEl>
                                        <p:attrNameLst>
                                          <p:attrName>ppt_y</p:attrName>
                                        </p:attrNameLst>
                                      </p:cBhvr>
                                      <p:tavLst>
                                        <p:tav tm="0">
                                          <p:val>
                                            <p:strVal val="ppt_y"/>
                                          </p:val>
                                        </p:tav>
                                        <p:tav tm="100000">
                                          <p:val>
                                            <p:strVal val="ppt_y"/>
                                          </p:val>
                                        </p:tav>
                                      </p:tavLst>
                                    </p:anim>
                                    <p:set>
                                      <p:cBhvr>
                                        <p:cTn id="65" dur="1" fill="hold">
                                          <p:stCondLst>
                                            <p:cond delay="499"/>
                                          </p:stCondLst>
                                        </p:cTn>
                                        <p:tgtEl>
                                          <p:spTgt spid="22"/>
                                        </p:tgtEl>
                                        <p:attrNameLst>
                                          <p:attrName>style.visibility</p:attrName>
                                        </p:attrNameLst>
                                      </p:cBhvr>
                                      <p:to>
                                        <p:strVal val="hidden"/>
                                      </p:to>
                                    </p:set>
                                  </p:childTnLst>
                                </p:cTn>
                              </p:par>
                            </p:childTnLst>
                          </p:cTn>
                        </p:par>
                      </p:childTnLst>
                    </p:cTn>
                  </p:par>
                  <p:par>
                    <p:cTn id="66" fill="hold">
                      <p:stCondLst>
                        <p:cond delay="indefinite"/>
                      </p:stCondLst>
                      <p:childTnLst>
                        <p:par>
                          <p:cTn id="67" fill="hold">
                            <p:stCondLst>
                              <p:cond delay="0"/>
                            </p:stCondLst>
                            <p:childTnLst>
                              <p:par>
                                <p:cTn id="68" presetID="45" presetClass="entr" presetSubtype="0" fill="hold" grpId="0" nodeType="clickEffect">
                                  <p:stCondLst>
                                    <p:cond delay="0"/>
                                  </p:stCondLst>
                                  <p:childTnLst>
                                    <p:set>
                                      <p:cBhvr>
                                        <p:cTn id="69" dur="1" fill="hold">
                                          <p:stCondLst>
                                            <p:cond delay="0"/>
                                          </p:stCondLst>
                                        </p:cTn>
                                        <p:tgtEl>
                                          <p:spTgt spid="23"/>
                                        </p:tgtEl>
                                        <p:attrNameLst>
                                          <p:attrName>style.visibility</p:attrName>
                                        </p:attrNameLst>
                                      </p:cBhvr>
                                      <p:to>
                                        <p:strVal val="visible"/>
                                      </p:to>
                                    </p:set>
                                    <p:animEffect transition="in" filter="fade">
                                      <p:cBhvr>
                                        <p:cTn id="70" dur="2000"/>
                                        <p:tgtEl>
                                          <p:spTgt spid="23"/>
                                        </p:tgtEl>
                                      </p:cBhvr>
                                    </p:animEffect>
                                    <p:anim calcmode="lin" valueType="num">
                                      <p:cBhvr>
                                        <p:cTn id="71" dur="2000" fill="hold"/>
                                        <p:tgtEl>
                                          <p:spTgt spid="23"/>
                                        </p:tgtEl>
                                        <p:attrNameLst>
                                          <p:attrName>ppt_w</p:attrName>
                                        </p:attrNameLst>
                                      </p:cBhvr>
                                      <p:tavLst>
                                        <p:tav tm="0" fmla="#ppt_w*sin(2.5*pi*$)">
                                          <p:val>
                                            <p:fltVal val="0"/>
                                          </p:val>
                                        </p:tav>
                                        <p:tav tm="100000">
                                          <p:val>
                                            <p:fltVal val="1"/>
                                          </p:val>
                                        </p:tav>
                                      </p:tavLst>
                                    </p:anim>
                                    <p:anim calcmode="lin" valueType="num">
                                      <p:cBhvr>
                                        <p:cTn id="72" dur="2000" fill="hold"/>
                                        <p:tgtEl>
                                          <p:spTgt spid="2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animBg="1"/>
      <p:bldP spid="16" grpId="0" animBg="1"/>
      <p:bldP spid="17" grpId="0" animBg="1"/>
      <p:bldP spid="18" grpId="0" animBg="1"/>
      <p:bldP spid="22" grpId="0" animBg="1"/>
      <p:bldP spid="23" grpId="0"/>
      <p:bldP spid="2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EAB6E2C-5C66-41DC-AE94-0D63912973B4}"/>
              </a:ext>
            </a:extLst>
          </p:cNvPr>
          <p:cNvSpPr>
            <a:spLocks noGrp="1"/>
          </p:cNvSpPr>
          <p:nvPr>
            <p:ph type="sldNum" sz="quarter" idx="10"/>
          </p:nvPr>
        </p:nvSpPr>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558C58D6-7A02-4F71-AB50-60AC65247C6A}" type="slidenum">
              <a:rPr kumimoji="0" lang="en-US" altLang="en-US" sz="11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3</a:t>
            </a:fld>
            <a:endParaRPr kumimoji="0" lang="en-US" altLang="en-US" sz="11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
        <p:nvSpPr>
          <p:cNvPr id="6" name="Rectangle 3">
            <a:extLst>
              <a:ext uri="{FF2B5EF4-FFF2-40B4-BE49-F238E27FC236}">
                <a16:creationId xmlns:a16="http://schemas.microsoft.com/office/drawing/2014/main" id="{C92D768F-1CD6-4100-B97C-08D7C4A9D059}"/>
              </a:ext>
            </a:extLst>
          </p:cNvPr>
          <p:cNvSpPr>
            <a:spLocks noGrp="1" noChangeArrowheads="1"/>
          </p:cNvSpPr>
          <p:nvPr>
            <p:ph idx="1"/>
          </p:nvPr>
        </p:nvSpPr>
        <p:spPr>
          <a:xfrm>
            <a:off x="211017" y="1315765"/>
            <a:ext cx="8356600" cy="3319301"/>
          </a:xfrm>
        </p:spPr>
        <p:txBody>
          <a:bodyPr>
            <a:noAutofit/>
          </a:bodyPr>
          <a:lstStyle/>
          <a:p>
            <a:pPr>
              <a:defRPr/>
            </a:pPr>
            <a:r>
              <a:rPr lang="en-US" sz="2800" dirty="0"/>
              <a:t>Define </a:t>
            </a:r>
            <a:r>
              <a:rPr lang="en-US" sz="2800" b="1" dirty="0">
                <a:solidFill>
                  <a:srgbClr val="A50021"/>
                </a:solidFill>
              </a:rPr>
              <a:t>toxic stress </a:t>
            </a:r>
            <a:r>
              <a:rPr lang="en-US" sz="2800" dirty="0"/>
              <a:t>and describe how it helps to elucidate “</a:t>
            </a:r>
            <a:r>
              <a:rPr lang="en-US" sz="2800" b="1" dirty="0">
                <a:solidFill>
                  <a:srgbClr val="A50021"/>
                </a:solidFill>
              </a:rPr>
              <a:t>the problem</a:t>
            </a:r>
            <a:r>
              <a:rPr lang="en-US" sz="2800" dirty="0">
                <a:solidFill>
                  <a:srgbClr val="A50021"/>
                </a:solidFill>
                <a:effectLst>
                  <a:outerShdw blurRad="38100" dist="38100" dir="2700000" algn="tl">
                    <a:srgbClr val="000000"/>
                  </a:outerShdw>
                </a:effectLst>
              </a:rPr>
              <a:t>.</a:t>
            </a:r>
            <a:r>
              <a:rPr lang="en-US" sz="2800" dirty="0"/>
              <a:t>”</a:t>
            </a:r>
          </a:p>
          <a:p>
            <a:pPr>
              <a:defRPr/>
            </a:pPr>
            <a:r>
              <a:rPr lang="en-US" sz="2800" dirty="0"/>
              <a:t>Define </a:t>
            </a:r>
            <a:r>
              <a:rPr lang="en-US" sz="2800" b="1" dirty="0">
                <a:solidFill>
                  <a:srgbClr val="A50021"/>
                </a:solidFill>
              </a:rPr>
              <a:t>relational health</a:t>
            </a:r>
            <a:r>
              <a:rPr lang="en-US" sz="2800" b="1" dirty="0"/>
              <a:t> </a:t>
            </a:r>
            <a:r>
              <a:rPr lang="en-US" sz="2800" dirty="0"/>
              <a:t>and describe how it helps to elucidate “</a:t>
            </a:r>
            <a:r>
              <a:rPr lang="en-US" sz="2800" b="1" dirty="0">
                <a:solidFill>
                  <a:srgbClr val="A50021"/>
                </a:solidFill>
              </a:rPr>
              <a:t>the solution</a:t>
            </a:r>
            <a:r>
              <a:rPr lang="en-US" sz="2800" dirty="0">
                <a:solidFill>
                  <a:srgbClr val="A50021"/>
                </a:solidFill>
                <a:effectLst>
                  <a:outerShdw blurRad="38100" dist="38100" dir="2700000" algn="tl">
                    <a:srgbClr val="000000"/>
                  </a:outerShdw>
                </a:effectLst>
              </a:rPr>
              <a:t>.</a:t>
            </a:r>
            <a:r>
              <a:rPr lang="en-US" sz="2800" dirty="0"/>
              <a:t>”</a:t>
            </a:r>
            <a:endParaRPr lang="en-US" sz="2800" dirty="0">
              <a:solidFill>
                <a:srgbClr val="A50021"/>
              </a:solidFill>
              <a:effectLst>
                <a:outerShdw blurRad="38100" dist="38100" dir="2700000" algn="tl">
                  <a:srgbClr val="000000"/>
                </a:outerShdw>
              </a:effectLst>
            </a:endParaRPr>
          </a:p>
          <a:p>
            <a:pPr>
              <a:defRPr/>
            </a:pPr>
            <a:r>
              <a:rPr lang="en-US" sz="2800" dirty="0"/>
              <a:t>Describe </a:t>
            </a:r>
            <a:r>
              <a:rPr lang="en-US" sz="2800" b="1" dirty="0">
                <a:solidFill>
                  <a:schemeClr val="accent3"/>
                </a:solidFill>
              </a:rPr>
              <a:t>3</a:t>
            </a:r>
            <a:r>
              <a:rPr lang="en-US" sz="2800" dirty="0"/>
              <a:t> different “</a:t>
            </a:r>
            <a:r>
              <a:rPr lang="en-US" sz="2800" b="1" dirty="0">
                <a:solidFill>
                  <a:schemeClr val="accent3"/>
                </a:solidFill>
              </a:rPr>
              <a:t>lenses</a:t>
            </a:r>
            <a:r>
              <a:rPr lang="en-US" sz="2800" dirty="0"/>
              <a:t>” that inform efforts to</a:t>
            </a:r>
            <a:r>
              <a:rPr lang="en-US" sz="2800" b="1" dirty="0">
                <a:solidFill>
                  <a:srgbClr val="A50021"/>
                </a:solidFill>
              </a:rPr>
              <a:t> operationalize </a:t>
            </a:r>
            <a:r>
              <a:rPr lang="en-US" sz="2800" dirty="0"/>
              <a:t>relational health.</a:t>
            </a:r>
          </a:p>
        </p:txBody>
      </p:sp>
      <p:sp>
        <p:nvSpPr>
          <p:cNvPr id="8" name="Rectangle 2">
            <a:extLst>
              <a:ext uri="{FF2B5EF4-FFF2-40B4-BE49-F238E27FC236}">
                <a16:creationId xmlns:a16="http://schemas.microsoft.com/office/drawing/2014/main" id="{0C7D34C8-C7FF-47F9-AE83-6087D4215176}"/>
              </a:ext>
            </a:extLst>
          </p:cNvPr>
          <p:cNvSpPr>
            <a:spLocks noGrp="1" noChangeArrowheads="1"/>
          </p:cNvSpPr>
          <p:nvPr>
            <p:ph type="title"/>
          </p:nvPr>
        </p:nvSpPr>
        <p:spPr>
          <a:xfrm>
            <a:off x="457200" y="585788"/>
            <a:ext cx="8229600" cy="749300"/>
          </a:xfrm>
        </p:spPr>
        <p:txBody>
          <a:bodyPr>
            <a:normAutofit/>
          </a:bodyPr>
          <a:lstStyle/>
          <a:p>
            <a:pPr algn="ctr" eaLnBrk="1" hangingPunct="1">
              <a:defRPr/>
            </a:pPr>
            <a:r>
              <a:rPr lang="en-US" sz="3600" dirty="0">
                <a:solidFill>
                  <a:srgbClr val="A50021"/>
                </a:solidFill>
              </a:rPr>
              <a:t>Learning Objectives</a:t>
            </a:r>
            <a:endParaRPr lang="en-US" sz="3600" dirty="0"/>
          </a:p>
        </p:txBody>
      </p:sp>
      <p:sp>
        <p:nvSpPr>
          <p:cNvPr id="2" name="TextBox 1">
            <a:extLst>
              <a:ext uri="{FF2B5EF4-FFF2-40B4-BE49-F238E27FC236}">
                <a16:creationId xmlns:a16="http://schemas.microsoft.com/office/drawing/2014/main" id="{2333AD7F-8ED0-4D27-9EC7-25E71BD5CE95}"/>
              </a:ext>
            </a:extLst>
          </p:cNvPr>
          <p:cNvSpPr txBox="1"/>
          <p:nvPr/>
        </p:nvSpPr>
        <p:spPr>
          <a:xfrm>
            <a:off x="6352820" y="2878663"/>
            <a:ext cx="2638778" cy="584775"/>
          </a:xfrm>
          <a:prstGeom prst="rect">
            <a:avLst/>
          </a:prstGeom>
          <a:noFill/>
        </p:spPr>
        <p:txBody>
          <a:bodyPr wrap="square" rtlCol="0">
            <a:spAutoFit/>
          </a:bodyPr>
          <a:lstStyle/>
          <a:p>
            <a:pPr algn="ctr"/>
            <a:r>
              <a:rPr lang="en-US" sz="3200" b="1" i="1" u="sng" dirty="0"/>
              <a:t>The “WHY!”</a:t>
            </a:r>
          </a:p>
        </p:txBody>
      </p:sp>
      <p:sp>
        <p:nvSpPr>
          <p:cNvPr id="7" name="TextBox 6">
            <a:extLst>
              <a:ext uri="{FF2B5EF4-FFF2-40B4-BE49-F238E27FC236}">
                <a16:creationId xmlns:a16="http://schemas.microsoft.com/office/drawing/2014/main" id="{08DC84C7-E4C9-4703-A238-433972B3D8D9}"/>
              </a:ext>
            </a:extLst>
          </p:cNvPr>
          <p:cNvSpPr txBox="1"/>
          <p:nvPr/>
        </p:nvSpPr>
        <p:spPr>
          <a:xfrm>
            <a:off x="6361290" y="3991490"/>
            <a:ext cx="2638778" cy="584775"/>
          </a:xfrm>
          <a:prstGeom prst="rect">
            <a:avLst/>
          </a:prstGeom>
          <a:noFill/>
        </p:spPr>
        <p:txBody>
          <a:bodyPr wrap="square" rtlCol="0">
            <a:spAutoFit/>
          </a:bodyPr>
          <a:lstStyle/>
          <a:p>
            <a:pPr algn="ctr"/>
            <a:r>
              <a:rPr lang="en-US" sz="3200" b="1" i="1" u="sng" dirty="0"/>
              <a:t>The “HOW!”</a:t>
            </a:r>
          </a:p>
        </p:txBody>
      </p:sp>
      <p:sp>
        <p:nvSpPr>
          <p:cNvPr id="9" name="TextBox 8">
            <a:extLst>
              <a:ext uri="{FF2B5EF4-FFF2-40B4-BE49-F238E27FC236}">
                <a16:creationId xmlns:a16="http://schemas.microsoft.com/office/drawing/2014/main" id="{C2314282-EB01-4E87-B005-16BEECA1DBE2}"/>
              </a:ext>
            </a:extLst>
          </p:cNvPr>
          <p:cNvSpPr txBox="1"/>
          <p:nvPr/>
        </p:nvSpPr>
        <p:spPr>
          <a:xfrm>
            <a:off x="6163297" y="1755411"/>
            <a:ext cx="2791180" cy="584775"/>
          </a:xfrm>
          <a:prstGeom prst="rect">
            <a:avLst/>
          </a:prstGeom>
          <a:noFill/>
        </p:spPr>
        <p:txBody>
          <a:bodyPr wrap="square" rtlCol="0">
            <a:spAutoFit/>
          </a:bodyPr>
          <a:lstStyle/>
          <a:p>
            <a:pPr algn="ctr"/>
            <a:r>
              <a:rPr lang="en-US" sz="3200" b="1" i="1" u="sng" dirty="0"/>
              <a:t>The “WHAT!”</a:t>
            </a:r>
          </a:p>
        </p:txBody>
      </p:sp>
    </p:spTree>
    <p:extLst>
      <p:ext uri="{BB962C8B-B14F-4D97-AF65-F5344CB8AC3E}">
        <p14:creationId xmlns:p14="http://schemas.microsoft.com/office/powerpoint/2010/main" val="555678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80">
                                          <p:stCondLst>
                                            <p:cond delay="0"/>
                                          </p:stCondLst>
                                        </p:cTn>
                                        <p:tgtEl>
                                          <p:spTgt spid="7"/>
                                        </p:tgtEl>
                                      </p:cBhvr>
                                    </p:animEffect>
                                    <p:anim calcmode="lin" valueType="num">
                                      <p:cBhvr>
                                        <p:cTn id="1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23" dur="26">
                                          <p:stCondLst>
                                            <p:cond delay="650"/>
                                          </p:stCondLst>
                                        </p:cTn>
                                        <p:tgtEl>
                                          <p:spTgt spid="7"/>
                                        </p:tgtEl>
                                      </p:cBhvr>
                                      <p:to x="100000" y="60000"/>
                                    </p:animScale>
                                    <p:animScale>
                                      <p:cBhvr>
                                        <p:cTn id="24" dur="166" decel="50000">
                                          <p:stCondLst>
                                            <p:cond delay="676"/>
                                          </p:stCondLst>
                                        </p:cTn>
                                        <p:tgtEl>
                                          <p:spTgt spid="7"/>
                                        </p:tgtEl>
                                      </p:cBhvr>
                                      <p:to x="100000" y="100000"/>
                                    </p:animScale>
                                    <p:animScale>
                                      <p:cBhvr>
                                        <p:cTn id="25" dur="26">
                                          <p:stCondLst>
                                            <p:cond delay="1312"/>
                                          </p:stCondLst>
                                        </p:cTn>
                                        <p:tgtEl>
                                          <p:spTgt spid="7"/>
                                        </p:tgtEl>
                                      </p:cBhvr>
                                      <p:to x="100000" y="80000"/>
                                    </p:animScale>
                                    <p:animScale>
                                      <p:cBhvr>
                                        <p:cTn id="26" dur="166" decel="50000">
                                          <p:stCondLst>
                                            <p:cond delay="1338"/>
                                          </p:stCondLst>
                                        </p:cTn>
                                        <p:tgtEl>
                                          <p:spTgt spid="7"/>
                                        </p:tgtEl>
                                      </p:cBhvr>
                                      <p:to x="100000" y="100000"/>
                                    </p:animScale>
                                    <p:animScale>
                                      <p:cBhvr>
                                        <p:cTn id="27" dur="26">
                                          <p:stCondLst>
                                            <p:cond delay="1642"/>
                                          </p:stCondLst>
                                        </p:cTn>
                                        <p:tgtEl>
                                          <p:spTgt spid="7"/>
                                        </p:tgtEl>
                                      </p:cBhvr>
                                      <p:to x="100000" y="90000"/>
                                    </p:animScale>
                                    <p:animScale>
                                      <p:cBhvr>
                                        <p:cTn id="28" dur="166" decel="50000">
                                          <p:stCondLst>
                                            <p:cond delay="1668"/>
                                          </p:stCondLst>
                                        </p:cTn>
                                        <p:tgtEl>
                                          <p:spTgt spid="7"/>
                                        </p:tgtEl>
                                      </p:cBhvr>
                                      <p:to x="100000" y="100000"/>
                                    </p:animScale>
                                    <p:animScale>
                                      <p:cBhvr>
                                        <p:cTn id="29" dur="26">
                                          <p:stCondLst>
                                            <p:cond delay="1808"/>
                                          </p:stCondLst>
                                        </p:cTn>
                                        <p:tgtEl>
                                          <p:spTgt spid="7"/>
                                        </p:tgtEl>
                                      </p:cBhvr>
                                      <p:to x="100000" y="95000"/>
                                    </p:animScale>
                                    <p:animScale>
                                      <p:cBhvr>
                                        <p:cTn id="30" dur="166" decel="50000">
                                          <p:stCondLst>
                                            <p:cond delay="1834"/>
                                          </p:stCondLst>
                                        </p:cTn>
                                        <p:tgtEl>
                                          <p:spTgt spid="7"/>
                                        </p:tgtEl>
                                      </p:cBhvr>
                                      <p:to x="100000" y="100000"/>
                                    </p:animScale>
                                  </p:childTnLst>
                                </p:cTn>
                              </p:par>
                              <p:par>
                                <p:cTn id="31" presetID="26" presetClass="entr" presetSubtype="0" fill="hold" grpId="0" nodeType="withEffect">
                                  <p:stCondLst>
                                    <p:cond delay="0"/>
                                  </p:stCondLst>
                                  <p:childTnLst>
                                    <p:set>
                                      <p:cBhvr>
                                        <p:cTn id="32" dur="1" fill="hold">
                                          <p:stCondLst>
                                            <p:cond delay="0"/>
                                          </p:stCondLst>
                                        </p:cTn>
                                        <p:tgtEl>
                                          <p:spTgt spid="2"/>
                                        </p:tgtEl>
                                        <p:attrNameLst>
                                          <p:attrName>style.visibility</p:attrName>
                                        </p:attrNameLst>
                                      </p:cBhvr>
                                      <p:to>
                                        <p:strVal val="visible"/>
                                      </p:to>
                                    </p:set>
                                    <p:animEffect transition="in" filter="wipe(down)">
                                      <p:cBhvr>
                                        <p:cTn id="33" dur="580">
                                          <p:stCondLst>
                                            <p:cond delay="0"/>
                                          </p:stCondLst>
                                        </p:cTn>
                                        <p:tgtEl>
                                          <p:spTgt spid="2"/>
                                        </p:tgtEl>
                                      </p:cBhvr>
                                    </p:animEffect>
                                    <p:anim calcmode="lin" valueType="num">
                                      <p:cBhvr>
                                        <p:cTn id="34"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39" dur="26">
                                          <p:stCondLst>
                                            <p:cond delay="650"/>
                                          </p:stCondLst>
                                        </p:cTn>
                                        <p:tgtEl>
                                          <p:spTgt spid="2"/>
                                        </p:tgtEl>
                                      </p:cBhvr>
                                      <p:to x="100000" y="60000"/>
                                    </p:animScale>
                                    <p:animScale>
                                      <p:cBhvr>
                                        <p:cTn id="40" dur="166" decel="50000">
                                          <p:stCondLst>
                                            <p:cond delay="676"/>
                                          </p:stCondLst>
                                        </p:cTn>
                                        <p:tgtEl>
                                          <p:spTgt spid="2"/>
                                        </p:tgtEl>
                                      </p:cBhvr>
                                      <p:to x="100000" y="100000"/>
                                    </p:animScale>
                                    <p:animScale>
                                      <p:cBhvr>
                                        <p:cTn id="41" dur="26">
                                          <p:stCondLst>
                                            <p:cond delay="1312"/>
                                          </p:stCondLst>
                                        </p:cTn>
                                        <p:tgtEl>
                                          <p:spTgt spid="2"/>
                                        </p:tgtEl>
                                      </p:cBhvr>
                                      <p:to x="100000" y="80000"/>
                                    </p:animScale>
                                    <p:animScale>
                                      <p:cBhvr>
                                        <p:cTn id="42" dur="166" decel="50000">
                                          <p:stCondLst>
                                            <p:cond delay="1338"/>
                                          </p:stCondLst>
                                        </p:cTn>
                                        <p:tgtEl>
                                          <p:spTgt spid="2"/>
                                        </p:tgtEl>
                                      </p:cBhvr>
                                      <p:to x="100000" y="100000"/>
                                    </p:animScale>
                                    <p:animScale>
                                      <p:cBhvr>
                                        <p:cTn id="43" dur="26">
                                          <p:stCondLst>
                                            <p:cond delay="1642"/>
                                          </p:stCondLst>
                                        </p:cTn>
                                        <p:tgtEl>
                                          <p:spTgt spid="2"/>
                                        </p:tgtEl>
                                      </p:cBhvr>
                                      <p:to x="100000" y="90000"/>
                                    </p:animScale>
                                    <p:animScale>
                                      <p:cBhvr>
                                        <p:cTn id="44" dur="166" decel="50000">
                                          <p:stCondLst>
                                            <p:cond delay="1668"/>
                                          </p:stCondLst>
                                        </p:cTn>
                                        <p:tgtEl>
                                          <p:spTgt spid="2"/>
                                        </p:tgtEl>
                                      </p:cBhvr>
                                      <p:to x="100000" y="100000"/>
                                    </p:animScale>
                                    <p:animScale>
                                      <p:cBhvr>
                                        <p:cTn id="45" dur="26">
                                          <p:stCondLst>
                                            <p:cond delay="1808"/>
                                          </p:stCondLst>
                                        </p:cTn>
                                        <p:tgtEl>
                                          <p:spTgt spid="2"/>
                                        </p:tgtEl>
                                      </p:cBhvr>
                                      <p:to x="100000" y="95000"/>
                                    </p:animScale>
                                    <p:animScale>
                                      <p:cBhvr>
                                        <p:cTn id="46" dur="166" decel="50000">
                                          <p:stCondLst>
                                            <p:cond delay="1834"/>
                                          </p:stCondLst>
                                        </p:cTn>
                                        <p:tgtEl>
                                          <p:spTgt spid="2"/>
                                        </p:tgtEl>
                                      </p:cBhvr>
                                      <p:to x="100000" y="100000"/>
                                    </p:animScale>
                                  </p:childTnLst>
                                </p:cTn>
                              </p:par>
                              <p:par>
                                <p:cTn id="47" presetID="26" presetClass="entr" presetSubtype="0" fill="hold" grpId="0" nodeType="with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wipe(down)">
                                      <p:cBhvr>
                                        <p:cTn id="49" dur="580">
                                          <p:stCondLst>
                                            <p:cond delay="0"/>
                                          </p:stCondLst>
                                        </p:cTn>
                                        <p:tgtEl>
                                          <p:spTgt spid="9"/>
                                        </p:tgtEl>
                                      </p:cBhvr>
                                    </p:animEffect>
                                    <p:anim calcmode="lin" valueType="num">
                                      <p:cBhvr>
                                        <p:cTn id="50"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51"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52"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53"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54"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55" dur="26">
                                          <p:stCondLst>
                                            <p:cond delay="650"/>
                                          </p:stCondLst>
                                        </p:cTn>
                                        <p:tgtEl>
                                          <p:spTgt spid="9"/>
                                        </p:tgtEl>
                                      </p:cBhvr>
                                      <p:to x="100000" y="60000"/>
                                    </p:animScale>
                                    <p:animScale>
                                      <p:cBhvr>
                                        <p:cTn id="56" dur="166" decel="50000">
                                          <p:stCondLst>
                                            <p:cond delay="676"/>
                                          </p:stCondLst>
                                        </p:cTn>
                                        <p:tgtEl>
                                          <p:spTgt spid="9"/>
                                        </p:tgtEl>
                                      </p:cBhvr>
                                      <p:to x="100000" y="100000"/>
                                    </p:animScale>
                                    <p:animScale>
                                      <p:cBhvr>
                                        <p:cTn id="57" dur="26">
                                          <p:stCondLst>
                                            <p:cond delay="1312"/>
                                          </p:stCondLst>
                                        </p:cTn>
                                        <p:tgtEl>
                                          <p:spTgt spid="9"/>
                                        </p:tgtEl>
                                      </p:cBhvr>
                                      <p:to x="100000" y="80000"/>
                                    </p:animScale>
                                    <p:animScale>
                                      <p:cBhvr>
                                        <p:cTn id="58" dur="166" decel="50000">
                                          <p:stCondLst>
                                            <p:cond delay="1338"/>
                                          </p:stCondLst>
                                        </p:cTn>
                                        <p:tgtEl>
                                          <p:spTgt spid="9"/>
                                        </p:tgtEl>
                                      </p:cBhvr>
                                      <p:to x="100000" y="100000"/>
                                    </p:animScale>
                                    <p:animScale>
                                      <p:cBhvr>
                                        <p:cTn id="59" dur="26">
                                          <p:stCondLst>
                                            <p:cond delay="1642"/>
                                          </p:stCondLst>
                                        </p:cTn>
                                        <p:tgtEl>
                                          <p:spTgt spid="9"/>
                                        </p:tgtEl>
                                      </p:cBhvr>
                                      <p:to x="100000" y="90000"/>
                                    </p:animScale>
                                    <p:animScale>
                                      <p:cBhvr>
                                        <p:cTn id="60" dur="166" decel="50000">
                                          <p:stCondLst>
                                            <p:cond delay="1668"/>
                                          </p:stCondLst>
                                        </p:cTn>
                                        <p:tgtEl>
                                          <p:spTgt spid="9"/>
                                        </p:tgtEl>
                                      </p:cBhvr>
                                      <p:to x="100000" y="100000"/>
                                    </p:animScale>
                                    <p:animScale>
                                      <p:cBhvr>
                                        <p:cTn id="61" dur="26">
                                          <p:stCondLst>
                                            <p:cond delay="1808"/>
                                          </p:stCondLst>
                                        </p:cTn>
                                        <p:tgtEl>
                                          <p:spTgt spid="9"/>
                                        </p:tgtEl>
                                      </p:cBhvr>
                                      <p:to x="100000" y="95000"/>
                                    </p:animScale>
                                    <p:animScale>
                                      <p:cBhvr>
                                        <p:cTn id="62"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A132BBC-232D-C599-BBF9-FE03D2AFD410}"/>
              </a:ext>
            </a:extLst>
          </p:cNvPr>
          <p:cNvGrpSpPr/>
          <p:nvPr/>
        </p:nvGrpSpPr>
        <p:grpSpPr>
          <a:xfrm>
            <a:off x="228601" y="266891"/>
            <a:ext cx="8774722" cy="4524315"/>
            <a:chOff x="304800" y="617118"/>
            <a:chExt cx="11699630" cy="6032419"/>
          </a:xfrm>
        </p:grpSpPr>
        <p:sp>
          <p:nvSpPr>
            <p:cNvPr id="3" name="TextBox 2">
              <a:extLst>
                <a:ext uri="{FF2B5EF4-FFF2-40B4-BE49-F238E27FC236}">
                  <a16:creationId xmlns:a16="http://schemas.microsoft.com/office/drawing/2014/main" id="{46EF8E89-5EB3-7848-E15D-7C285A681C48}"/>
                </a:ext>
              </a:extLst>
            </p:cNvPr>
            <p:cNvSpPr txBox="1"/>
            <p:nvPr/>
          </p:nvSpPr>
          <p:spPr>
            <a:xfrm>
              <a:off x="583383" y="617118"/>
              <a:ext cx="11421047" cy="6032419"/>
            </a:xfrm>
            <a:prstGeom prst="rect">
              <a:avLst/>
            </a:prstGeom>
            <a:noFill/>
            <a:ln>
              <a:noFill/>
            </a:ln>
          </p:spPr>
          <p:txBody>
            <a:bodyPr wrap="square" rtlCol="0">
              <a:spAutoFit/>
            </a:bodyPr>
            <a:lstStyle/>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Public Health                 Types of                    Approaches to   	                                     </a:t>
              </a:r>
            </a:p>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1200" b="1" i="0" u="sng"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Level                      Prevention              Relational Health                 Why this isn’t working (the pyramid is upside down):</a:t>
              </a:r>
            </a:p>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a:t>
              </a:r>
            </a:p>
            <a:p>
              <a:pPr marL="0" marR="0" lvl="0" indent="0" algn="l" defTabSz="685732"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a:p>
              <a:pPr marL="0" marR="0" lvl="0" indent="0" algn="l" defTabSz="685732"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a:t>
              </a:r>
            </a:p>
            <a:p>
              <a:pPr marL="0" marR="0" lvl="0" indent="0" algn="l" defTabSz="646113"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Tertiary                   </a:t>
              </a:r>
              <a:r>
                <a:rPr kumimoji="0" lang="en-US" sz="1200" b="1" i="0" u="sng"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Repair</a:t>
              </a: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strained	                 Although there are evidence-based interventions to repair</a:t>
              </a:r>
            </a:p>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or compromised	          Relational Health, they are expensive, labor- and time-</a:t>
              </a:r>
            </a:p>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relationships	          intensive, and </a:t>
              </a:r>
              <a:r>
                <a:rPr kumimoji="0" lang="en-US" sz="1200" b="1" i="0" u="none" strike="noStrike" kern="1200" cap="none" spc="0" normalizeH="0" baseline="0" noProof="0" dirty="0" err="1">
                  <a:ln>
                    <a:noFill/>
                  </a:ln>
                  <a:solidFill>
                    <a:prstClr val="black"/>
                  </a:solidFill>
                  <a:effectLst/>
                  <a:uLnTx/>
                  <a:uFillTx/>
                  <a:latin typeface="Calibri"/>
                  <a:ea typeface="MS PGothic" panose="020B0600070205080204" pitchFamily="34" charset="-128"/>
                  <a:cs typeface="+mn-cs"/>
                </a:rPr>
                <a:t>har</a:t>
              </a: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d to access due to limited providers.</a:t>
              </a:r>
            </a:p>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(ABC, CPP, PCIT, TF-CBT)            Demand already outstrips supply, and demand is increasing.</a:t>
              </a:r>
            </a:p>
            <a:p>
              <a:pPr marL="0" marR="0" lvl="0" indent="0" algn="l" defTabSz="685732"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a:p>
              <a:pPr marL="0" marR="0" lvl="0" indent="0" algn="l" defTabSz="685732"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a:p>
              <a:pPr marL="0" marR="0" lvl="0" indent="0" algn="l" defTabSz="685732"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Secondary             </a:t>
              </a:r>
              <a:r>
                <a:rPr kumimoji="0" lang="en-US" sz="1200" b="1" i="0" u="sng"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Identify / Address</a:t>
              </a: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Although there is a growing movement to identify /address</a:t>
              </a:r>
            </a:p>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potential barriers                these important barriers to Relational Health, systems are</a:t>
              </a:r>
            </a:p>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to SSNRs                           not incentivized to do so, and there are not enough</a:t>
              </a:r>
            </a:p>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a:t>
              </a:r>
              <a:r>
                <a:rPr kumimoji="0" lang="en-US" sz="1200" b="1" i="0" u="none" strike="noStrike" kern="1200" cap="none" spc="0" normalizeH="0" baseline="0" noProof="0" dirty="0" err="1">
                  <a:ln>
                    <a:noFill/>
                  </a:ln>
                  <a:solidFill>
                    <a:prstClr val="black"/>
                  </a:solidFill>
                  <a:effectLst/>
                  <a:uLnTx/>
                  <a:uFillTx/>
                  <a:latin typeface="Calibri"/>
                  <a:ea typeface="MS PGothic" panose="020B0600070205080204" pitchFamily="34" charset="-128"/>
                  <a:cs typeface="+mn-cs"/>
                </a:rPr>
                <a:t>SDoH</a:t>
              </a: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 ACEs, ↓ PCEs)         community resources available to address these barriers.</a:t>
              </a:r>
            </a:p>
            <a:p>
              <a:pPr marL="0" marR="0" lvl="0" indent="0" algn="l" defTabSz="685732"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a:p>
              <a:pPr marL="0" marR="0" lvl="0" indent="0" algn="l" defTabSz="685732"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a:t>
              </a:r>
            </a:p>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Primary                  </a:t>
              </a:r>
              <a:r>
                <a:rPr kumimoji="0" lang="en-US" sz="1200" b="1" i="0" u="sng"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Promote</a:t>
              </a: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SSNRs                   Supporting families and their communities is the foundation,</a:t>
              </a:r>
            </a:p>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by building 2-Gen	         but that is not a priority in our society. It also runs counter to</a:t>
              </a:r>
            </a:p>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relational skills                   the current financial incentives in healthcare, which prioritize</a:t>
              </a:r>
            </a:p>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(PPP, play, </a:t>
              </a:r>
              <a:r>
                <a:rPr kumimoji="0" lang="en-US" sz="1200" b="1" i="0" u="none" strike="noStrike" kern="1200" cap="none" spc="0" normalizeH="0" baseline="0" noProof="0" dirty="0">
                  <a:ln>
                    <a:noFill/>
                  </a:ln>
                  <a:effectLst/>
                  <a:uLnTx/>
                  <a:uFillTx/>
                  <a:latin typeface="Calibri"/>
                  <a:ea typeface="MS PGothic" panose="020B0600070205080204" pitchFamily="34" charset="-128"/>
                  <a:cs typeface="+mn-cs"/>
                </a:rPr>
                <a:t>ROR</a:t>
              </a:r>
              <a:r>
                <a:rPr kumimoji="0" lang="en-US" sz="12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 VIP)               procedures over relationships, and quantity over quality.</a:t>
              </a:r>
            </a:p>
          </p:txBody>
        </p:sp>
        <p:sp>
          <p:nvSpPr>
            <p:cNvPr id="4" name="Isosceles Triangle 3">
              <a:extLst>
                <a:ext uri="{FF2B5EF4-FFF2-40B4-BE49-F238E27FC236}">
                  <a16:creationId xmlns:a16="http://schemas.microsoft.com/office/drawing/2014/main" id="{87D93ECC-E24D-29EE-E02B-3D29A55D6444}"/>
                </a:ext>
              </a:extLst>
            </p:cNvPr>
            <p:cNvSpPr/>
            <p:nvPr/>
          </p:nvSpPr>
          <p:spPr>
            <a:xfrm>
              <a:off x="304800" y="1295400"/>
              <a:ext cx="2438400" cy="5334000"/>
            </a:xfrm>
            <a:prstGeom prst="triangl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32"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Garamond"/>
                <a:ea typeface="+mn-ea"/>
                <a:cs typeface="+mn-cs"/>
              </a:endParaRPr>
            </a:p>
          </p:txBody>
        </p:sp>
        <p:cxnSp>
          <p:nvCxnSpPr>
            <p:cNvPr id="5" name="Straight Connector 4">
              <a:extLst>
                <a:ext uri="{FF2B5EF4-FFF2-40B4-BE49-F238E27FC236}">
                  <a16:creationId xmlns:a16="http://schemas.microsoft.com/office/drawing/2014/main" id="{BBA5DE1F-A46B-0052-B29C-7661D2DD2338}"/>
                </a:ext>
              </a:extLst>
            </p:cNvPr>
            <p:cNvCxnSpPr/>
            <p:nvPr/>
          </p:nvCxnSpPr>
          <p:spPr>
            <a:xfrm>
              <a:off x="688256" y="5029200"/>
              <a:ext cx="1687872" cy="0"/>
            </a:xfrm>
            <a:prstGeom prst="line">
              <a:avLst/>
            </a:prstGeom>
            <a:ln w="28575">
              <a:no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0A353747-49BC-0A83-8A83-51D2307AF854}"/>
                </a:ext>
              </a:extLst>
            </p:cNvPr>
            <p:cNvCxnSpPr/>
            <p:nvPr/>
          </p:nvCxnSpPr>
          <p:spPr>
            <a:xfrm>
              <a:off x="1055328" y="3276600"/>
              <a:ext cx="914400" cy="0"/>
            </a:xfrm>
            <a:prstGeom prst="line">
              <a:avLst/>
            </a:prstGeom>
            <a:ln w="28575">
              <a:no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F9715093-FA64-00E6-3E97-3A02669AFA46}"/>
                </a:ext>
              </a:extLst>
            </p:cNvPr>
            <p:cNvSpPr txBox="1"/>
            <p:nvPr/>
          </p:nvSpPr>
          <p:spPr>
            <a:xfrm>
              <a:off x="1257156" y="1983660"/>
              <a:ext cx="648928" cy="964367"/>
            </a:xfrm>
            <a:prstGeom prst="rect">
              <a:avLst/>
            </a:prstGeom>
            <a:noFill/>
            <a:ln>
              <a:noFill/>
            </a:ln>
          </p:spPr>
          <p:txBody>
            <a:bodyPr wrap="square" rtlCol="0">
              <a:spAutoFit/>
            </a:bodyPr>
            <a:lstStyle/>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41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3</a:t>
              </a:r>
            </a:p>
          </p:txBody>
        </p:sp>
        <p:sp>
          <p:nvSpPr>
            <p:cNvPr id="8" name="TextBox 7">
              <a:extLst>
                <a:ext uri="{FF2B5EF4-FFF2-40B4-BE49-F238E27FC236}">
                  <a16:creationId xmlns:a16="http://schemas.microsoft.com/office/drawing/2014/main" id="{129C8831-7353-6E36-2981-67A658E79C3A}"/>
                </a:ext>
              </a:extLst>
            </p:cNvPr>
            <p:cNvSpPr txBox="1"/>
            <p:nvPr/>
          </p:nvSpPr>
          <p:spPr>
            <a:xfrm>
              <a:off x="1248957" y="3628071"/>
              <a:ext cx="648928" cy="964367"/>
            </a:xfrm>
            <a:prstGeom prst="rect">
              <a:avLst/>
            </a:prstGeom>
            <a:noFill/>
            <a:ln>
              <a:noFill/>
            </a:ln>
          </p:spPr>
          <p:txBody>
            <a:bodyPr wrap="square" rtlCol="0">
              <a:spAutoFit/>
            </a:bodyPr>
            <a:lstStyle/>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41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2</a:t>
              </a:r>
            </a:p>
          </p:txBody>
        </p:sp>
        <p:sp>
          <p:nvSpPr>
            <p:cNvPr id="9" name="TextBox 8">
              <a:extLst>
                <a:ext uri="{FF2B5EF4-FFF2-40B4-BE49-F238E27FC236}">
                  <a16:creationId xmlns:a16="http://schemas.microsoft.com/office/drawing/2014/main" id="{DDCCF7D0-C9B7-6C19-C02E-1AC031E25E1E}"/>
                </a:ext>
              </a:extLst>
            </p:cNvPr>
            <p:cNvSpPr txBox="1"/>
            <p:nvPr/>
          </p:nvSpPr>
          <p:spPr>
            <a:xfrm>
              <a:off x="1271372" y="5424864"/>
              <a:ext cx="648928" cy="964367"/>
            </a:xfrm>
            <a:prstGeom prst="rect">
              <a:avLst/>
            </a:prstGeom>
            <a:noFill/>
            <a:ln>
              <a:noFill/>
            </a:ln>
          </p:spPr>
          <p:txBody>
            <a:bodyPr wrap="square" rtlCol="0">
              <a:spAutoFit/>
            </a:bodyPr>
            <a:lstStyle/>
            <a:p>
              <a:pPr marL="0" marR="0" lvl="0" indent="0" algn="l" defTabSz="685732" rtl="0" eaLnBrk="1" fontAlgn="auto" latinLnBrk="0" hangingPunct="1">
                <a:lnSpc>
                  <a:spcPct val="100000"/>
                </a:lnSpc>
                <a:spcBef>
                  <a:spcPts val="0"/>
                </a:spcBef>
                <a:spcAft>
                  <a:spcPts val="0"/>
                </a:spcAft>
                <a:buClrTx/>
                <a:buSzTx/>
                <a:buFontTx/>
                <a:buNone/>
                <a:tabLst/>
                <a:defRPr/>
              </a:pPr>
              <a:r>
                <a:rPr kumimoji="0" lang="en-US" sz="41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rPr>
                <a:t>1</a:t>
              </a:r>
            </a:p>
          </p:txBody>
        </p:sp>
      </p:grpSp>
      <p:sp>
        <p:nvSpPr>
          <p:cNvPr id="10" name="TextBox 9">
            <a:extLst>
              <a:ext uri="{FF2B5EF4-FFF2-40B4-BE49-F238E27FC236}">
                <a16:creationId xmlns:a16="http://schemas.microsoft.com/office/drawing/2014/main" id="{616B9DA0-C2B0-4426-39C9-DCDA9E4A90C1}"/>
              </a:ext>
            </a:extLst>
          </p:cNvPr>
          <p:cNvSpPr txBox="1"/>
          <p:nvPr/>
        </p:nvSpPr>
        <p:spPr>
          <a:xfrm>
            <a:off x="0" y="4916333"/>
            <a:ext cx="9144000" cy="246221"/>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Slide adapted from </a:t>
            </a:r>
            <a:r>
              <a:rPr kumimoji="0" lang="en-US" sz="1000" b="0" i="1" u="none" strike="noStrike" kern="1200" cap="none" spc="0" normalizeH="0" baseline="0" noProof="0" dirty="0">
                <a:ln>
                  <a:noFill/>
                </a:ln>
                <a:solidFill>
                  <a:prstClr val="black"/>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Thinking Developmentally: Nurturing Wellness in Childhood to Promote Lifelong Health</a:t>
            </a:r>
            <a:r>
              <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 Garner and Saul, 2018.  Used with permission.  </a:t>
            </a:r>
          </a:p>
        </p:txBody>
      </p:sp>
      <p:sp>
        <p:nvSpPr>
          <p:cNvPr id="11" name="Isosceles Triangle 10">
            <a:extLst>
              <a:ext uri="{FF2B5EF4-FFF2-40B4-BE49-F238E27FC236}">
                <a16:creationId xmlns:a16="http://schemas.microsoft.com/office/drawing/2014/main" id="{44A78444-B063-B4FB-0FB9-DA76BB9E67D5}"/>
              </a:ext>
            </a:extLst>
          </p:cNvPr>
          <p:cNvSpPr/>
          <p:nvPr/>
        </p:nvSpPr>
        <p:spPr>
          <a:xfrm flipV="1">
            <a:off x="273353" y="928002"/>
            <a:ext cx="1828800" cy="4000500"/>
          </a:xfrm>
          <a:prstGeom prst="triangl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32"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Garamond"/>
              <a:ea typeface="+mn-ea"/>
              <a:cs typeface="+mn-cs"/>
            </a:endParaRPr>
          </a:p>
        </p:txBody>
      </p:sp>
      <p:sp>
        <p:nvSpPr>
          <p:cNvPr id="12" name="TextBox 11">
            <a:extLst>
              <a:ext uri="{FF2B5EF4-FFF2-40B4-BE49-F238E27FC236}">
                <a16:creationId xmlns:a16="http://schemas.microsoft.com/office/drawing/2014/main" id="{B268BC18-EF46-14C6-5265-2678250504E3}"/>
              </a:ext>
            </a:extLst>
          </p:cNvPr>
          <p:cNvSpPr txBox="1"/>
          <p:nvPr/>
        </p:nvSpPr>
        <p:spPr>
          <a:xfrm>
            <a:off x="382584" y="1822064"/>
            <a:ext cx="1542611" cy="400110"/>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A50021"/>
                </a:solidFill>
                <a:effectLst/>
                <a:uLnTx/>
                <a:uFillTx/>
                <a:latin typeface="Arial Black" panose="020B0A04020102020204" pitchFamily="34" charset="0"/>
                <a:ea typeface="MS PGothic" panose="020B0600070205080204" pitchFamily="34" charset="-128"/>
                <a:cs typeface="+mn-cs"/>
              </a:rPr>
              <a:t>Get Well</a:t>
            </a:r>
          </a:p>
        </p:txBody>
      </p:sp>
      <p:sp>
        <p:nvSpPr>
          <p:cNvPr id="13" name="TextBox 12">
            <a:extLst>
              <a:ext uri="{FF2B5EF4-FFF2-40B4-BE49-F238E27FC236}">
                <a16:creationId xmlns:a16="http://schemas.microsoft.com/office/drawing/2014/main" id="{D2FD43DB-8BD7-5448-C6C4-5E5E0A7FECE5}"/>
              </a:ext>
            </a:extLst>
          </p:cNvPr>
          <p:cNvSpPr txBox="1"/>
          <p:nvPr/>
        </p:nvSpPr>
        <p:spPr>
          <a:xfrm>
            <a:off x="371699" y="3038493"/>
            <a:ext cx="1542611" cy="400110"/>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A50021"/>
                </a:solidFill>
                <a:effectLst/>
                <a:uLnTx/>
                <a:uFillTx/>
                <a:latin typeface="Arial Black" panose="020B0A04020102020204" pitchFamily="34" charset="0"/>
                <a:ea typeface="MS PGothic" panose="020B0600070205080204" pitchFamily="34" charset="-128"/>
                <a:cs typeface="+mn-cs"/>
              </a:rPr>
              <a:t>Stay Well</a:t>
            </a:r>
          </a:p>
        </p:txBody>
      </p:sp>
      <p:sp>
        <p:nvSpPr>
          <p:cNvPr id="14" name="TextBox 13">
            <a:extLst>
              <a:ext uri="{FF2B5EF4-FFF2-40B4-BE49-F238E27FC236}">
                <a16:creationId xmlns:a16="http://schemas.microsoft.com/office/drawing/2014/main" id="{60700D9F-9ACC-2DBB-F747-D4908C4ABBEE}"/>
              </a:ext>
            </a:extLst>
          </p:cNvPr>
          <p:cNvSpPr txBox="1"/>
          <p:nvPr/>
        </p:nvSpPr>
        <p:spPr>
          <a:xfrm>
            <a:off x="408045" y="4375992"/>
            <a:ext cx="1542611" cy="400110"/>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A50021"/>
                </a:solidFill>
                <a:effectLst/>
                <a:uLnTx/>
                <a:uFillTx/>
                <a:latin typeface="Arial Black" panose="020B0A04020102020204" pitchFamily="34" charset="0"/>
                <a:ea typeface="MS PGothic" panose="020B0600070205080204" pitchFamily="34" charset="-128"/>
                <a:cs typeface="+mn-cs"/>
              </a:rPr>
              <a:t>Be Well</a:t>
            </a:r>
          </a:p>
        </p:txBody>
      </p:sp>
      <p:sp>
        <p:nvSpPr>
          <p:cNvPr id="15" name="Isosceles Triangle 14">
            <a:extLst>
              <a:ext uri="{FF2B5EF4-FFF2-40B4-BE49-F238E27FC236}">
                <a16:creationId xmlns:a16="http://schemas.microsoft.com/office/drawing/2014/main" id="{B3DCE2CA-E277-0716-746B-016404BE9AFC}"/>
              </a:ext>
            </a:extLst>
          </p:cNvPr>
          <p:cNvSpPr/>
          <p:nvPr/>
        </p:nvSpPr>
        <p:spPr>
          <a:xfrm>
            <a:off x="251209" y="928002"/>
            <a:ext cx="1828800" cy="4000500"/>
          </a:xfrm>
          <a:prstGeom prst="triangl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32"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Garamond"/>
              <a:ea typeface="+mn-ea"/>
              <a:cs typeface="+mn-cs"/>
            </a:endParaRPr>
          </a:p>
        </p:txBody>
      </p:sp>
      <p:sp>
        <p:nvSpPr>
          <p:cNvPr id="18" name="Rectangle 17">
            <a:extLst>
              <a:ext uri="{FF2B5EF4-FFF2-40B4-BE49-F238E27FC236}">
                <a16:creationId xmlns:a16="http://schemas.microsoft.com/office/drawing/2014/main" id="{A9038790-D1A9-36A5-537F-25686D6C40DF}"/>
              </a:ext>
            </a:extLst>
          </p:cNvPr>
          <p:cNvSpPr/>
          <p:nvPr/>
        </p:nvSpPr>
        <p:spPr bwMode="auto">
          <a:xfrm>
            <a:off x="4681192" y="3941214"/>
            <a:ext cx="4425653" cy="96970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Garamond" pitchFamily="18" charset="0"/>
              <a:ea typeface="MS PGothic" panose="020B0600070205080204" pitchFamily="34" charset="-128"/>
              <a:cs typeface="+mn-cs"/>
            </a:endParaRPr>
          </a:p>
        </p:txBody>
      </p:sp>
      <p:sp>
        <p:nvSpPr>
          <p:cNvPr id="19" name="Rectangle 18">
            <a:extLst>
              <a:ext uri="{FF2B5EF4-FFF2-40B4-BE49-F238E27FC236}">
                <a16:creationId xmlns:a16="http://schemas.microsoft.com/office/drawing/2014/main" id="{77D116F0-787D-6C85-700B-BCB3E1B0AF09}"/>
              </a:ext>
            </a:extLst>
          </p:cNvPr>
          <p:cNvSpPr/>
          <p:nvPr/>
        </p:nvSpPr>
        <p:spPr bwMode="auto">
          <a:xfrm>
            <a:off x="4700732" y="1305426"/>
            <a:ext cx="4425653" cy="96970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Garamond" pitchFamily="18" charset="0"/>
              <a:ea typeface="MS PGothic" panose="020B0600070205080204" pitchFamily="34" charset="-128"/>
              <a:cs typeface="+mn-cs"/>
            </a:endParaRPr>
          </a:p>
        </p:txBody>
      </p:sp>
      <p:sp>
        <p:nvSpPr>
          <p:cNvPr id="20" name="Rectangle 19">
            <a:extLst>
              <a:ext uri="{FF2B5EF4-FFF2-40B4-BE49-F238E27FC236}">
                <a16:creationId xmlns:a16="http://schemas.microsoft.com/office/drawing/2014/main" id="{703A21AA-42CD-8F92-2BDE-9C8C49164D99}"/>
              </a:ext>
            </a:extLst>
          </p:cNvPr>
          <p:cNvSpPr/>
          <p:nvPr/>
        </p:nvSpPr>
        <p:spPr bwMode="auto">
          <a:xfrm>
            <a:off x="4692918" y="2606248"/>
            <a:ext cx="4425653" cy="96970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Garamond" pitchFamily="18" charset="0"/>
              <a:ea typeface="MS PGothic" panose="020B0600070205080204" pitchFamily="34" charset="-128"/>
              <a:cs typeface="+mn-cs"/>
            </a:endParaRPr>
          </a:p>
        </p:txBody>
      </p:sp>
    </p:spTree>
    <p:extLst>
      <p:ext uri="{BB962C8B-B14F-4D97-AF65-F5344CB8AC3E}">
        <p14:creationId xmlns:p14="http://schemas.microsoft.com/office/powerpoint/2010/main" val="2866470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5"/>
                                        </p:tgtEl>
                                      </p:cBhvr>
                                    </p:animEffect>
                                    <p:set>
                                      <p:cBhvr>
                                        <p:cTn id="7" dur="1" fill="hold">
                                          <p:stCondLst>
                                            <p:cond delay="499"/>
                                          </p:stCondLst>
                                        </p:cTn>
                                        <p:tgtEl>
                                          <p:spTgt spid="15"/>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0" nodeType="clickEffect">
                                  <p:stCondLst>
                                    <p:cond delay="0"/>
                                  </p:stCondLst>
                                  <p:childTnLst>
                                    <p:animEffect transition="out" filter="fade">
                                      <p:cBhvr>
                                        <p:cTn id="14" dur="500"/>
                                        <p:tgtEl>
                                          <p:spTgt spid="19"/>
                                        </p:tgtEl>
                                      </p:cBhvr>
                                    </p:animEffect>
                                    <p:set>
                                      <p:cBhvr>
                                        <p:cTn id="15" dur="1" fill="hold">
                                          <p:stCondLst>
                                            <p:cond delay="499"/>
                                          </p:stCondLst>
                                        </p:cTn>
                                        <p:tgtEl>
                                          <p:spTgt spid="19"/>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0" nodeType="clickEffect">
                                  <p:stCondLst>
                                    <p:cond delay="0"/>
                                  </p:stCondLst>
                                  <p:childTnLst>
                                    <p:animEffect transition="out" filter="fade">
                                      <p:cBhvr>
                                        <p:cTn id="19" dur="500"/>
                                        <p:tgtEl>
                                          <p:spTgt spid="20"/>
                                        </p:tgtEl>
                                      </p:cBhvr>
                                    </p:animEffect>
                                    <p:set>
                                      <p:cBhvr>
                                        <p:cTn id="20" dur="1" fill="hold">
                                          <p:stCondLst>
                                            <p:cond delay="499"/>
                                          </p:stCondLst>
                                        </p:cTn>
                                        <p:tgtEl>
                                          <p:spTgt spid="20"/>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8"/>
                                        </p:tgtEl>
                                      </p:cBhvr>
                                    </p:animEffect>
                                    <p:set>
                                      <p:cBhvr>
                                        <p:cTn id="25" dur="1" fill="hold">
                                          <p:stCondLst>
                                            <p:cond delay="4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5" grpId="0" animBg="1"/>
      <p:bldP spid="18" grpId="0" animBg="1"/>
      <p:bldP spid="19" grpId="0" animBg="1"/>
      <p:bldP spid="2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3E52DDB0-E594-4DF4-AD81-8A3932D808EB}"/>
              </a:ext>
            </a:extLst>
          </p:cNvPr>
          <p:cNvSpPr/>
          <p:nvPr/>
        </p:nvSpPr>
        <p:spPr>
          <a:xfrm>
            <a:off x="3896591" y="1984668"/>
            <a:ext cx="1371600" cy="136120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35B1AFBD-07B4-49AC-9ADD-7574D882AF79}"/>
              </a:ext>
            </a:extLst>
          </p:cNvPr>
          <p:cNvSpPr/>
          <p:nvPr/>
        </p:nvSpPr>
        <p:spPr>
          <a:xfrm>
            <a:off x="3553691" y="1652158"/>
            <a:ext cx="2067791" cy="2061524"/>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6BE3DAD3-7992-4610-A88C-1D803EF9A62D}"/>
              </a:ext>
            </a:extLst>
          </p:cNvPr>
          <p:cNvSpPr/>
          <p:nvPr/>
        </p:nvSpPr>
        <p:spPr>
          <a:xfrm>
            <a:off x="3221182" y="1313399"/>
            <a:ext cx="2736965" cy="272866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E5340917-F0F7-4632-AE80-9804E1D637FD}"/>
              </a:ext>
            </a:extLst>
          </p:cNvPr>
          <p:cNvSpPr/>
          <p:nvPr/>
        </p:nvSpPr>
        <p:spPr>
          <a:xfrm>
            <a:off x="2885586" y="966358"/>
            <a:ext cx="3429002" cy="341860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68E0229E-BB3C-46EA-B04F-BB5CE81F3A1A}"/>
              </a:ext>
            </a:extLst>
          </p:cNvPr>
          <p:cNvSpPr/>
          <p:nvPr/>
        </p:nvSpPr>
        <p:spPr>
          <a:xfrm>
            <a:off x="2515588" y="602676"/>
            <a:ext cx="4134594" cy="412206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Oval 9">
            <a:extLst>
              <a:ext uri="{FF2B5EF4-FFF2-40B4-BE49-F238E27FC236}">
                <a16:creationId xmlns:a16="http://schemas.microsoft.com/office/drawing/2014/main" id="{ADC0B741-A199-4079-B357-AA2EAFCC73EF}"/>
              </a:ext>
            </a:extLst>
          </p:cNvPr>
          <p:cNvSpPr/>
          <p:nvPr/>
        </p:nvSpPr>
        <p:spPr>
          <a:xfrm>
            <a:off x="2192482" y="275862"/>
            <a:ext cx="4821382" cy="480676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D69F853F-CEEF-4285-9FFB-44676C5262E8}"/>
              </a:ext>
            </a:extLst>
          </p:cNvPr>
          <p:cNvSpPr txBox="1"/>
          <p:nvPr/>
        </p:nvSpPr>
        <p:spPr>
          <a:xfrm>
            <a:off x="4187532" y="1984667"/>
            <a:ext cx="800100" cy="30008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rPr>
              <a:t>Dyadic</a:t>
            </a:r>
          </a:p>
        </p:txBody>
      </p:sp>
      <p:sp>
        <p:nvSpPr>
          <p:cNvPr id="26" name="TextBox 25">
            <a:extLst>
              <a:ext uri="{FF2B5EF4-FFF2-40B4-BE49-F238E27FC236}">
                <a16:creationId xmlns:a16="http://schemas.microsoft.com/office/drawing/2014/main" id="{E7289694-7140-4425-A2F6-5296B5A7BC99}"/>
              </a:ext>
            </a:extLst>
          </p:cNvPr>
          <p:cNvSpPr txBox="1"/>
          <p:nvPr/>
        </p:nvSpPr>
        <p:spPr>
          <a:xfrm>
            <a:off x="4200037" y="1679914"/>
            <a:ext cx="800100" cy="30008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rPr>
              <a:t>Familial</a:t>
            </a:r>
          </a:p>
        </p:txBody>
      </p:sp>
      <p:sp>
        <p:nvSpPr>
          <p:cNvPr id="27" name="TextBox 26">
            <a:extLst>
              <a:ext uri="{FF2B5EF4-FFF2-40B4-BE49-F238E27FC236}">
                <a16:creationId xmlns:a16="http://schemas.microsoft.com/office/drawing/2014/main" id="{58A832CC-F70A-48A8-B9C7-63AC8FBD4C54}"/>
              </a:ext>
            </a:extLst>
          </p:cNvPr>
          <p:cNvSpPr txBox="1"/>
          <p:nvPr/>
        </p:nvSpPr>
        <p:spPr>
          <a:xfrm>
            <a:off x="3938155" y="1386370"/>
            <a:ext cx="1330037" cy="30008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rPr>
              <a:t>Neighborhood</a:t>
            </a:r>
          </a:p>
        </p:txBody>
      </p:sp>
      <p:sp>
        <p:nvSpPr>
          <p:cNvPr id="28" name="TextBox 27">
            <a:extLst>
              <a:ext uri="{FF2B5EF4-FFF2-40B4-BE49-F238E27FC236}">
                <a16:creationId xmlns:a16="http://schemas.microsoft.com/office/drawing/2014/main" id="{43CDB0D1-4B07-4000-B0C7-D2D4B767EA97}"/>
              </a:ext>
            </a:extLst>
          </p:cNvPr>
          <p:cNvSpPr txBox="1"/>
          <p:nvPr/>
        </p:nvSpPr>
        <p:spPr>
          <a:xfrm>
            <a:off x="3992218" y="1010194"/>
            <a:ext cx="1215737" cy="30008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rPr>
              <a:t>Employment</a:t>
            </a:r>
          </a:p>
        </p:txBody>
      </p:sp>
      <p:sp>
        <p:nvSpPr>
          <p:cNvPr id="29" name="TextBox 28">
            <a:extLst>
              <a:ext uri="{FF2B5EF4-FFF2-40B4-BE49-F238E27FC236}">
                <a16:creationId xmlns:a16="http://schemas.microsoft.com/office/drawing/2014/main" id="{F62BCC08-FF18-439A-8F87-CF0879FAD880}"/>
              </a:ext>
            </a:extLst>
          </p:cNvPr>
          <p:cNvSpPr txBox="1"/>
          <p:nvPr/>
        </p:nvSpPr>
        <p:spPr>
          <a:xfrm>
            <a:off x="4145975" y="673766"/>
            <a:ext cx="878032" cy="30008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rPr>
              <a:t>Strangers</a:t>
            </a:r>
          </a:p>
        </p:txBody>
      </p:sp>
      <p:sp>
        <p:nvSpPr>
          <p:cNvPr id="30" name="TextBox 29">
            <a:extLst>
              <a:ext uri="{FF2B5EF4-FFF2-40B4-BE49-F238E27FC236}">
                <a16:creationId xmlns:a16="http://schemas.microsoft.com/office/drawing/2014/main" id="{F6AB3403-A59B-4C76-84AE-438C0B06B37B}"/>
              </a:ext>
            </a:extLst>
          </p:cNvPr>
          <p:cNvSpPr txBox="1"/>
          <p:nvPr/>
        </p:nvSpPr>
        <p:spPr>
          <a:xfrm>
            <a:off x="4171950" y="303530"/>
            <a:ext cx="800100" cy="30008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rPr>
              <a:t>Society</a:t>
            </a:r>
          </a:p>
        </p:txBody>
      </p:sp>
      <p:sp>
        <p:nvSpPr>
          <p:cNvPr id="31" name="TextBox 30">
            <a:extLst>
              <a:ext uri="{FF2B5EF4-FFF2-40B4-BE49-F238E27FC236}">
                <a16:creationId xmlns:a16="http://schemas.microsoft.com/office/drawing/2014/main" id="{280BE0E0-D677-457B-AF79-21680279050E}"/>
              </a:ext>
            </a:extLst>
          </p:cNvPr>
          <p:cNvSpPr txBox="1"/>
          <p:nvPr/>
        </p:nvSpPr>
        <p:spPr>
          <a:xfrm rot="16200000">
            <a:off x="3685725" y="2467118"/>
            <a:ext cx="824691" cy="3693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1" i="0" u="sng"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rPr>
              <a:t>No</a:t>
            </a:r>
            <a:r>
              <a:rPr kumimoji="0" lang="en-US" sz="9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rPr>
              <a:t>; survival mode</a:t>
            </a:r>
          </a:p>
        </p:txBody>
      </p:sp>
      <p:sp>
        <p:nvSpPr>
          <p:cNvPr id="33" name="TextBox 32">
            <a:extLst>
              <a:ext uri="{FF2B5EF4-FFF2-40B4-BE49-F238E27FC236}">
                <a16:creationId xmlns:a16="http://schemas.microsoft.com/office/drawing/2014/main" id="{41A0ACB5-8B07-4B91-82E0-875203544B65}"/>
              </a:ext>
            </a:extLst>
          </p:cNvPr>
          <p:cNvSpPr txBox="1"/>
          <p:nvPr/>
        </p:nvSpPr>
        <p:spPr>
          <a:xfrm rot="5400000">
            <a:off x="4527397" y="2456031"/>
            <a:ext cx="1039091" cy="3693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1" i="0" u="sng"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rPr>
              <a:t>Yes</a:t>
            </a:r>
            <a:r>
              <a:rPr kumimoji="0" lang="en-US" sz="9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rPr>
              <a:t>: relational mode</a:t>
            </a:r>
          </a:p>
        </p:txBody>
      </p:sp>
      <p:sp>
        <p:nvSpPr>
          <p:cNvPr id="34" name="TextBox 33">
            <a:extLst>
              <a:ext uri="{FF2B5EF4-FFF2-40B4-BE49-F238E27FC236}">
                <a16:creationId xmlns:a16="http://schemas.microsoft.com/office/drawing/2014/main" id="{424D622D-393C-4FCF-BABA-C1C364660B97}"/>
              </a:ext>
            </a:extLst>
          </p:cNvPr>
          <p:cNvSpPr txBox="1"/>
          <p:nvPr/>
        </p:nvSpPr>
        <p:spPr>
          <a:xfrm rot="16200000">
            <a:off x="3192819" y="2479707"/>
            <a:ext cx="1145105" cy="3693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rPr>
              <a:t>Relational trauma due to IPV / MI / SA</a:t>
            </a:r>
          </a:p>
        </p:txBody>
      </p:sp>
      <p:sp>
        <p:nvSpPr>
          <p:cNvPr id="35" name="TextBox 34">
            <a:extLst>
              <a:ext uri="{FF2B5EF4-FFF2-40B4-BE49-F238E27FC236}">
                <a16:creationId xmlns:a16="http://schemas.microsoft.com/office/drawing/2014/main" id="{F050D576-C5DE-4104-8235-EF33A6C78953}"/>
              </a:ext>
            </a:extLst>
          </p:cNvPr>
          <p:cNvSpPr txBox="1"/>
          <p:nvPr/>
        </p:nvSpPr>
        <p:spPr>
          <a:xfrm rot="5400000">
            <a:off x="4896199" y="2462740"/>
            <a:ext cx="1024544" cy="3693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rPr>
              <a:t>Family resilience and connection</a:t>
            </a:r>
          </a:p>
        </p:txBody>
      </p:sp>
      <p:sp>
        <p:nvSpPr>
          <p:cNvPr id="36" name="TextBox 35">
            <a:extLst>
              <a:ext uri="{FF2B5EF4-FFF2-40B4-BE49-F238E27FC236}">
                <a16:creationId xmlns:a16="http://schemas.microsoft.com/office/drawing/2014/main" id="{4B1BED85-F37E-48B9-912C-BF8D14BB506B}"/>
              </a:ext>
            </a:extLst>
          </p:cNvPr>
          <p:cNvSpPr txBox="1"/>
          <p:nvPr/>
        </p:nvSpPr>
        <p:spPr>
          <a:xfrm rot="16200000">
            <a:off x="2768605" y="2495495"/>
            <a:ext cx="1310400" cy="3693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rPr>
              <a:t>Unstable housing / neighborhood violence</a:t>
            </a:r>
          </a:p>
        </p:txBody>
      </p:sp>
      <p:sp>
        <p:nvSpPr>
          <p:cNvPr id="37" name="TextBox 36">
            <a:extLst>
              <a:ext uri="{FF2B5EF4-FFF2-40B4-BE49-F238E27FC236}">
                <a16:creationId xmlns:a16="http://schemas.microsoft.com/office/drawing/2014/main" id="{2A814401-E3F2-4CDA-BDE1-75A42810793F}"/>
              </a:ext>
            </a:extLst>
          </p:cNvPr>
          <p:cNvSpPr txBox="1"/>
          <p:nvPr/>
        </p:nvSpPr>
        <p:spPr>
          <a:xfrm rot="5400000">
            <a:off x="5151230" y="2457129"/>
            <a:ext cx="1219933" cy="3693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rPr>
              <a:t>Safe places to live, connect and play</a:t>
            </a:r>
          </a:p>
        </p:txBody>
      </p:sp>
      <p:sp>
        <p:nvSpPr>
          <p:cNvPr id="38" name="TextBox 37">
            <a:extLst>
              <a:ext uri="{FF2B5EF4-FFF2-40B4-BE49-F238E27FC236}">
                <a16:creationId xmlns:a16="http://schemas.microsoft.com/office/drawing/2014/main" id="{2ADBAD19-70F0-4F63-B6AC-AA74E1FB04E4}"/>
              </a:ext>
            </a:extLst>
          </p:cNvPr>
          <p:cNvSpPr txBox="1"/>
          <p:nvPr/>
        </p:nvSpPr>
        <p:spPr>
          <a:xfrm rot="16200000">
            <a:off x="2469148" y="2507297"/>
            <a:ext cx="1219933" cy="3693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rPr>
              <a:t>Discrimination / unemployment</a:t>
            </a:r>
          </a:p>
        </p:txBody>
      </p:sp>
      <p:sp>
        <p:nvSpPr>
          <p:cNvPr id="39" name="TextBox 38">
            <a:extLst>
              <a:ext uri="{FF2B5EF4-FFF2-40B4-BE49-F238E27FC236}">
                <a16:creationId xmlns:a16="http://schemas.microsoft.com/office/drawing/2014/main" id="{B4C29BEA-37C3-4941-94A1-18AE655EC4F5}"/>
              </a:ext>
            </a:extLst>
          </p:cNvPr>
          <p:cNvSpPr txBox="1"/>
          <p:nvPr/>
        </p:nvSpPr>
        <p:spPr>
          <a:xfrm rot="5400000">
            <a:off x="5498537" y="2440883"/>
            <a:ext cx="1263240" cy="3693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rPr>
              <a:t>Opportunities for growth / livable wages</a:t>
            </a:r>
          </a:p>
        </p:txBody>
      </p:sp>
      <p:sp>
        <p:nvSpPr>
          <p:cNvPr id="40" name="TextBox 39">
            <a:extLst>
              <a:ext uri="{FF2B5EF4-FFF2-40B4-BE49-F238E27FC236}">
                <a16:creationId xmlns:a16="http://schemas.microsoft.com/office/drawing/2014/main" id="{81D20181-0C2B-45B6-B521-3B576CB0C58B}"/>
              </a:ext>
            </a:extLst>
          </p:cNvPr>
          <p:cNvSpPr txBox="1"/>
          <p:nvPr/>
        </p:nvSpPr>
        <p:spPr>
          <a:xfrm rot="16200000">
            <a:off x="2136017" y="2565857"/>
            <a:ext cx="1219933" cy="2308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rPr>
              <a:t>Micro-aggressions</a:t>
            </a:r>
          </a:p>
        </p:txBody>
      </p:sp>
      <p:sp>
        <p:nvSpPr>
          <p:cNvPr id="41" name="TextBox 40">
            <a:extLst>
              <a:ext uri="{FF2B5EF4-FFF2-40B4-BE49-F238E27FC236}">
                <a16:creationId xmlns:a16="http://schemas.microsoft.com/office/drawing/2014/main" id="{91CF3280-2191-412E-A559-0229BCB0783C}"/>
              </a:ext>
            </a:extLst>
          </p:cNvPr>
          <p:cNvSpPr txBox="1"/>
          <p:nvPr/>
        </p:nvSpPr>
        <p:spPr>
          <a:xfrm rot="5400000">
            <a:off x="5849376" y="2503135"/>
            <a:ext cx="1219933" cy="2308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rPr>
              <a:t>Kindness</a:t>
            </a:r>
          </a:p>
        </p:txBody>
      </p:sp>
      <p:sp>
        <p:nvSpPr>
          <p:cNvPr id="42" name="TextBox 41">
            <a:extLst>
              <a:ext uri="{FF2B5EF4-FFF2-40B4-BE49-F238E27FC236}">
                <a16:creationId xmlns:a16="http://schemas.microsoft.com/office/drawing/2014/main" id="{6550B491-9650-4A3B-A785-319EA6BCD036}"/>
              </a:ext>
            </a:extLst>
          </p:cNvPr>
          <p:cNvSpPr txBox="1"/>
          <p:nvPr/>
        </p:nvSpPr>
        <p:spPr>
          <a:xfrm rot="16200000">
            <a:off x="1851926" y="2493390"/>
            <a:ext cx="1042314" cy="3693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rPr>
              <a:t>Social isolation / structural racism</a:t>
            </a:r>
          </a:p>
        </p:txBody>
      </p:sp>
      <p:sp>
        <p:nvSpPr>
          <p:cNvPr id="43" name="TextBox 42">
            <a:extLst>
              <a:ext uri="{FF2B5EF4-FFF2-40B4-BE49-F238E27FC236}">
                <a16:creationId xmlns:a16="http://schemas.microsoft.com/office/drawing/2014/main" id="{3C1B2929-95D3-464F-9D01-2AEE914F900E}"/>
              </a:ext>
            </a:extLst>
          </p:cNvPr>
          <p:cNvSpPr txBox="1"/>
          <p:nvPr/>
        </p:nvSpPr>
        <p:spPr>
          <a:xfrm rot="5400000">
            <a:off x="6286893" y="2402141"/>
            <a:ext cx="1074460" cy="3693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rPr>
              <a:t>Social inclusion / diversity is valued</a:t>
            </a:r>
          </a:p>
        </p:txBody>
      </p:sp>
      <p:sp>
        <p:nvSpPr>
          <p:cNvPr id="44" name="TextBox 43">
            <a:extLst>
              <a:ext uri="{FF2B5EF4-FFF2-40B4-BE49-F238E27FC236}">
                <a16:creationId xmlns:a16="http://schemas.microsoft.com/office/drawing/2014/main" id="{5F68CBB3-602E-47A1-B43E-223E425CBA73}"/>
              </a:ext>
            </a:extLst>
          </p:cNvPr>
          <p:cNvSpPr txBox="1"/>
          <p:nvPr/>
        </p:nvSpPr>
        <p:spPr>
          <a:xfrm rot="16200000">
            <a:off x="708392" y="2493303"/>
            <a:ext cx="2346631" cy="323165"/>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rPr>
              <a:t>Hinders Relational Health</a:t>
            </a:r>
          </a:p>
        </p:txBody>
      </p:sp>
      <p:sp>
        <p:nvSpPr>
          <p:cNvPr id="45" name="TextBox 44">
            <a:extLst>
              <a:ext uri="{FF2B5EF4-FFF2-40B4-BE49-F238E27FC236}">
                <a16:creationId xmlns:a16="http://schemas.microsoft.com/office/drawing/2014/main" id="{DF86345D-C32A-4DE3-A335-6D0611BE80E5}"/>
              </a:ext>
            </a:extLst>
          </p:cNvPr>
          <p:cNvSpPr txBox="1"/>
          <p:nvPr/>
        </p:nvSpPr>
        <p:spPr>
          <a:xfrm rot="5400000">
            <a:off x="6086075" y="2476597"/>
            <a:ext cx="2380046" cy="323165"/>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rPr>
              <a:t>Promotes Relational Health</a:t>
            </a:r>
          </a:p>
        </p:txBody>
      </p:sp>
      <p:pic>
        <p:nvPicPr>
          <p:cNvPr id="47" name="Graphic 46" descr="Man changing baby">
            <a:extLst>
              <a:ext uri="{FF2B5EF4-FFF2-40B4-BE49-F238E27FC236}">
                <a16:creationId xmlns:a16="http://schemas.microsoft.com/office/drawing/2014/main" id="{F4D5C21D-CCE3-4491-A5F8-3682777DE0B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249883" y="2208068"/>
            <a:ext cx="685800" cy="685800"/>
          </a:xfrm>
          <a:prstGeom prst="rect">
            <a:avLst/>
          </a:prstGeom>
        </p:spPr>
      </p:pic>
      <p:sp>
        <p:nvSpPr>
          <p:cNvPr id="50" name="TextBox 49">
            <a:extLst>
              <a:ext uri="{FF2B5EF4-FFF2-40B4-BE49-F238E27FC236}">
                <a16:creationId xmlns:a16="http://schemas.microsoft.com/office/drawing/2014/main" id="{BBE253BE-F8AE-4582-83ED-83D17CDC1C0E}"/>
              </a:ext>
            </a:extLst>
          </p:cNvPr>
          <p:cNvSpPr txBox="1"/>
          <p:nvPr/>
        </p:nvSpPr>
        <p:spPr>
          <a:xfrm>
            <a:off x="4123010" y="2832770"/>
            <a:ext cx="989751" cy="507831"/>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rPr>
              <a:t>Both feel safe, connected, supported?</a:t>
            </a:r>
          </a:p>
        </p:txBody>
      </p:sp>
      <p:sp>
        <p:nvSpPr>
          <p:cNvPr id="52" name="TextBox 51">
            <a:extLst>
              <a:ext uri="{FF2B5EF4-FFF2-40B4-BE49-F238E27FC236}">
                <a16:creationId xmlns:a16="http://schemas.microsoft.com/office/drawing/2014/main" id="{ED15D231-686D-450F-8F09-02485AD987B1}"/>
              </a:ext>
            </a:extLst>
          </p:cNvPr>
          <p:cNvSpPr txBox="1"/>
          <p:nvPr/>
        </p:nvSpPr>
        <p:spPr>
          <a:xfrm>
            <a:off x="0" y="-1973"/>
            <a:ext cx="3094892" cy="1200329"/>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rPr>
              <a:t>Early Relational Health is Essentially Dyadic, But it is …</a:t>
            </a:r>
          </a:p>
        </p:txBody>
      </p:sp>
      <p:sp>
        <p:nvSpPr>
          <p:cNvPr id="2" name="TextBox 1">
            <a:extLst>
              <a:ext uri="{FF2B5EF4-FFF2-40B4-BE49-F238E27FC236}">
                <a16:creationId xmlns:a16="http://schemas.microsoft.com/office/drawing/2014/main" id="{9E974D9F-5C0F-4A1F-A828-9B5BB9FE72CA}"/>
              </a:ext>
            </a:extLst>
          </p:cNvPr>
          <p:cNvSpPr txBox="1"/>
          <p:nvPr/>
        </p:nvSpPr>
        <p:spPr>
          <a:xfrm>
            <a:off x="116163" y="4130802"/>
            <a:ext cx="2348735" cy="923330"/>
          </a:xfrm>
          <a:prstGeom prst="rect">
            <a:avLst/>
          </a:prstGeom>
          <a:noFill/>
        </p:spPr>
        <p:txBody>
          <a:bodyPr wrap="square" rtlCol="0">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lang="en-US" b="1" noProof="0" dirty="0">
                <a:solidFill>
                  <a:srgbClr val="C00000"/>
                </a:solidFill>
                <a:latin typeface="Calibri" panose="020F0502020204030204"/>
              </a:rPr>
              <a:t>Early relational health will influence the other spheres as well!</a:t>
            </a:r>
            <a:endParaRPr kumimoji="0" lang="en-US" sz="1800" b="1" i="0" u="none" strike="noStrike" kern="1200" cap="none" spc="0" normalizeH="0" baseline="0" noProof="0" dirty="0">
              <a:ln>
                <a:noFill/>
              </a:ln>
              <a:solidFill>
                <a:srgbClr val="C00000"/>
              </a:solidFill>
              <a:effectLst/>
              <a:uLnTx/>
              <a:uFillTx/>
              <a:latin typeface="Calibri" panose="020F0502020204030204"/>
              <a:ea typeface="MS PGothic" panose="020B0600070205080204" pitchFamily="34" charset="-128"/>
              <a:cs typeface="+mn-cs"/>
            </a:endParaRPr>
          </a:p>
        </p:txBody>
      </p:sp>
      <p:sp>
        <p:nvSpPr>
          <p:cNvPr id="3" name="Arrow: Down 2">
            <a:extLst>
              <a:ext uri="{FF2B5EF4-FFF2-40B4-BE49-F238E27FC236}">
                <a16:creationId xmlns:a16="http://schemas.microsoft.com/office/drawing/2014/main" id="{656DFCEC-F554-4BBB-840F-7B9D9F16B41B}"/>
              </a:ext>
            </a:extLst>
          </p:cNvPr>
          <p:cNvSpPr/>
          <p:nvPr/>
        </p:nvSpPr>
        <p:spPr>
          <a:xfrm rot="10800000">
            <a:off x="4532353" y="3362122"/>
            <a:ext cx="146755" cy="323165"/>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Arrow: Down 45">
            <a:extLst>
              <a:ext uri="{FF2B5EF4-FFF2-40B4-BE49-F238E27FC236}">
                <a16:creationId xmlns:a16="http://schemas.microsoft.com/office/drawing/2014/main" id="{0A25AD32-755A-42EC-B537-137987E88911}"/>
              </a:ext>
            </a:extLst>
          </p:cNvPr>
          <p:cNvSpPr/>
          <p:nvPr/>
        </p:nvSpPr>
        <p:spPr>
          <a:xfrm rot="10800000">
            <a:off x="4490182" y="3362121"/>
            <a:ext cx="217577" cy="678841"/>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Arrow: Down 47">
            <a:extLst>
              <a:ext uri="{FF2B5EF4-FFF2-40B4-BE49-F238E27FC236}">
                <a16:creationId xmlns:a16="http://schemas.microsoft.com/office/drawing/2014/main" id="{02B38413-A716-486F-A32B-A6EEA6E02E4E}"/>
              </a:ext>
            </a:extLst>
          </p:cNvPr>
          <p:cNvSpPr/>
          <p:nvPr/>
        </p:nvSpPr>
        <p:spPr>
          <a:xfrm rot="10800000">
            <a:off x="4489949" y="3362122"/>
            <a:ext cx="220225" cy="1001548"/>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1" name="Arrow: Down 50">
            <a:extLst>
              <a:ext uri="{FF2B5EF4-FFF2-40B4-BE49-F238E27FC236}">
                <a16:creationId xmlns:a16="http://schemas.microsoft.com/office/drawing/2014/main" id="{0B6A8141-0EDD-4DE7-9445-F715E0150D51}"/>
              </a:ext>
            </a:extLst>
          </p:cNvPr>
          <p:cNvSpPr/>
          <p:nvPr/>
        </p:nvSpPr>
        <p:spPr>
          <a:xfrm rot="10800000">
            <a:off x="4489948" y="3362122"/>
            <a:ext cx="227246" cy="1335617"/>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3" name="Arrow: Down 52">
            <a:extLst>
              <a:ext uri="{FF2B5EF4-FFF2-40B4-BE49-F238E27FC236}">
                <a16:creationId xmlns:a16="http://schemas.microsoft.com/office/drawing/2014/main" id="{1A83D6B3-DB14-48B9-8545-5C15FBB984A3}"/>
              </a:ext>
            </a:extLst>
          </p:cNvPr>
          <p:cNvSpPr/>
          <p:nvPr/>
        </p:nvSpPr>
        <p:spPr>
          <a:xfrm rot="10800000">
            <a:off x="4459505" y="3338676"/>
            <a:ext cx="308378" cy="1714131"/>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4" name="Arrow: Down 53">
            <a:extLst>
              <a:ext uri="{FF2B5EF4-FFF2-40B4-BE49-F238E27FC236}">
                <a16:creationId xmlns:a16="http://schemas.microsoft.com/office/drawing/2014/main" id="{229D8D3F-9E7D-4711-BF12-1D51A31C56D4}"/>
              </a:ext>
            </a:extLst>
          </p:cNvPr>
          <p:cNvSpPr/>
          <p:nvPr/>
        </p:nvSpPr>
        <p:spPr>
          <a:xfrm>
            <a:off x="4459946" y="3456460"/>
            <a:ext cx="308378" cy="1680264"/>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6" name="TextBox 55">
            <a:extLst>
              <a:ext uri="{FF2B5EF4-FFF2-40B4-BE49-F238E27FC236}">
                <a16:creationId xmlns:a16="http://schemas.microsoft.com/office/drawing/2014/main" id="{570C5DEA-4571-4AFF-A647-8F8499CB49EC}"/>
              </a:ext>
            </a:extLst>
          </p:cNvPr>
          <p:cNvSpPr txBox="1"/>
          <p:nvPr/>
        </p:nvSpPr>
        <p:spPr>
          <a:xfrm>
            <a:off x="6724329" y="4111678"/>
            <a:ext cx="2314147" cy="923330"/>
          </a:xfrm>
          <a:prstGeom prst="rect">
            <a:avLst/>
          </a:prstGeom>
          <a:noFill/>
        </p:spPr>
        <p:txBody>
          <a:bodyPr wrap="square" rtlCol="0">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Calibri" panose="020F0502020204030204"/>
                <a:ea typeface="MS PGothic" panose="020B0600070205080204" pitchFamily="34" charset="-128"/>
                <a:cs typeface="+mn-cs"/>
              </a:rPr>
              <a:t>Horizontal integration is necessary across all family serving sectors!</a:t>
            </a:r>
          </a:p>
        </p:txBody>
      </p:sp>
      <p:sp>
        <p:nvSpPr>
          <p:cNvPr id="4" name="TextBox 3">
            <a:extLst>
              <a:ext uri="{FF2B5EF4-FFF2-40B4-BE49-F238E27FC236}">
                <a16:creationId xmlns:a16="http://schemas.microsoft.com/office/drawing/2014/main" id="{E6E731BC-E800-45BE-BE23-64813205B26E}"/>
              </a:ext>
            </a:extLst>
          </p:cNvPr>
          <p:cNvSpPr txBox="1"/>
          <p:nvPr/>
        </p:nvSpPr>
        <p:spPr>
          <a:xfrm>
            <a:off x="6101065" y="0"/>
            <a:ext cx="2950877" cy="1200329"/>
          </a:xfrm>
          <a:prstGeom prst="rect">
            <a:avLst/>
          </a:prstGeom>
          <a:noFill/>
        </p:spPr>
        <p:txBody>
          <a:bodyPr wrap="square" rtlCol="0">
            <a:spAutoFit/>
          </a:bodyPr>
          <a:lstStyle/>
          <a:p>
            <a:pPr marL="0" marR="0" lvl="0" indent="0" algn="r" defTabSz="4572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rPr>
              <a:t>… Strongly Influenced by Many Other Relationships</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51710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fade">
                                      <p:cBhvr>
                                        <p:cTn id="19" dur="500"/>
                                        <p:tgtEl>
                                          <p:spTgt spid="2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fade">
                                      <p:cBhvr>
                                        <p:cTn id="22" dur="500"/>
                                        <p:tgtEl>
                                          <p:spTgt spid="3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fade">
                                      <p:cBhvr>
                                        <p:cTn id="27" dur="500"/>
                                        <p:tgtEl>
                                          <p:spTgt spid="27"/>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500"/>
                                        <p:tgtEl>
                                          <p:spTgt spid="7"/>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7"/>
                                        </p:tgtEl>
                                        <p:attrNameLst>
                                          <p:attrName>style.visibility</p:attrName>
                                        </p:attrNameLst>
                                      </p:cBhvr>
                                      <p:to>
                                        <p:strVal val="visible"/>
                                      </p:to>
                                    </p:set>
                                    <p:animEffect transition="in" filter="fade">
                                      <p:cBhvr>
                                        <p:cTn id="33" dur="500"/>
                                        <p:tgtEl>
                                          <p:spTgt spid="37"/>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6"/>
                                        </p:tgtEl>
                                        <p:attrNameLst>
                                          <p:attrName>style.visibility</p:attrName>
                                        </p:attrNameLst>
                                      </p:cBhvr>
                                      <p:to>
                                        <p:strVal val="visible"/>
                                      </p:to>
                                    </p:set>
                                    <p:animEffect transition="in" filter="fade">
                                      <p:cBhvr>
                                        <p:cTn id="36" dur="500"/>
                                        <p:tgtEl>
                                          <p:spTgt spid="36"/>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46"/>
                                        </p:tgtEl>
                                        <p:attrNameLst>
                                          <p:attrName>style.visibility</p:attrName>
                                        </p:attrNameLst>
                                      </p:cBhvr>
                                      <p:to>
                                        <p:strVal val="visible"/>
                                      </p:to>
                                    </p:set>
                                    <p:animEffect transition="in" filter="fade">
                                      <p:cBhvr>
                                        <p:cTn id="39" dur="500"/>
                                        <p:tgtEl>
                                          <p:spTgt spid="46"/>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28"/>
                                        </p:tgtEl>
                                        <p:attrNameLst>
                                          <p:attrName>style.visibility</p:attrName>
                                        </p:attrNameLst>
                                      </p:cBhvr>
                                      <p:to>
                                        <p:strVal val="visible"/>
                                      </p:to>
                                    </p:set>
                                    <p:animEffect transition="in" filter="fade">
                                      <p:cBhvr>
                                        <p:cTn id="44" dur="500"/>
                                        <p:tgtEl>
                                          <p:spTgt spid="28"/>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fade">
                                      <p:cBhvr>
                                        <p:cTn id="47" dur="500"/>
                                        <p:tgtEl>
                                          <p:spTgt spid="8"/>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39"/>
                                        </p:tgtEl>
                                        <p:attrNameLst>
                                          <p:attrName>style.visibility</p:attrName>
                                        </p:attrNameLst>
                                      </p:cBhvr>
                                      <p:to>
                                        <p:strVal val="visible"/>
                                      </p:to>
                                    </p:set>
                                    <p:animEffect transition="in" filter="fade">
                                      <p:cBhvr>
                                        <p:cTn id="50" dur="500"/>
                                        <p:tgtEl>
                                          <p:spTgt spid="39"/>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38"/>
                                        </p:tgtEl>
                                        <p:attrNameLst>
                                          <p:attrName>style.visibility</p:attrName>
                                        </p:attrNameLst>
                                      </p:cBhvr>
                                      <p:to>
                                        <p:strVal val="visible"/>
                                      </p:to>
                                    </p:set>
                                    <p:animEffect transition="in" filter="fade">
                                      <p:cBhvr>
                                        <p:cTn id="53" dur="500"/>
                                        <p:tgtEl>
                                          <p:spTgt spid="38"/>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48"/>
                                        </p:tgtEl>
                                        <p:attrNameLst>
                                          <p:attrName>style.visibility</p:attrName>
                                        </p:attrNameLst>
                                      </p:cBhvr>
                                      <p:to>
                                        <p:strVal val="visible"/>
                                      </p:to>
                                    </p:set>
                                    <p:animEffect transition="in" filter="fade">
                                      <p:cBhvr>
                                        <p:cTn id="56" dur="500"/>
                                        <p:tgtEl>
                                          <p:spTgt spid="48"/>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29"/>
                                        </p:tgtEl>
                                        <p:attrNameLst>
                                          <p:attrName>style.visibility</p:attrName>
                                        </p:attrNameLst>
                                      </p:cBhvr>
                                      <p:to>
                                        <p:strVal val="visible"/>
                                      </p:to>
                                    </p:set>
                                    <p:animEffect transition="in" filter="fade">
                                      <p:cBhvr>
                                        <p:cTn id="61" dur="500"/>
                                        <p:tgtEl>
                                          <p:spTgt spid="29"/>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9"/>
                                        </p:tgtEl>
                                        <p:attrNameLst>
                                          <p:attrName>style.visibility</p:attrName>
                                        </p:attrNameLst>
                                      </p:cBhvr>
                                      <p:to>
                                        <p:strVal val="visible"/>
                                      </p:to>
                                    </p:set>
                                    <p:animEffect transition="in" filter="fade">
                                      <p:cBhvr>
                                        <p:cTn id="64" dur="500"/>
                                        <p:tgtEl>
                                          <p:spTgt spid="9"/>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41"/>
                                        </p:tgtEl>
                                        <p:attrNameLst>
                                          <p:attrName>style.visibility</p:attrName>
                                        </p:attrNameLst>
                                      </p:cBhvr>
                                      <p:to>
                                        <p:strVal val="visible"/>
                                      </p:to>
                                    </p:set>
                                    <p:animEffect transition="in" filter="fade">
                                      <p:cBhvr>
                                        <p:cTn id="67" dur="500"/>
                                        <p:tgtEl>
                                          <p:spTgt spid="41"/>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40"/>
                                        </p:tgtEl>
                                        <p:attrNameLst>
                                          <p:attrName>style.visibility</p:attrName>
                                        </p:attrNameLst>
                                      </p:cBhvr>
                                      <p:to>
                                        <p:strVal val="visible"/>
                                      </p:to>
                                    </p:set>
                                    <p:animEffect transition="in" filter="fade">
                                      <p:cBhvr>
                                        <p:cTn id="70" dur="500"/>
                                        <p:tgtEl>
                                          <p:spTgt spid="40"/>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51"/>
                                        </p:tgtEl>
                                        <p:attrNameLst>
                                          <p:attrName>style.visibility</p:attrName>
                                        </p:attrNameLst>
                                      </p:cBhvr>
                                      <p:to>
                                        <p:strVal val="visible"/>
                                      </p:to>
                                    </p:set>
                                    <p:animEffect transition="in" filter="fade">
                                      <p:cBhvr>
                                        <p:cTn id="73" dur="500"/>
                                        <p:tgtEl>
                                          <p:spTgt spid="51"/>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30"/>
                                        </p:tgtEl>
                                        <p:attrNameLst>
                                          <p:attrName>style.visibility</p:attrName>
                                        </p:attrNameLst>
                                      </p:cBhvr>
                                      <p:to>
                                        <p:strVal val="visible"/>
                                      </p:to>
                                    </p:set>
                                    <p:animEffect transition="in" filter="fade">
                                      <p:cBhvr>
                                        <p:cTn id="78" dur="500"/>
                                        <p:tgtEl>
                                          <p:spTgt spid="30"/>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10"/>
                                        </p:tgtEl>
                                        <p:attrNameLst>
                                          <p:attrName>style.visibility</p:attrName>
                                        </p:attrNameLst>
                                      </p:cBhvr>
                                      <p:to>
                                        <p:strVal val="visible"/>
                                      </p:to>
                                    </p:set>
                                    <p:animEffect transition="in" filter="fade">
                                      <p:cBhvr>
                                        <p:cTn id="81" dur="500"/>
                                        <p:tgtEl>
                                          <p:spTgt spid="10"/>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43"/>
                                        </p:tgtEl>
                                        <p:attrNameLst>
                                          <p:attrName>style.visibility</p:attrName>
                                        </p:attrNameLst>
                                      </p:cBhvr>
                                      <p:to>
                                        <p:strVal val="visible"/>
                                      </p:to>
                                    </p:set>
                                    <p:animEffect transition="in" filter="fade">
                                      <p:cBhvr>
                                        <p:cTn id="84" dur="500"/>
                                        <p:tgtEl>
                                          <p:spTgt spid="43"/>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42"/>
                                        </p:tgtEl>
                                        <p:attrNameLst>
                                          <p:attrName>style.visibility</p:attrName>
                                        </p:attrNameLst>
                                      </p:cBhvr>
                                      <p:to>
                                        <p:strVal val="visible"/>
                                      </p:to>
                                    </p:set>
                                    <p:animEffect transition="in" filter="fade">
                                      <p:cBhvr>
                                        <p:cTn id="87" dur="500"/>
                                        <p:tgtEl>
                                          <p:spTgt spid="42"/>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53"/>
                                        </p:tgtEl>
                                        <p:attrNameLst>
                                          <p:attrName>style.visibility</p:attrName>
                                        </p:attrNameLst>
                                      </p:cBhvr>
                                      <p:to>
                                        <p:strVal val="visible"/>
                                      </p:to>
                                    </p:set>
                                    <p:animEffect transition="in" filter="fade">
                                      <p:cBhvr>
                                        <p:cTn id="90" dur="500"/>
                                        <p:tgtEl>
                                          <p:spTgt spid="53"/>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16" fill="hold" grpId="0" nodeType="clickEffect">
                                  <p:stCondLst>
                                    <p:cond delay="0"/>
                                  </p:stCondLst>
                                  <p:childTnLst>
                                    <p:set>
                                      <p:cBhvr>
                                        <p:cTn id="94" dur="1" fill="hold">
                                          <p:stCondLst>
                                            <p:cond delay="0"/>
                                          </p:stCondLst>
                                        </p:cTn>
                                        <p:tgtEl>
                                          <p:spTgt spid="56"/>
                                        </p:tgtEl>
                                        <p:attrNameLst>
                                          <p:attrName>style.visibility</p:attrName>
                                        </p:attrNameLst>
                                      </p:cBhvr>
                                      <p:to>
                                        <p:strVal val="visible"/>
                                      </p:to>
                                    </p:set>
                                    <p:anim calcmode="lin" valueType="num">
                                      <p:cBhvr>
                                        <p:cTn id="95" dur="500" fill="hold"/>
                                        <p:tgtEl>
                                          <p:spTgt spid="56"/>
                                        </p:tgtEl>
                                        <p:attrNameLst>
                                          <p:attrName>ppt_w</p:attrName>
                                        </p:attrNameLst>
                                      </p:cBhvr>
                                      <p:tavLst>
                                        <p:tav tm="0">
                                          <p:val>
                                            <p:fltVal val="0"/>
                                          </p:val>
                                        </p:tav>
                                        <p:tav tm="100000">
                                          <p:val>
                                            <p:strVal val="#ppt_w"/>
                                          </p:val>
                                        </p:tav>
                                      </p:tavLst>
                                    </p:anim>
                                    <p:anim calcmode="lin" valueType="num">
                                      <p:cBhvr>
                                        <p:cTn id="96" dur="500" fill="hold"/>
                                        <p:tgtEl>
                                          <p:spTgt spid="56"/>
                                        </p:tgtEl>
                                        <p:attrNameLst>
                                          <p:attrName>ppt_h</p:attrName>
                                        </p:attrNameLst>
                                      </p:cBhvr>
                                      <p:tavLst>
                                        <p:tav tm="0">
                                          <p:val>
                                            <p:fltVal val="0"/>
                                          </p:val>
                                        </p:tav>
                                        <p:tav tm="100000">
                                          <p:val>
                                            <p:strVal val="#ppt_h"/>
                                          </p:val>
                                        </p:tav>
                                      </p:tavLst>
                                    </p:anim>
                                    <p:animEffect transition="in" filter="fade">
                                      <p:cBhvr>
                                        <p:cTn id="97" dur="500"/>
                                        <p:tgtEl>
                                          <p:spTgt spid="56"/>
                                        </p:tgtEl>
                                      </p:cBhvr>
                                    </p:animEffect>
                                  </p:childTnLst>
                                </p:cTn>
                              </p:par>
                            </p:childTnLst>
                          </p:cTn>
                        </p:par>
                      </p:childTnLst>
                    </p:cTn>
                  </p:par>
                  <p:par>
                    <p:cTn id="98" fill="hold">
                      <p:stCondLst>
                        <p:cond delay="indefinite"/>
                      </p:stCondLst>
                      <p:childTnLst>
                        <p:par>
                          <p:cTn id="99" fill="hold">
                            <p:stCondLst>
                              <p:cond delay="0"/>
                            </p:stCondLst>
                            <p:childTnLst>
                              <p:par>
                                <p:cTn id="100" presetID="53" presetClass="entr" presetSubtype="16" fill="hold" grpId="0" nodeType="clickEffect">
                                  <p:stCondLst>
                                    <p:cond delay="0"/>
                                  </p:stCondLst>
                                  <p:childTnLst>
                                    <p:set>
                                      <p:cBhvr>
                                        <p:cTn id="101" dur="1" fill="hold">
                                          <p:stCondLst>
                                            <p:cond delay="0"/>
                                          </p:stCondLst>
                                        </p:cTn>
                                        <p:tgtEl>
                                          <p:spTgt spid="2"/>
                                        </p:tgtEl>
                                        <p:attrNameLst>
                                          <p:attrName>style.visibility</p:attrName>
                                        </p:attrNameLst>
                                      </p:cBhvr>
                                      <p:to>
                                        <p:strVal val="visible"/>
                                      </p:to>
                                    </p:set>
                                    <p:anim calcmode="lin" valueType="num">
                                      <p:cBhvr>
                                        <p:cTn id="102" dur="500" fill="hold"/>
                                        <p:tgtEl>
                                          <p:spTgt spid="2"/>
                                        </p:tgtEl>
                                        <p:attrNameLst>
                                          <p:attrName>ppt_w</p:attrName>
                                        </p:attrNameLst>
                                      </p:cBhvr>
                                      <p:tavLst>
                                        <p:tav tm="0">
                                          <p:val>
                                            <p:fltVal val="0"/>
                                          </p:val>
                                        </p:tav>
                                        <p:tav tm="100000">
                                          <p:val>
                                            <p:strVal val="#ppt_w"/>
                                          </p:val>
                                        </p:tav>
                                      </p:tavLst>
                                    </p:anim>
                                    <p:anim calcmode="lin" valueType="num">
                                      <p:cBhvr>
                                        <p:cTn id="103" dur="500" fill="hold"/>
                                        <p:tgtEl>
                                          <p:spTgt spid="2"/>
                                        </p:tgtEl>
                                        <p:attrNameLst>
                                          <p:attrName>ppt_h</p:attrName>
                                        </p:attrNameLst>
                                      </p:cBhvr>
                                      <p:tavLst>
                                        <p:tav tm="0">
                                          <p:val>
                                            <p:fltVal val="0"/>
                                          </p:val>
                                        </p:tav>
                                        <p:tav tm="100000">
                                          <p:val>
                                            <p:strVal val="#ppt_h"/>
                                          </p:val>
                                        </p:tav>
                                      </p:tavLst>
                                    </p:anim>
                                    <p:animEffect transition="in" filter="fade">
                                      <p:cBhvr>
                                        <p:cTn id="104" dur="500"/>
                                        <p:tgtEl>
                                          <p:spTgt spid="2"/>
                                        </p:tgtEl>
                                      </p:cBhvr>
                                    </p:animEffect>
                                  </p:childTnLst>
                                </p:cTn>
                              </p:par>
                              <p:par>
                                <p:cTn id="105" presetID="31" presetClass="entr" presetSubtype="0" fill="hold" grpId="0" nodeType="withEffect">
                                  <p:stCondLst>
                                    <p:cond delay="0"/>
                                  </p:stCondLst>
                                  <p:childTnLst>
                                    <p:set>
                                      <p:cBhvr>
                                        <p:cTn id="106" dur="1" fill="hold">
                                          <p:stCondLst>
                                            <p:cond delay="0"/>
                                          </p:stCondLst>
                                        </p:cTn>
                                        <p:tgtEl>
                                          <p:spTgt spid="54"/>
                                        </p:tgtEl>
                                        <p:attrNameLst>
                                          <p:attrName>style.visibility</p:attrName>
                                        </p:attrNameLst>
                                      </p:cBhvr>
                                      <p:to>
                                        <p:strVal val="visible"/>
                                      </p:to>
                                    </p:set>
                                    <p:anim calcmode="lin" valueType="num">
                                      <p:cBhvr>
                                        <p:cTn id="107" dur="1000" fill="hold"/>
                                        <p:tgtEl>
                                          <p:spTgt spid="54"/>
                                        </p:tgtEl>
                                        <p:attrNameLst>
                                          <p:attrName>ppt_w</p:attrName>
                                        </p:attrNameLst>
                                      </p:cBhvr>
                                      <p:tavLst>
                                        <p:tav tm="0">
                                          <p:val>
                                            <p:fltVal val="0"/>
                                          </p:val>
                                        </p:tav>
                                        <p:tav tm="100000">
                                          <p:val>
                                            <p:strVal val="#ppt_w"/>
                                          </p:val>
                                        </p:tav>
                                      </p:tavLst>
                                    </p:anim>
                                    <p:anim calcmode="lin" valueType="num">
                                      <p:cBhvr>
                                        <p:cTn id="108" dur="1000" fill="hold"/>
                                        <p:tgtEl>
                                          <p:spTgt spid="54"/>
                                        </p:tgtEl>
                                        <p:attrNameLst>
                                          <p:attrName>ppt_h</p:attrName>
                                        </p:attrNameLst>
                                      </p:cBhvr>
                                      <p:tavLst>
                                        <p:tav tm="0">
                                          <p:val>
                                            <p:fltVal val="0"/>
                                          </p:val>
                                        </p:tav>
                                        <p:tav tm="100000">
                                          <p:val>
                                            <p:strVal val="#ppt_h"/>
                                          </p:val>
                                        </p:tav>
                                      </p:tavLst>
                                    </p:anim>
                                    <p:anim calcmode="lin" valueType="num">
                                      <p:cBhvr>
                                        <p:cTn id="109" dur="1000" fill="hold"/>
                                        <p:tgtEl>
                                          <p:spTgt spid="54"/>
                                        </p:tgtEl>
                                        <p:attrNameLst>
                                          <p:attrName>style.rotation</p:attrName>
                                        </p:attrNameLst>
                                      </p:cBhvr>
                                      <p:tavLst>
                                        <p:tav tm="0">
                                          <p:val>
                                            <p:fltVal val="90"/>
                                          </p:val>
                                        </p:tav>
                                        <p:tav tm="100000">
                                          <p:val>
                                            <p:fltVal val="0"/>
                                          </p:val>
                                        </p:tav>
                                      </p:tavLst>
                                    </p:anim>
                                    <p:animEffect transition="in" filter="fade">
                                      <p:cBhvr>
                                        <p:cTn id="110" dur="10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26" grpId="0"/>
      <p:bldP spid="27" grpId="0"/>
      <p:bldP spid="28" grpId="0"/>
      <p:bldP spid="29" grpId="0"/>
      <p:bldP spid="30" grpId="0"/>
      <p:bldP spid="34" grpId="0"/>
      <p:bldP spid="35" grpId="0"/>
      <p:bldP spid="36" grpId="0"/>
      <p:bldP spid="37" grpId="0"/>
      <p:bldP spid="38" grpId="0"/>
      <p:bldP spid="39" grpId="0"/>
      <p:bldP spid="40" grpId="0"/>
      <p:bldP spid="41" grpId="0"/>
      <p:bldP spid="42" grpId="0"/>
      <p:bldP spid="43" grpId="0"/>
      <p:bldP spid="2" grpId="0"/>
      <p:bldP spid="3" grpId="0" animBg="1"/>
      <p:bldP spid="46" grpId="0" animBg="1"/>
      <p:bldP spid="48" grpId="0" animBg="1"/>
      <p:bldP spid="51" grpId="0" animBg="1"/>
      <p:bldP spid="53" grpId="0" animBg="1"/>
      <p:bldP spid="54" grpId="0" animBg="1"/>
      <p:bldP spid="56" grpId="0"/>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a:extLst>
              <a:ext uri="{FF2B5EF4-FFF2-40B4-BE49-F238E27FC236}">
                <a16:creationId xmlns:a16="http://schemas.microsoft.com/office/drawing/2014/main" id="{D3643894-D69E-4C94-9677-71F7215167D7}"/>
              </a:ext>
            </a:extLst>
          </p:cNvPr>
          <p:cNvSpPr txBox="1">
            <a:spLocks noChangeArrowheads="1"/>
          </p:cNvSpPr>
          <p:nvPr/>
        </p:nvSpPr>
        <p:spPr bwMode="auto">
          <a:xfrm>
            <a:off x="0" y="23884"/>
            <a:ext cx="9144000" cy="386427"/>
          </a:xfrm>
          <a:prstGeom prst="rect">
            <a:avLst/>
          </a:prstGeom>
          <a:noFill/>
          <a:ln w="9525">
            <a:noFill/>
            <a:miter lim="800000"/>
            <a:headEnd/>
            <a:tailEnd/>
          </a:ln>
          <a:effectLst/>
        </p:spPr>
        <p:txBody>
          <a:bodyPr vert="horz" wrap="square" lIns="91434" tIns="45717" rIns="91434" bIns="45717" numCol="1" anchor="ctr" anchorCtr="1" compatLnSpc="1">
            <a:prstTxWarp prst="textNoShape">
              <a:avLst/>
            </a:prstTxWarp>
          </a:bodyPr>
          <a:lstStyle>
            <a:lvl1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0" cap="none" spc="0" normalizeH="0" baseline="0" noProof="0" dirty="0">
                <a:ln>
                  <a:noFill/>
                </a:ln>
                <a:solidFill>
                  <a:srgbClr val="A50021"/>
                </a:solidFill>
                <a:effectLst/>
                <a:uLnTx/>
                <a:uFillTx/>
                <a:latin typeface="Arial"/>
                <a:ea typeface="+mj-ea"/>
                <a:cs typeface="Arial" panose="020B0604020202020204" pitchFamily="34" charset="0"/>
              </a:rPr>
              <a:t>UNDERLYING </a:t>
            </a:r>
            <a:r>
              <a:rPr lang="en-US" sz="2000" kern="0" dirty="0">
                <a:solidFill>
                  <a:srgbClr val="A50021"/>
                </a:solidFill>
                <a:effectLst/>
                <a:latin typeface="Arial"/>
                <a:cs typeface="Arial" panose="020B0604020202020204" pitchFamily="34" charset="0"/>
              </a:rPr>
              <a:t>MISCONCEPTION</a:t>
            </a:r>
            <a:r>
              <a:rPr kumimoji="0" lang="en-US" sz="2000" b="1" i="0" u="none" strike="noStrike" kern="0" cap="none" spc="0" normalizeH="0" baseline="0" noProof="0" dirty="0">
                <a:ln>
                  <a:noFill/>
                </a:ln>
                <a:solidFill>
                  <a:srgbClr val="A50021"/>
                </a:solidFill>
                <a:effectLst/>
                <a:uLnTx/>
                <a:uFillTx/>
                <a:latin typeface="Arial"/>
                <a:ea typeface="+mj-ea"/>
                <a:cs typeface="Arial" panose="020B0604020202020204" pitchFamily="34" charset="0"/>
              </a:rPr>
              <a:t>S (ARCHETYPES DISPELLED)</a:t>
            </a:r>
            <a:endParaRPr kumimoji="0" lang="en-US" sz="2000" b="1" i="0" u="none" strike="noStrike" kern="0" cap="none" spc="0" normalizeH="0" baseline="0" noProof="0" dirty="0">
              <a:ln>
                <a:noFill/>
              </a:ln>
              <a:solidFill>
                <a:srgbClr val="000000"/>
              </a:solidFill>
              <a:effectLst/>
              <a:uLnTx/>
              <a:uFillTx/>
              <a:latin typeface="Arial"/>
              <a:ea typeface="+mj-ea"/>
              <a:cs typeface="Arial" panose="020B0604020202020204" pitchFamily="34" charset="0"/>
            </a:endParaRPr>
          </a:p>
        </p:txBody>
      </p:sp>
      <p:sp>
        <p:nvSpPr>
          <p:cNvPr id="15" name="Slide Number Placeholder 3">
            <a:extLst>
              <a:ext uri="{FF2B5EF4-FFF2-40B4-BE49-F238E27FC236}">
                <a16:creationId xmlns:a16="http://schemas.microsoft.com/office/drawing/2014/main" id="{4BC7CA86-2AB6-4F17-889D-CB0FCE9B9AB3}"/>
              </a:ext>
            </a:extLst>
          </p:cNvPr>
          <p:cNvSpPr>
            <a:spLocks noGrp="1"/>
          </p:cNvSpPr>
          <p:nvPr>
            <p:ph type="sldNum" sz="quarter" idx="10"/>
          </p:nvPr>
        </p:nvSpPr>
        <p:spPr>
          <a:xfrm>
            <a:off x="6680200" y="4837113"/>
            <a:ext cx="2133600" cy="274637"/>
          </a:xfrm>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558C58D6-7A02-4F71-AB50-60AC65247C6A}" type="slidenum">
              <a:rPr kumimoji="0" lang="en-US" altLang="en-US" sz="11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32</a:t>
            </a:fld>
            <a:endParaRPr kumimoji="0" lang="en-US" altLang="en-US" sz="11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
        <p:nvSpPr>
          <p:cNvPr id="2" name="TextBox 1">
            <a:extLst>
              <a:ext uri="{FF2B5EF4-FFF2-40B4-BE49-F238E27FC236}">
                <a16:creationId xmlns:a16="http://schemas.microsoft.com/office/drawing/2014/main" id="{8E5A9572-F96A-48E7-B6AB-ED40FF412BE0}"/>
              </a:ext>
            </a:extLst>
          </p:cNvPr>
          <p:cNvSpPr txBox="1"/>
          <p:nvPr/>
        </p:nvSpPr>
        <p:spPr>
          <a:xfrm>
            <a:off x="1" y="583223"/>
            <a:ext cx="9144000" cy="4031873"/>
          </a:xfrm>
          <a:prstGeom prst="rect">
            <a:avLst/>
          </a:prstGeom>
          <a:noFill/>
        </p:spPr>
        <p:txBody>
          <a:bodyPr wrap="square" rtlCol="0">
            <a:spAutoFit/>
          </a:bodyPr>
          <a:lstStyle/>
          <a:p>
            <a:pPr marL="342900" indent="-342900">
              <a:buFontTx/>
              <a:buAutoNum type="arabicParenR"/>
              <a:defRPr/>
            </a:pPr>
            <a:r>
              <a:rPr lang="en-US" i="1" u="sng" dirty="0">
                <a:solidFill>
                  <a:prstClr val="black"/>
                </a:solidFill>
              </a:rPr>
              <a:t>“I believe the _____ system is broken and unsustainable</a:t>
            </a:r>
            <a:r>
              <a:rPr lang="en-US" dirty="0">
                <a:solidFill>
                  <a:prstClr val="black"/>
                </a:solidFill>
              </a:rPr>
              <a:t>” (healthcare, education, social service, justice - are all broke because we have ignored our collective RH)</a:t>
            </a:r>
          </a:p>
          <a:p>
            <a:pPr marL="342900" indent="-342900">
              <a:buFontTx/>
              <a:buAutoNum type="arabicParenR"/>
              <a:defRPr/>
            </a:pPr>
            <a:endParaRPr lang="en-US" sz="800" dirty="0">
              <a:solidFill>
                <a:prstClr val="black"/>
              </a:solidFill>
            </a:endParaRPr>
          </a:p>
          <a:p>
            <a:pPr marL="342900" marR="0" lvl="0" indent="-342900" algn="l" defTabSz="457200" rtl="0" eaLnBrk="1" fontAlgn="base" latinLnBrk="0" hangingPunct="1">
              <a:lnSpc>
                <a:spcPct val="100000"/>
              </a:lnSpc>
              <a:spcBef>
                <a:spcPct val="0"/>
              </a:spcBef>
              <a:spcAft>
                <a:spcPct val="0"/>
              </a:spcAft>
              <a:buClrTx/>
              <a:buSzTx/>
              <a:buFontTx/>
              <a:buAutoNum type="arabicParenR"/>
              <a:tabLst/>
              <a:defRPr/>
            </a:pPr>
            <a:r>
              <a:rPr lang="en-US" i="1" u="sng" dirty="0">
                <a:solidFill>
                  <a:prstClr val="black"/>
                </a:solidFill>
              </a:rPr>
              <a:t>“I believe in t</a:t>
            </a:r>
            <a:r>
              <a:rPr kumimoji="0" lang="en-US" sz="1800" b="0" i="1" u="sng" strike="noStrike" kern="1200" cap="none" spc="0" normalizeH="0" baseline="0" noProof="0" dirty="0">
                <a:ln>
                  <a:noFill/>
                </a:ln>
                <a:solidFill>
                  <a:prstClr val="black"/>
                </a:solidFill>
                <a:effectLst/>
                <a:uLnTx/>
                <a:uFillTx/>
              </a:rPr>
              <a:t>he separation of the </a:t>
            </a:r>
            <a:r>
              <a:rPr lang="en-US" i="1" u="sng" noProof="0" dirty="0">
                <a:solidFill>
                  <a:prstClr val="black"/>
                </a:solidFill>
              </a:rPr>
              <a:t>mind</a:t>
            </a:r>
            <a:r>
              <a:rPr kumimoji="0" lang="en-US" sz="1800" b="0" i="1" u="sng" strike="noStrike" kern="1200" cap="none" spc="0" normalizeH="0" baseline="0" noProof="0" dirty="0">
                <a:ln>
                  <a:noFill/>
                </a:ln>
                <a:solidFill>
                  <a:prstClr val="black"/>
                </a:solidFill>
                <a:effectLst/>
                <a:uLnTx/>
                <a:uFillTx/>
              </a:rPr>
              <a:t> from the </a:t>
            </a:r>
            <a:r>
              <a:rPr lang="en-US" i="1" u="sng" dirty="0">
                <a:solidFill>
                  <a:prstClr val="black"/>
                </a:solidFill>
              </a:rPr>
              <a:t>body</a:t>
            </a:r>
            <a:r>
              <a:rPr kumimoji="0" lang="en-US" sz="1800" b="0" i="1" u="sng" strike="noStrike" kern="1200" cap="none" spc="0" normalizeH="0" baseline="0" noProof="0" dirty="0">
                <a:ln>
                  <a:noFill/>
                </a:ln>
                <a:solidFill>
                  <a:prstClr val="black"/>
                </a:solidFill>
                <a:effectLst/>
                <a:uLnTx/>
                <a:uFillTx/>
              </a:rPr>
              <a:t>”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a:t>
            </a:r>
            <a:r>
              <a:rPr lang="en-US" dirty="0">
                <a:solidFill>
                  <a:prstClr val="black"/>
                </a:solidFill>
              </a:rPr>
              <a:t>having a healthy body is not enough;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PCEs &amp; RH </a:t>
            </a:r>
            <a:r>
              <a:rPr lang="en-US" dirty="0">
                <a:solidFill>
                  <a:prstClr val="black"/>
                </a:solidFill>
              </a:rPr>
              <a:t>are prerequisites for</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 the healthy development of </a:t>
            </a:r>
            <a:r>
              <a:rPr lang="en-US" dirty="0">
                <a:solidFill>
                  <a:prstClr val="black"/>
                </a:solidFill>
              </a:rPr>
              <a:t>mind &amp; body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a:t>
            </a:r>
          </a:p>
          <a:p>
            <a:pPr marL="342900" marR="0" lvl="0" indent="-342900" algn="l" defTabSz="457200" rtl="0" eaLnBrk="1" fontAlgn="base" latinLnBrk="0" hangingPunct="1">
              <a:lnSpc>
                <a:spcPct val="100000"/>
              </a:lnSpc>
              <a:spcBef>
                <a:spcPct val="0"/>
              </a:spcBef>
              <a:spcAft>
                <a:spcPct val="0"/>
              </a:spcAft>
              <a:buClrTx/>
              <a:buSzTx/>
              <a:buFontTx/>
              <a:buAutoNum type="arabicParenR"/>
              <a:tabLst/>
              <a:defRPr/>
            </a:pPr>
            <a:endParaRPr kumimoji="0" lang="en-US" sz="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endParaRPr>
          </a:p>
          <a:p>
            <a:pPr marL="342900" indent="-342900">
              <a:buFontTx/>
              <a:buAutoNum type="arabicParenR"/>
              <a:defRPr/>
            </a:pPr>
            <a:r>
              <a:rPr lang="en-US" i="1" u="sng" dirty="0">
                <a:solidFill>
                  <a:prstClr val="black"/>
                </a:solidFill>
              </a:rPr>
              <a:t>“I believe mental health is a matter of personal responsibility and character”</a:t>
            </a:r>
            <a:r>
              <a:rPr lang="en-US" dirty="0">
                <a:solidFill>
                  <a:prstClr val="black"/>
                </a:solidFill>
              </a:rPr>
              <a:t> (but the biology says that it’s not “what is wrong with you?” but “what has happened to you?”)</a:t>
            </a:r>
          </a:p>
          <a:p>
            <a:pPr marL="342900" indent="-342900">
              <a:buFontTx/>
              <a:buAutoNum type="arabicParenR"/>
              <a:defRPr/>
            </a:pPr>
            <a:endParaRPr lang="en-US" sz="800" dirty="0">
              <a:solidFill>
                <a:prstClr val="black"/>
              </a:solidFill>
            </a:endParaRPr>
          </a:p>
          <a:p>
            <a:pPr marL="342900" indent="-342900">
              <a:buFontTx/>
              <a:buAutoNum type="arabicParenR"/>
              <a:defRPr/>
            </a:pPr>
            <a:r>
              <a:rPr kumimoji="0" lang="en-US" sz="1800" b="0" i="1" u="sng"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“I</a:t>
            </a:r>
            <a:r>
              <a:rPr kumimoji="0" lang="en-US" sz="1800" b="0" i="1" u="sng"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 </a:t>
            </a:r>
            <a:r>
              <a:rPr kumimoji="0" lang="en-US" sz="1800" b="0" i="1" u="sng"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have empathy and charity for children … but NOT for their parents or caregivers”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 (if the parents are in survival mode, their children are also in survival mode)</a:t>
            </a:r>
          </a:p>
          <a:p>
            <a:pPr marL="342900" marR="0" lvl="0" indent="-342900" algn="l" defTabSz="457200" rtl="0" eaLnBrk="1" fontAlgn="base" latinLnBrk="0" hangingPunct="1">
              <a:lnSpc>
                <a:spcPct val="100000"/>
              </a:lnSpc>
              <a:spcBef>
                <a:spcPct val="0"/>
              </a:spcBef>
              <a:spcAft>
                <a:spcPct val="0"/>
              </a:spcAft>
              <a:buClrTx/>
              <a:buSzTx/>
              <a:buFontTx/>
              <a:buAutoNum type="arabicParenR"/>
              <a:tabLst/>
              <a:defRPr/>
            </a:pPr>
            <a:endParaRPr kumimoji="0" lang="en-US" sz="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endParaRPr>
          </a:p>
          <a:p>
            <a:pPr marL="342900" marR="0" lvl="0" indent="-342900" algn="l" defTabSz="457200" rtl="0" eaLnBrk="1" fontAlgn="base" latinLnBrk="0" hangingPunct="1">
              <a:lnSpc>
                <a:spcPct val="100000"/>
              </a:lnSpc>
              <a:spcBef>
                <a:spcPct val="0"/>
              </a:spcBef>
              <a:spcAft>
                <a:spcPct val="0"/>
              </a:spcAft>
              <a:buClrTx/>
              <a:buSzTx/>
              <a:buFontTx/>
              <a:buAutoNum type="arabicParenR"/>
              <a:tabLst/>
              <a:defRPr/>
            </a:pPr>
            <a:r>
              <a:rPr kumimoji="0" lang="en-US" sz="1800" b="0" i="1" u="sng"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“Other people’s kids are simply not my problem”</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 (we all lose when we neglect our most valuable commodity – our social capital</a:t>
            </a: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rPr>
              <a:t>; invest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now or pay</a:t>
            </a:r>
            <a:r>
              <a:rPr kumimoji="0" lang="en-US" sz="18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 much more later</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a:t>
            </a:r>
          </a:p>
          <a:p>
            <a:pPr marL="342900" marR="0" lvl="0" indent="-342900" algn="l" defTabSz="457200" rtl="0" eaLnBrk="1" fontAlgn="base" latinLnBrk="0" hangingPunct="1">
              <a:lnSpc>
                <a:spcPct val="100000"/>
              </a:lnSpc>
              <a:spcBef>
                <a:spcPct val="0"/>
              </a:spcBef>
              <a:spcAft>
                <a:spcPct val="0"/>
              </a:spcAft>
              <a:buClrTx/>
              <a:buSzTx/>
              <a:buFontTx/>
              <a:buAutoNum type="arabicParenR"/>
              <a:tabLst/>
              <a:defRPr/>
            </a:pPr>
            <a:endParaRPr kumimoji="0" lang="en-US" sz="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endParaRPr>
          </a:p>
          <a:p>
            <a:pPr marL="342900" marR="0" lvl="0" indent="-342900" algn="l" defTabSz="457200" rtl="0" eaLnBrk="1" fontAlgn="base" latinLnBrk="0" hangingPunct="1">
              <a:lnSpc>
                <a:spcPct val="100000"/>
              </a:lnSpc>
              <a:spcBef>
                <a:spcPct val="0"/>
              </a:spcBef>
              <a:spcAft>
                <a:spcPct val="0"/>
              </a:spcAft>
              <a:buClrTx/>
              <a:buSzTx/>
              <a:buFontTx/>
              <a:buAutoNum type="arabicParenR"/>
              <a:tabLst/>
              <a:defRPr/>
            </a:pPr>
            <a:r>
              <a:rPr kumimoji="0" lang="en-US" sz="1800" b="0" i="1" u="sng"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“When kids do poorly, I blame them or their parents”</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 (we are all responsible for the social norms and policies that set the relational milieu within which our kids grow)</a:t>
            </a:r>
          </a:p>
        </p:txBody>
      </p:sp>
    </p:spTree>
    <p:extLst>
      <p:ext uri="{BB962C8B-B14F-4D97-AF65-F5344CB8AC3E}">
        <p14:creationId xmlns:p14="http://schemas.microsoft.com/office/powerpoint/2010/main" val="3351362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fade">
                                      <p:cBhvr>
                                        <p:cTn id="17" dur="500"/>
                                        <p:tgtEl>
                                          <p:spTgt spid="2">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6" end="6"/>
                                            </p:txEl>
                                          </p:spTgt>
                                        </p:tgtEl>
                                        <p:attrNameLst>
                                          <p:attrName>style.visibility</p:attrName>
                                        </p:attrNameLst>
                                      </p:cBhvr>
                                      <p:to>
                                        <p:strVal val="visible"/>
                                      </p:to>
                                    </p:set>
                                    <p:animEffect transition="in" filter="fade">
                                      <p:cBhvr>
                                        <p:cTn id="22" dur="500"/>
                                        <p:tgtEl>
                                          <p:spTgt spid="2">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8" end="8"/>
                                            </p:txEl>
                                          </p:spTgt>
                                        </p:tgtEl>
                                        <p:attrNameLst>
                                          <p:attrName>style.visibility</p:attrName>
                                        </p:attrNameLst>
                                      </p:cBhvr>
                                      <p:to>
                                        <p:strVal val="visible"/>
                                      </p:to>
                                    </p:set>
                                    <p:animEffect transition="in" filter="fade">
                                      <p:cBhvr>
                                        <p:cTn id="27" dur="500"/>
                                        <p:tgtEl>
                                          <p:spTgt spid="2">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10" end="10"/>
                                            </p:txEl>
                                          </p:spTgt>
                                        </p:tgtEl>
                                        <p:attrNameLst>
                                          <p:attrName>style.visibility</p:attrName>
                                        </p:attrNameLst>
                                      </p:cBhvr>
                                      <p:to>
                                        <p:strVal val="visible"/>
                                      </p:to>
                                    </p:set>
                                    <p:animEffect transition="in" filter="fade">
                                      <p:cBhvr>
                                        <p:cTn id="32" dur="500"/>
                                        <p:tgtEl>
                                          <p:spTgt spid="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9AECB62F-9A79-41A3-B98E-4740DE166BA9}"/>
              </a:ext>
            </a:extLst>
          </p:cNvPr>
          <p:cNvGraphicFramePr>
            <a:graphicFrameLocks noGrp="1"/>
          </p:cNvGraphicFramePr>
          <p:nvPr/>
        </p:nvGraphicFramePr>
        <p:xfrm>
          <a:off x="42333" y="537794"/>
          <a:ext cx="9067800" cy="4151435"/>
        </p:xfrm>
        <a:graphic>
          <a:graphicData uri="http://schemas.openxmlformats.org/drawingml/2006/table">
            <a:tbl>
              <a:tblPr firstRow="1" firstCol="1" bandRow="1"/>
              <a:tblGrid>
                <a:gridCol w="4224867">
                  <a:extLst>
                    <a:ext uri="{9D8B030D-6E8A-4147-A177-3AD203B41FA5}">
                      <a16:colId xmlns:a16="http://schemas.microsoft.com/office/drawing/2014/main" val="2066654157"/>
                    </a:ext>
                  </a:extLst>
                </a:gridCol>
                <a:gridCol w="4842933">
                  <a:extLst>
                    <a:ext uri="{9D8B030D-6E8A-4147-A177-3AD203B41FA5}">
                      <a16:colId xmlns:a16="http://schemas.microsoft.com/office/drawing/2014/main" val="3676648773"/>
                    </a:ext>
                  </a:extLst>
                </a:gridCol>
              </a:tblGrid>
              <a:tr h="4151435">
                <a:tc>
                  <a:txBody>
                    <a:bodyPr/>
                    <a:lstStyle/>
                    <a:p>
                      <a:pPr marL="0" marR="0">
                        <a:spcBef>
                          <a:spcPts val="0"/>
                        </a:spcBef>
                        <a:spcAft>
                          <a:spcPts val="0"/>
                        </a:spcAft>
                      </a:pPr>
                      <a:r>
                        <a:rPr lang="en-US" sz="2400" u="sng" dirty="0">
                          <a:effectLst/>
                          <a:latin typeface="Arial Narrow" panose="020B0606020202030204" pitchFamily="34" charset="0"/>
                          <a:ea typeface="Times New Roman" panose="02020603050405020304" pitchFamily="18" charset="0"/>
                          <a:cs typeface="Times New Roman" panose="02020603050405020304" pitchFamily="18" charset="0"/>
                        </a:rPr>
                        <a:t>Summary (2013):</a:t>
                      </a:r>
                      <a:r>
                        <a:rPr lang="en-US" sz="2400" dirty="0">
                          <a:effectLst/>
                          <a:latin typeface="Arial Narrow" panose="020B0606020202030204" pitchFamily="34" charset="0"/>
                          <a:ea typeface="Times New Roman" panose="02020603050405020304" pitchFamily="18" charset="0"/>
                          <a:cs typeface="Times New Roman" panose="02020603050405020304" pitchFamily="18" charset="0"/>
                        </a:rPr>
                        <a:t> </a:t>
                      </a:r>
                      <a:endParaRPr lang="en-US" sz="2400" dirty="0">
                        <a:effectLst/>
                        <a:latin typeface="Arial Narrow" panose="020B0606020202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2400" dirty="0">
                          <a:effectLst/>
                          <a:latin typeface="Arial Narrow" panose="020B0606020202030204" pitchFamily="34" charset="0"/>
                          <a:ea typeface="Times New Roman" panose="02020603050405020304" pitchFamily="18" charset="0"/>
                          <a:cs typeface="Times New Roman" panose="02020603050405020304" pitchFamily="18" charset="0"/>
                        </a:rPr>
                        <a:t> </a:t>
                      </a:r>
                      <a:endParaRPr lang="en-US" sz="2400" dirty="0">
                        <a:effectLst/>
                        <a:latin typeface="Arial Narrow" panose="020B0606020202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2400" b="1" dirty="0">
                          <a:effectLst/>
                          <a:latin typeface="Arial Narrow" panose="020B0606020202030204" pitchFamily="34" charset="0"/>
                          <a:ea typeface="Times New Roman" panose="02020603050405020304" pitchFamily="18" charset="0"/>
                          <a:cs typeface="Times New Roman" panose="02020603050405020304" pitchFamily="18" charset="0"/>
                        </a:rPr>
                        <a:t>Toxic stress defines the problem</a:t>
                      </a:r>
                      <a:r>
                        <a:rPr lang="en-US" sz="2400" dirty="0">
                          <a:effectLst/>
                          <a:latin typeface="Arial Narrow" panose="020B0606020202030204" pitchFamily="34" charset="0"/>
                          <a:ea typeface="Times New Roman" panose="02020603050405020304" pitchFamily="18" charset="0"/>
                          <a:cs typeface="Times New Roman" panose="02020603050405020304" pitchFamily="18" charset="0"/>
                        </a:rPr>
                        <a:t>.</a:t>
                      </a:r>
                    </a:p>
                    <a:p>
                      <a:pPr marL="0" marR="0">
                        <a:spcBef>
                          <a:spcPts val="0"/>
                        </a:spcBef>
                        <a:spcAft>
                          <a:spcPts val="0"/>
                        </a:spcAft>
                      </a:pPr>
                      <a:endParaRPr lang="en-US" sz="2400" dirty="0">
                        <a:effectLst/>
                        <a:latin typeface="Arial Narrow" panose="020B0606020202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400" dirty="0">
                          <a:effectLst/>
                          <a:latin typeface="Arial Narrow" panose="020B0606020202030204" pitchFamily="34" charset="0"/>
                          <a:ea typeface="Times New Roman" panose="02020603050405020304" pitchFamily="18" charset="0"/>
                          <a:cs typeface="Times New Roman" panose="02020603050405020304" pitchFamily="18" charset="0"/>
                        </a:rPr>
                        <a:t>Toxic stress explains how many of our society’s most intractable problems (disparities in health, education and economic stability) are rooted in our shared biology but divergent experiences and opportunities.</a:t>
                      </a:r>
                      <a:endParaRPr lang="en-US" sz="2400" dirty="0">
                        <a:effectLst/>
                        <a:latin typeface="Arial Narrow" panose="020B0606020202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400" u="sng" dirty="0">
                          <a:effectLst/>
                          <a:latin typeface="Arial Narrow" panose="020B0606020202030204" pitchFamily="34" charset="0"/>
                          <a:ea typeface="Times New Roman" panose="02020603050405020304" pitchFamily="18" charset="0"/>
                          <a:cs typeface="Times New Roman" panose="02020603050405020304" pitchFamily="18" charset="0"/>
                        </a:rPr>
                        <a:t>Summary (2020):</a:t>
                      </a:r>
                      <a:r>
                        <a:rPr lang="en-US" sz="2400" dirty="0">
                          <a:effectLst/>
                          <a:latin typeface="Arial Narrow" panose="020B0606020202030204" pitchFamily="34" charset="0"/>
                          <a:ea typeface="Times New Roman" panose="02020603050405020304" pitchFamily="18" charset="0"/>
                          <a:cs typeface="Times New Roman" panose="02020603050405020304" pitchFamily="18" charset="0"/>
                        </a:rPr>
                        <a:t> </a:t>
                      </a:r>
                      <a:endParaRPr lang="en-US" sz="2400" dirty="0">
                        <a:effectLst/>
                        <a:latin typeface="Arial Narrow" panose="020B0606020202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2400" dirty="0">
                          <a:effectLst/>
                          <a:latin typeface="Arial Narrow" panose="020B0606020202030204" pitchFamily="34" charset="0"/>
                          <a:ea typeface="Times New Roman" panose="02020603050405020304" pitchFamily="18" charset="0"/>
                          <a:cs typeface="Times New Roman" panose="02020603050405020304" pitchFamily="18" charset="0"/>
                        </a:rPr>
                        <a:t> </a:t>
                      </a:r>
                      <a:endParaRPr lang="en-US" sz="2400" dirty="0">
                        <a:effectLst/>
                        <a:latin typeface="Arial Narrow" panose="020B0606020202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2400" b="1" dirty="0">
                          <a:effectLst/>
                          <a:latin typeface="Arial Narrow" panose="020B0606020202030204" pitchFamily="34" charset="0"/>
                          <a:ea typeface="Times New Roman" panose="02020603050405020304" pitchFamily="18" charset="0"/>
                          <a:cs typeface="Times New Roman" panose="02020603050405020304" pitchFamily="18" charset="0"/>
                        </a:rPr>
                        <a:t>Relational health defines the solution.</a:t>
                      </a:r>
                    </a:p>
                    <a:p>
                      <a:pPr marL="0" marR="0">
                        <a:spcBef>
                          <a:spcPts val="0"/>
                        </a:spcBef>
                        <a:spcAft>
                          <a:spcPts val="0"/>
                        </a:spcAft>
                      </a:pPr>
                      <a:endParaRPr lang="en-US" sz="2400" b="1" dirty="0">
                        <a:effectLst/>
                        <a:latin typeface="Arial Narrow" panose="020B0606020202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400" dirty="0">
                          <a:effectLst/>
                          <a:latin typeface="Arial Narrow" panose="020B0606020202030204" pitchFamily="34" charset="0"/>
                          <a:ea typeface="Times New Roman" panose="02020603050405020304" pitchFamily="18" charset="0"/>
                          <a:cs typeface="Times New Roman" panose="02020603050405020304" pitchFamily="18" charset="0"/>
                        </a:rPr>
                        <a:t>Relational health explains how the individual, family and community capacities that support the development and maintenance of safe, stable and nurturing relationships also buffer adversity and build resilience across the life-course.</a:t>
                      </a:r>
                      <a:endParaRPr lang="en-US" sz="2400" dirty="0">
                        <a:effectLst/>
                        <a:latin typeface="Arial Narrow" panose="020B0606020202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46138073"/>
                  </a:ext>
                </a:extLst>
              </a:tr>
            </a:tbl>
          </a:graphicData>
        </a:graphic>
      </p:graphicFrame>
      <p:sp>
        <p:nvSpPr>
          <p:cNvPr id="4" name="Slide Number Placeholder 3">
            <a:extLst>
              <a:ext uri="{FF2B5EF4-FFF2-40B4-BE49-F238E27FC236}">
                <a16:creationId xmlns:a16="http://schemas.microsoft.com/office/drawing/2014/main" id="{BE18597E-300A-4D8A-930E-D7DA90090D56}"/>
              </a:ext>
            </a:extLst>
          </p:cNvPr>
          <p:cNvSpPr>
            <a:spLocks noGrp="1"/>
          </p:cNvSpPr>
          <p:nvPr>
            <p:ph type="sldNum" sz="quarter" idx="10"/>
          </p:nvPr>
        </p:nvSpPr>
        <p:spPr>
          <a:xfrm>
            <a:off x="6680200" y="4837113"/>
            <a:ext cx="2133600" cy="274637"/>
          </a:xfrm>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558C58D6-7A02-4F71-AB50-60AC65247C6A}" type="slidenum">
              <a:rPr kumimoji="0" lang="en-US" altLang="en-US" sz="11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33</a:t>
            </a:fld>
            <a:endParaRPr kumimoji="0" lang="en-US" altLang="en-US" sz="11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endParaRPr>
          </a:p>
        </p:txBody>
      </p:sp>
      <p:sp>
        <p:nvSpPr>
          <p:cNvPr id="6" name="Rectangle 15">
            <a:extLst>
              <a:ext uri="{FF2B5EF4-FFF2-40B4-BE49-F238E27FC236}">
                <a16:creationId xmlns:a16="http://schemas.microsoft.com/office/drawing/2014/main" id="{24B61A98-D480-4698-9534-03047E80B4FC}"/>
              </a:ext>
            </a:extLst>
          </p:cNvPr>
          <p:cNvSpPr>
            <a:spLocks noGrp="1" noChangeArrowheads="1"/>
          </p:cNvSpPr>
          <p:nvPr>
            <p:ph type="title"/>
          </p:nvPr>
        </p:nvSpPr>
        <p:spPr bwMode="auto">
          <a:xfrm>
            <a:off x="0" y="-133141"/>
            <a:ext cx="9144000" cy="680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ctr" anchorCtr="1">
            <a:normAutofit fontScale="90000"/>
          </a:bodyPr>
          <a:lstStyle/>
          <a:p>
            <a:pPr algn="ctr" defTabSz="457142" eaLnBrk="1" fontAlgn="auto" hangingPunct="1">
              <a:spcBef>
                <a:spcPts val="0"/>
              </a:spcBef>
              <a:spcAft>
                <a:spcPts val="0"/>
              </a:spcAft>
              <a:defRPr/>
            </a:pPr>
            <a:r>
              <a:rPr lang="en-US" dirty="0">
                <a:solidFill>
                  <a:srgbClr val="000000"/>
                </a:solidFill>
                <a:effectLst>
                  <a:outerShdw blurRad="38100" dist="38100" dir="2700000" algn="tl">
                    <a:srgbClr val="FFFFFF"/>
                  </a:outerShdw>
                </a:effectLst>
              </a:rPr>
              <a:t>Moving Beyond</a:t>
            </a:r>
            <a:r>
              <a:rPr lang="en-US" b="1" dirty="0">
                <a:solidFill>
                  <a:srgbClr val="62269E"/>
                </a:solidFill>
                <a:effectLst>
                  <a:outerShdw blurRad="38100" dist="38100" dir="2700000" algn="tl">
                    <a:srgbClr val="FFFFFF"/>
                  </a:outerShdw>
                </a:effectLst>
              </a:rPr>
              <a:t> </a:t>
            </a:r>
            <a:r>
              <a:rPr lang="en-US" dirty="0">
                <a:solidFill>
                  <a:srgbClr val="A50021"/>
                </a:solidFill>
                <a:effectLst>
                  <a:outerShdw blurRad="38100" dist="38100" dir="2700000" algn="tl">
                    <a:srgbClr val="000000"/>
                  </a:outerShdw>
                </a:effectLst>
              </a:rPr>
              <a:t>Toxic Stress …</a:t>
            </a:r>
            <a:r>
              <a:rPr lang="en-US" b="1" dirty="0">
                <a:solidFill>
                  <a:srgbClr val="A50021"/>
                </a:solidFill>
                <a:effectLst>
                  <a:outerShdw blurRad="38100" dist="38100" dir="2700000" algn="tl">
                    <a:srgbClr val="FFFFFF"/>
                  </a:outerShdw>
                </a:effectLst>
              </a:rPr>
              <a:t> </a:t>
            </a:r>
            <a:r>
              <a:rPr lang="en-US" b="1" dirty="0">
                <a:solidFill>
                  <a:srgbClr val="000000"/>
                </a:solidFill>
                <a:effectLst>
                  <a:outerShdw blurRad="38100" dist="38100" dir="2700000" algn="tl">
                    <a:srgbClr val="FFFFFF"/>
                  </a:outerShdw>
                </a:effectLst>
              </a:rPr>
              <a:t>T</a:t>
            </a:r>
            <a:r>
              <a:rPr lang="en-US" dirty="0">
                <a:solidFill>
                  <a:srgbClr val="000000"/>
                </a:solidFill>
                <a:effectLst>
                  <a:outerShdw blurRad="38100" dist="38100" dir="2700000" algn="tl">
                    <a:srgbClr val="FFFFFF"/>
                  </a:outerShdw>
                </a:effectLst>
              </a:rPr>
              <a:t>owards</a:t>
            </a:r>
            <a:r>
              <a:rPr lang="en-US" b="1" dirty="0">
                <a:solidFill>
                  <a:srgbClr val="62269E"/>
                </a:solidFill>
                <a:effectLst>
                  <a:outerShdw blurRad="38100" dist="38100" dir="2700000" algn="tl">
                    <a:srgbClr val="FFFFFF"/>
                  </a:outerShdw>
                </a:effectLst>
              </a:rPr>
              <a:t> </a:t>
            </a:r>
            <a:r>
              <a:rPr lang="en-US" dirty="0">
                <a:solidFill>
                  <a:srgbClr val="A50021"/>
                </a:solidFill>
                <a:effectLst>
                  <a:outerShdw blurRad="38100" dist="38100" dir="2700000" algn="tl">
                    <a:srgbClr val="000000"/>
                  </a:outerShdw>
                </a:effectLst>
              </a:rPr>
              <a:t>Relational Health</a:t>
            </a:r>
            <a:endParaRPr lang="en-US" b="1" dirty="0">
              <a:solidFill>
                <a:srgbClr val="A50021"/>
              </a:solidFill>
              <a:effectLst>
                <a:outerShdw blurRad="38100" dist="38100" dir="2700000" algn="tl">
                  <a:srgbClr val="FFFFFF"/>
                </a:outerShdw>
              </a:effectLst>
            </a:endParaRPr>
          </a:p>
        </p:txBody>
      </p:sp>
      <p:sp>
        <p:nvSpPr>
          <p:cNvPr id="5" name="Rectangle 4">
            <a:extLst>
              <a:ext uri="{FF2B5EF4-FFF2-40B4-BE49-F238E27FC236}">
                <a16:creationId xmlns:a16="http://schemas.microsoft.com/office/drawing/2014/main" id="{682ADB6C-B6CF-4BEC-9698-44F2885F0962}"/>
              </a:ext>
            </a:extLst>
          </p:cNvPr>
          <p:cNvSpPr/>
          <p:nvPr/>
        </p:nvSpPr>
        <p:spPr>
          <a:xfrm>
            <a:off x="4302365" y="572963"/>
            <a:ext cx="4724400" cy="4067912"/>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651478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F3F22E34-A5F5-4219-A8E2-4824BFDEB61C}"/>
              </a:ext>
            </a:extLst>
          </p:cNvPr>
          <p:cNvSpPr txBox="1">
            <a:spLocks noChangeArrowheads="1"/>
          </p:cNvSpPr>
          <p:nvPr/>
        </p:nvSpPr>
        <p:spPr>
          <a:xfrm>
            <a:off x="457200" y="515888"/>
            <a:ext cx="8229600" cy="107845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defTabSz="457200" rtl="0" eaLnBrk="1" fontAlgn="base" hangingPunct="1">
              <a:spcBef>
                <a:spcPct val="0"/>
              </a:spcBef>
              <a:spcAft>
                <a:spcPct val="0"/>
              </a:spcAft>
              <a:defRPr sz="2200" b="1" kern="1200">
                <a:solidFill>
                  <a:schemeClr val="tx1"/>
                </a:solidFill>
                <a:latin typeface="+mj-lt"/>
                <a:ea typeface="MS PGothic" panose="020B0600070205080204" pitchFamily="34" charset="-128"/>
                <a:cs typeface="ＭＳ Ｐゴシック" charset="0"/>
              </a:defRPr>
            </a:lvl1pPr>
            <a:lvl2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2pPr>
            <a:lvl3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3pPr>
            <a:lvl4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4pPr>
            <a:lvl5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5pPr>
            <a:lvl6pPr marL="4572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6pPr>
            <a:lvl7pPr marL="9144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7pPr>
            <a:lvl8pPr marL="13716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8pPr>
            <a:lvl9pPr marL="18288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altLang="en-US" sz="4000" b="1" i="0" u="none" strike="noStrike" kern="1200" cap="none" spc="0" normalizeH="0" baseline="0" noProof="0" dirty="0">
                <a:ln>
                  <a:noFill/>
                </a:ln>
                <a:solidFill>
                  <a:prstClr val="black"/>
                </a:solidFill>
                <a:effectLst/>
                <a:uLnTx/>
                <a:uFillTx/>
                <a:latin typeface="Franklin Gothic Demi" pitchFamily="34" charset="0"/>
                <a:ea typeface="MS PGothic" panose="020B0600070205080204" pitchFamily="34" charset="-128"/>
              </a:rPr>
              <a:t>CONCLUSION:</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Franklin Gothic Demi" pitchFamily="34" charset="0"/>
                <a:ea typeface="MS PGothic" panose="020B0600070205080204" pitchFamily="34" charset="-128"/>
              </a:rPr>
              <a:t>(with apologies to Frederick Douglass)</a:t>
            </a:r>
          </a:p>
        </p:txBody>
      </p:sp>
      <p:sp>
        <p:nvSpPr>
          <p:cNvPr id="3" name="Rectangle 3">
            <a:extLst>
              <a:ext uri="{FF2B5EF4-FFF2-40B4-BE49-F238E27FC236}">
                <a16:creationId xmlns:a16="http://schemas.microsoft.com/office/drawing/2014/main" id="{5F0CE0E0-8B6B-4A77-8EE2-3168FCB6981E}"/>
              </a:ext>
            </a:extLst>
          </p:cNvPr>
          <p:cNvSpPr txBox="1">
            <a:spLocks noChangeArrowheads="1"/>
          </p:cNvSpPr>
          <p:nvPr/>
        </p:nvSpPr>
        <p:spPr>
          <a:xfrm>
            <a:off x="-117231" y="1570894"/>
            <a:ext cx="9144000" cy="2996590"/>
          </a:xfrm>
          <a:prstGeom prst="rect">
            <a:avLst/>
          </a:prstGeom>
        </p:spPr>
        <p:txBody>
          <a:bodyPr/>
          <a:lstStyle>
            <a:lvl1pPr marL="342900" indent="-342900" algn="l" defTabSz="457200" rtl="0" eaLnBrk="1" fontAlgn="base" hangingPunct="1">
              <a:lnSpc>
                <a:spcPct val="120000"/>
              </a:lnSpc>
              <a:spcBef>
                <a:spcPct val="20000"/>
              </a:spcBef>
              <a:spcAft>
                <a:spcPct val="0"/>
              </a:spcAft>
              <a:buFont typeface="Arial" panose="020B0604020202020204" pitchFamily="34" charset="0"/>
              <a:defRPr sz="1400" kern="1200">
                <a:solidFill>
                  <a:schemeClr val="tx1"/>
                </a:solidFill>
                <a:latin typeface="+mn-lt"/>
                <a:ea typeface="MS PGothic" panose="020B0600070205080204" pitchFamily="34" charset="-128"/>
                <a:cs typeface="ＭＳ Ｐゴシック" charset="0"/>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marR="0" lvl="0" indent="-342900" algn="ctr" defTabSz="457200" rtl="0" eaLnBrk="1" fontAlgn="base" latinLnBrk="0" hangingPunct="1">
              <a:lnSpc>
                <a:spcPct val="120000"/>
              </a:lnSpc>
              <a:spcBef>
                <a:spcPct val="20000"/>
              </a:spcBef>
              <a:spcAft>
                <a:spcPct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rial" charset="0"/>
                <a:ea typeface="MS PGothic" panose="020B0600070205080204" pitchFamily="34" charset="-128"/>
              </a:rPr>
              <a:t>It is easier </a:t>
            </a:r>
          </a:p>
          <a:p>
            <a:pPr marL="342900" marR="0" lvl="0" indent="-342900" algn="ctr" defTabSz="457200" rtl="0" eaLnBrk="1" fontAlgn="base" latinLnBrk="0" hangingPunct="1">
              <a:lnSpc>
                <a:spcPct val="120000"/>
              </a:lnSpc>
              <a:spcBef>
                <a:spcPct val="20000"/>
              </a:spcBef>
              <a:spcAft>
                <a:spcPct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rial" charset="0"/>
                <a:ea typeface="MS PGothic" panose="020B0600070205080204" pitchFamily="34" charset="-128"/>
              </a:rPr>
              <a:t>to</a:t>
            </a:r>
            <a:r>
              <a:rPr kumimoji="0" lang="en-US" sz="3600" b="1" i="0" u="none" strike="noStrike" kern="1200" cap="none" spc="0" normalizeH="0" baseline="0" noProof="0" dirty="0">
                <a:ln>
                  <a:noFill/>
                </a:ln>
                <a:solidFill>
                  <a:srgbClr val="A50021"/>
                </a:solidFill>
                <a:effectLst/>
                <a:uLnTx/>
                <a:uFillTx/>
                <a:latin typeface="Arial" charset="0"/>
                <a:ea typeface="MS PGothic" panose="020B0600070205080204" pitchFamily="34" charset="-128"/>
              </a:rPr>
              <a:t> help the caregivers</a:t>
            </a:r>
          </a:p>
          <a:p>
            <a:pPr marL="342900" marR="0" lvl="0" indent="-342900" algn="ctr" defTabSz="457200" rtl="0" eaLnBrk="1" fontAlgn="base" latinLnBrk="0" hangingPunct="1">
              <a:lnSpc>
                <a:spcPct val="120000"/>
              </a:lnSpc>
              <a:spcBef>
                <a:spcPct val="20000"/>
              </a:spcBef>
              <a:spcAft>
                <a:spcPct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rial" charset="0"/>
                <a:ea typeface="MS PGothic" panose="020B0600070205080204" pitchFamily="34" charset="-128"/>
              </a:rPr>
              <a:t>as they</a:t>
            </a:r>
            <a:r>
              <a:rPr kumimoji="0" lang="en-US" sz="3600" b="1" i="0" u="none" strike="noStrike" kern="1200" cap="none" spc="0" normalizeH="0" baseline="0" noProof="0" dirty="0">
                <a:ln>
                  <a:noFill/>
                </a:ln>
                <a:solidFill>
                  <a:srgbClr val="A50021"/>
                </a:solidFill>
                <a:effectLst/>
                <a:uLnTx/>
                <a:uFillTx/>
                <a:latin typeface="Arial" charset="0"/>
                <a:ea typeface="MS PGothic" panose="020B0600070205080204" pitchFamily="34" charset="-128"/>
              </a:rPr>
              <a:t> b</a:t>
            </a:r>
            <a:r>
              <a:rPr kumimoji="0" lang="en-US" sz="3600" b="1" i="0" u="none" strike="noStrike" kern="1200" cap="none" spc="0" normalizeH="0" baseline="0" noProof="0" dirty="0" err="1">
                <a:ln>
                  <a:noFill/>
                </a:ln>
                <a:solidFill>
                  <a:srgbClr val="A50021"/>
                </a:solidFill>
                <a:effectLst/>
                <a:uLnTx/>
                <a:uFillTx/>
                <a:latin typeface="Arial" charset="0"/>
                <a:ea typeface="MS PGothic" panose="020B0600070205080204" pitchFamily="34" charset="-128"/>
              </a:rPr>
              <a:t>uild</a:t>
            </a:r>
            <a:r>
              <a:rPr kumimoji="0" lang="en-US" sz="3600" b="1" i="0" u="none" strike="noStrike" kern="1200" cap="none" spc="0" normalizeH="0" baseline="0" noProof="0" dirty="0">
                <a:ln>
                  <a:noFill/>
                </a:ln>
                <a:solidFill>
                  <a:srgbClr val="A50021"/>
                </a:solidFill>
                <a:effectLst/>
                <a:uLnTx/>
                <a:uFillTx/>
                <a:latin typeface="Arial" charset="0"/>
                <a:ea typeface="MS PGothic" panose="020B0600070205080204" pitchFamily="34" charset="-128"/>
              </a:rPr>
              <a:t> strong children</a:t>
            </a:r>
            <a:endParaRPr kumimoji="0" lang="en-US" sz="3600" b="0" i="0" u="none" strike="noStrike" kern="1200" cap="none" spc="0" normalizeH="0" baseline="0" noProof="0" dirty="0">
              <a:ln>
                <a:noFill/>
              </a:ln>
              <a:solidFill>
                <a:prstClr val="black"/>
              </a:solidFill>
              <a:effectLst/>
              <a:uLnTx/>
              <a:uFillTx/>
              <a:latin typeface="Arial" charset="0"/>
              <a:ea typeface="MS PGothic" panose="020B0600070205080204" pitchFamily="34" charset="-128"/>
            </a:endParaRPr>
          </a:p>
          <a:p>
            <a:pPr marL="342900" marR="0" lvl="0" indent="-342900" algn="ctr" defTabSz="457200" rtl="0" eaLnBrk="1" fontAlgn="base" latinLnBrk="0" hangingPunct="1">
              <a:lnSpc>
                <a:spcPct val="120000"/>
              </a:lnSpc>
              <a:spcBef>
                <a:spcPct val="20000"/>
              </a:spcBef>
              <a:spcAft>
                <a:spcPct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Arial" charset="0"/>
                <a:ea typeface="MS PGothic" panose="020B0600070205080204" pitchFamily="34" charset="-128"/>
              </a:rPr>
              <a:t>than to </a:t>
            </a:r>
            <a:r>
              <a:rPr kumimoji="0" lang="en-US" sz="3600" b="1" i="0" u="none" strike="noStrike" kern="1200" cap="none" spc="0" normalizeH="0" baseline="0" noProof="0" dirty="0">
                <a:ln>
                  <a:noFill/>
                </a:ln>
                <a:solidFill>
                  <a:srgbClr val="A50021"/>
                </a:solidFill>
                <a:effectLst/>
                <a:uLnTx/>
                <a:uFillTx/>
                <a:latin typeface="Arial" charset="0"/>
                <a:ea typeface="MS PGothic" panose="020B0600070205080204" pitchFamily="34" charset="-128"/>
              </a:rPr>
              <a:t>repair broken men [and women].</a:t>
            </a:r>
            <a:endParaRPr kumimoji="0" lang="en-US" sz="3600" b="0" i="0" u="none" strike="noStrike" kern="1200" cap="none" spc="0" normalizeH="0" baseline="0" noProof="0" dirty="0">
              <a:ln>
                <a:noFill/>
              </a:ln>
              <a:solidFill>
                <a:prstClr val="black"/>
              </a:solidFill>
              <a:effectLst/>
              <a:uLnTx/>
              <a:uFillTx/>
              <a:latin typeface="Arial" charset="0"/>
              <a:ea typeface="MS PGothic" panose="020B0600070205080204" pitchFamily="34" charset="-128"/>
            </a:endParaRPr>
          </a:p>
          <a:p>
            <a:pPr marL="342900" marR="0" lvl="0" indent="-342900" algn="ctr" defTabSz="457200" rtl="0" eaLnBrk="1" fontAlgn="base" latinLnBrk="0" hangingPunct="1">
              <a:lnSpc>
                <a:spcPct val="120000"/>
              </a:lnSpc>
              <a:spcBef>
                <a:spcPct val="20000"/>
              </a:spcBef>
              <a:spcAft>
                <a:spcPct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Arial" charset="0"/>
              <a:ea typeface="MS PGothic" panose="020B0600070205080204" pitchFamily="34" charset="-128"/>
            </a:endParaRPr>
          </a:p>
        </p:txBody>
      </p:sp>
      <p:sp>
        <p:nvSpPr>
          <p:cNvPr id="4" name="Slide Number Placeholder 3">
            <a:extLst>
              <a:ext uri="{FF2B5EF4-FFF2-40B4-BE49-F238E27FC236}">
                <a16:creationId xmlns:a16="http://schemas.microsoft.com/office/drawing/2014/main" id="{535B75BA-38F9-428A-BDC0-2719EC54C221}"/>
              </a:ext>
            </a:extLst>
          </p:cNvPr>
          <p:cNvSpPr>
            <a:spLocks noGrp="1"/>
          </p:cNvSpPr>
          <p:nvPr>
            <p:ph type="sldNum" sz="quarter" idx="10"/>
          </p:nvPr>
        </p:nvSpPr>
        <p:spPr>
          <a:xfrm>
            <a:off x="6680200" y="4837113"/>
            <a:ext cx="2133600" cy="274637"/>
          </a:xfrm>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558C58D6-7A02-4F71-AB50-60AC65247C6A}" type="slidenum">
              <a:rPr kumimoji="0" lang="en-US" altLang="en-US" sz="11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34</a:t>
            </a:fld>
            <a:endParaRPr kumimoji="0" lang="en-US" altLang="en-US" sz="11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1030719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EAB6E2C-5C66-41DC-AE94-0D63912973B4}"/>
              </a:ext>
            </a:extLst>
          </p:cNvPr>
          <p:cNvSpPr>
            <a:spLocks noGrp="1"/>
          </p:cNvSpPr>
          <p:nvPr>
            <p:ph type="sldNum" sz="quarter" idx="10"/>
          </p:nvPr>
        </p:nvSpPr>
        <p:spPr>
          <a:xfrm>
            <a:off x="6680200" y="4816095"/>
            <a:ext cx="2133600" cy="274637"/>
          </a:xfrm>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558C58D6-7A02-4F71-AB50-60AC65247C6A}" type="slidenum">
              <a:rPr kumimoji="0" lang="en-US" altLang="en-US" sz="11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4</a:t>
            </a:fld>
            <a:endParaRPr kumimoji="0" lang="en-US" altLang="en-US" sz="11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endParaRPr>
          </a:p>
        </p:txBody>
      </p:sp>
      <p:sp>
        <p:nvSpPr>
          <p:cNvPr id="22" name="AutoShape 5">
            <a:extLst>
              <a:ext uri="{FF2B5EF4-FFF2-40B4-BE49-F238E27FC236}">
                <a16:creationId xmlns:a16="http://schemas.microsoft.com/office/drawing/2014/main" id="{D5396FD7-90E2-4A7E-AF62-C32C9A20B9AF}"/>
              </a:ext>
            </a:extLst>
          </p:cNvPr>
          <p:cNvSpPr>
            <a:spLocks noChangeArrowheads="1"/>
          </p:cNvSpPr>
          <p:nvPr/>
        </p:nvSpPr>
        <p:spPr bwMode="auto">
          <a:xfrm>
            <a:off x="4038600" y="2123511"/>
            <a:ext cx="1143000" cy="800100"/>
          </a:xfrm>
          <a:prstGeom prst="cube">
            <a:avLst>
              <a:gd name="adj" fmla="val 25000"/>
            </a:avLst>
          </a:prstGeom>
          <a:solidFill>
            <a:sysClr val="windowText" lastClr="000000"/>
          </a:solidFill>
          <a:ln w="9525">
            <a:solidFill>
              <a:sysClr val="window" lastClr="FF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0" tIns="45715" rIns="91430" bIns="45715" anchor="ctr"/>
          <a:lstStyle>
            <a:lvl1pPr>
              <a:spcBef>
                <a:spcPct val="20000"/>
              </a:spcBef>
              <a:buClr>
                <a:schemeClr val="hlink"/>
              </a:buClr>
              <a:buChar char="•"/>
              <a:defRPr sz="3200">
                <a:solidFill>
                  <a:schemeClr val="tx1"/>
                </a:solidFill>
                <a:latin typeface="Garamond" pitchFamily="18" charset="0"/>
              </a:defRPr>
            </a:lvl1pPr>
            <a:lvl2pPr marL="742950" indent="-285750">
              <a:spcBef>
                <a:spcPct val="20000"/>
              </a:spcBef>
              <a:buChar char="–"/>
              <a:defRPr sz="2800">
                <a:solidFill>
                  <a:schemeClr val="tx1"/>
                </a:solidFill>
                <a:latin typeface="Garamond" pitchFamily="18" charset="0"/>
              </a:defRPr>
            </a:lvl2pPr>
            <a:lvl3pPr marL="1143000" indent="-228600">
              <a:spcBef>
                <a:spcPct val="20000"/>
              </a:spcBef>
              <a:buClr>
                <a:schemeClr val="tx2"/>
              </a:buClr>
              <a:buChar char="•"/>
              <a:defRPr sz="2400">
                <a:solidFill>
                  <a:schemeClr val="tx1"/>
                </a:solidFill>
                <a:latin typeface="Garamond" pitchFamily="18" charset="0"/>
              </a:defRPr>
            </a:lvl3pPr>
            <a:lvl4pPr marL="1600200" indent="-228600">
              <a:spcBef>
                <a:spcPct val="20000"/>
              </a:spcBef>
              <a:buChar char="–"/>
              <a:defRPr sz="2000">
                <a:solidFill>
                  <a:schemeClr val="tx1"/>
                </a:solidFill>
                <a:latin typeface="Garamond" pitchFamily="18" charset="0"/>
              </a:defRPr>
            </a:lvl4pPr>
            <a:lvl5pPr marL="2057400" indent="-228600">
              <a:spcBef>
                <a:spcPct val="20000"/>
              </a:spcBef>
              <a:buClr>
                <a:schemeClr val="folHlink"/>
              </a:buClr>
              <a:buChar char="•"/>
              <a:defRPr sz="2000">
                <a:solidFill>
                  <a:schemeClr val="tx1"/>
                </a:solidFill>
                <a:latin typeface="Garamond"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itchFamily="18" charset="0"/>
              </a:defRPr>
            </a:lvl9pPr>
          </a:lstStyle>
          <a:p>
            <a:pPr marL="0" marR="0" lvl="0" indent="0" algn="l" defTabSz="457142" rtl="0" eaLnBrk="1" fontAlgn="auto" latinLnBrk="0" hangingPunct="1">
              <a:lnSpc>
                <a:spcPct val="100000"/>
              </a:lnSpc>
              <a:spcBef>
                <a:spcPct val="0"/>
              </a:spcBef>
              <a:spcAft>
                <a:spcPts val="0"/>
              </a:spcAft>
              <a:buClrTx/>
              <a:buSzTx/>
              <a:buFontTx/>
              <a:buNone/>
              <a:tabLst/>
              <a:defRPr/>
            </a:pPr>
            <a:endParaRPr kumimoji="0" lang="en-US" altLang="en-US" sz="1800" b="0" i="0" u="none" strike="noStrike" kern="0" cap="none" spc="0" normalizeH="0" baseline="0" noProof="0">
              <a:ln>
                <a:noFill/>
              </a:ln>
              <a:solidFill>
                <a:prstClr val="black"/>
              </a:solidFill>
              <a:effectLst/>
              <a:uLnTx/>
              <a:uFillTx/>
              <a:latin typeface="Garamond" pitchFamily="18" charset="0"/>
              <a:ea typeface="MS PGothic" panose="020B0600070205080204" pitchFamily="34" charset="-128"/>
              <a:cs typeface="+mn-cs"/>
            </a:endParaRPr>
          </a:p>
        </p:txBody>
      </p:sp>
      <p:sp>
        <p:nvSpPr>
          <p:cNvPr id="23" name="Text Box 6">
            <a:extLst>
              <a:ext uri="{FF2B5EF4-FFF2-40B4-BE49-F238E27FC236}">
                <a16:creationId xmlns:a16="http://schemas.microsoft.com/office/drawing/2014/main" id="{854A7FC4-9B83-4037-8E62-713FF482E11F}"/>
              </a:ext>
            </a:extLst>
          </p:cNvPr>
          <p:cNvSpPr txBox="1">
            <a:spLocks noChangeArrowheads="1"/>
          </p:cNvSpPr>
          <p:nvPr/>
        </p:nvSpPr>
        <p:spPr bwMode="auto">
          <a:xfrm>
            <a:off x="228600" y="2466413"/>
            <a:ext cx="2438400" cy="369322"/>
          </a:xfrm>
          <a:prstGeom prst="rect">
            <a:avLst/>
          </a:prstGeom>
          <a:solidFill>
            <a:srgbClr val="A50021"/>
          </a:solidFill>
          <a:ln w="9525">
            <a:solidFill>
              <a:sysClr val="windowText" lastClr="000000"/>
            </a:solidFill>
            <a:miter lim="800000"/>
            <a:headEnd/>
            <a:tailEnd/>
          </a:ln>
          <a:effectLst/>
        </p:spPr>
        <p:txBody>
          <a:bodyPr lIns="91430" tIns="45715" rIns="91430" bIns="45715">
            <a:spAutoFit/>
          </a:bodyPr>
          <a:lstStyle>
            <a:lvl1pPr>
              <a:spcBef>
                <a:spcPct val="20000"/>
              </a:spcBef>
              <a:buClr>
                <a:schemeClr val="hlink"/>
              </a:buClr>
              <a:buChar char="•"/>
              <a:defRPr sz="3200">
                <a:solidFill>
                  <a:schemeClr val="tx1"/>
                </a:solidFill>
                <a:latin typeface="Garamond" pitchFamily="18" charset="0"/>
              </a:defRPr>
            </a:lvl1pPr>
            <a:lvl2pPr marL="742950" indent="-285750">
              <a:spcBef>
                <a:spcPct val="20000"/>
              </a:spcBef>
              <a:buChar char="–"/>
              <a:defRPr sz="2800">
                <a:solidFill>
                  <a:schemeClr val="tx1"/>
                </a:solidFill>
                <a:latin typeface="Garamond" pitchFamily="18" charset="0"/>
              </a:defRPr>
            </a:lvl2pPr>
            <a:lvl3pPr marL="1143000" indent="-228600">
              <a:spcBef>
                <a:spcPct val="20000"/>
              </a:spcBef>
              <a:buClr>
                <a:schemeClr val="tx2"/>
              </a:buClr>
              <a:buChar char="•"/>
              <a:defRPr sz="2400">
                <a:solidFill>
                  <a:schemeClr val="tx1"/>
                </a:solidFill>
                <a:latin typeface="Garamond" pitchFamily="18" charset="0"/>
              </a:defRPr>
            </a:lvl3pPr>
            <a:lvl4pPr marL="1600200" indent="-228600">
              <a:spcBef>
                <a:spcPct val="20000"/>
              </a:spcBef>
              <a:buChar char="–"/>
              <a:defRPr sz="2000">
                <a:solidFill>
                  <a:schemeClr val="tx1"/>
                </a:solidFill>
                <a:latin typeface="Garamond" pitchFamily="18" charset="0"/>
              </a:defRPr>
            </a:lvl4pPr>
            <a:lvl5pPr marL="2057400" indent="-228600">
              <a:spcBef>
                <a:spcPct val="20000"/>
              </a:spcBef>
              <a:buClr>
                <a:schemeClr val="folHlink"/>
              </a:buClr>
              <a:buChar char="•"/>
              <a:defRPr sz="2000">
                <a:solidFill>
                  <a:schemeClr val="tx1"/>
                </a:solidFill>
                <a:latin typeface="Garamond"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itchFamily="18" charset="0"/>
              </a:defRPr>
            </a:lvl9pPr>
          </a:lstStyle>
          <a:p>
            <a:pPr marL="0" marR="0" lvl="0" indent="0" algn="ctr" defTabSz="457142" rtl="0" eaLnBrk="1" fontAlgn="auto" latinLnBrk="0" hangingPunct="1">
              <a:lnSpc>
                <a:spcPct val="100000"/>
              </a:lnSpc>
              <a:spcBef>
                <a:spcPct val="50000"/>
              </a:spcBef>
              <a:spcAft>
                <a:spcPts val="0"/>
              </a:spcAft>
              <a:buClrTx/>
              <a:buSzTx/>
              <a:buFontTx/>
              <a:buNone/>
              <a:tabLst/>
              <a:defRPr/>
            </a:pPr>
            <a:r>
              <a:rPr kumimoji="0" lang="en-US" altLang="en-US" sz="1800" b="0" i="0" u="none" strike="noStrike" kern="0" cap="none" spc="0" normalizeH="0" baseline="0" noProof="0" dirty="0">
                <a:ln>
                  <a:noFill/>
                </a:ln>
                <a:solidFill>
                  <a:prstClr val="white"/>
                </a:solidFill>
                <a:effectLst/>
                <a:uLnTx/>
                <a:uFillTx/>
                <a:latin typeface="Arial" charset="0"/>
                <a:ea typeface="MS PGothic" panose="020B0600070205080204" pitchFamily="34" charset="-128"/>
                <a:cs typeface="+mn-cs"/>
              </a:rPr>
              <a:t>Childhood Experience</a:t>
            </a:r>
          </a:p>
        </p:txBody>
      </p:sp>
      <p:sp>
        <p:nvSpPr>
          <p:cNvPr id="24" name="Text Box 7">
            <a:extLst>
              <a:ext uri="{FF2B5EF4-FFF2-40B4-BE49-F238E27FC236}">
                <a16:creationId xmlns:a16="http://schemas.microsoft.com/office/drawing/2014/main" id="{0A24501B-7030-4207-AF1A-587765D0737F}"/>
              </a:ext>
            </a:extLst>
          </p:cNvPr>
          <p:cNvSpPr txBox="1">
            <a:spLocks noChangeArrowheads="1"/>
          </p:cNvSpPr>
          <p:nvPr/>
        </p:nvSpPr>
        <p:spPr bwMode="auto">
          <a:xfrm>
            <a:off x="6477000" y="2466413"/>
            <a:ext cx="2514600" cy="369322"/>
          </a:xfrm>
          <a:prstGeom prst="rect">
            <a:avLst/>
          </a:prstGeom>
          <a:solidFill>
            <a:srgbClr val="A50021"/>
          </a:solidFill>
          <a:ln w="9525">
            <a:solidFill>
              <a:sysClr val="windowText" lastClr="000000"/>
            </a:solidFill>
            <a:miter lim="800000"/>
            <a:headEnd/>
            <a:tailEnd/>
          </a:ln>
          <a:effectLst/>
        </p:spPr>
        <p:txBody>
          <a:bodyPr lIns="91430" tIns="45715" rIns="91430" bIns="45715">
            <a:spAutoFit/>
          </a:bodyPr>
          <a:lstStyle>
            <a:lvl1pPr>
              <a:spcBef>
                <a:spcPct val="20000"/>
              </a:spcBef>
              <a:buClr>
                <a:schemeClr val="hlink"/>
              </a:buClr>
              <a:buChar char="•"/>
              <a:defRPr sz="3200">
                <a:solidFill>
                  <a:schemeClr val="tx1"/>
                </a:solidFill>
                <a:latin typeface="Garamond" pitchFamily="18" charset="0"/>
              </a:defRPr>
            </a:lvl1pPr>
            <a:lvl2pPr marL="742950" indent="-285750">
              <a:spcBef>
                <a:spcPct val="20000"/>
              </a:spcBef>
              <a:buChar char="–"/>
              <a:defRPr sz="2800">
                <a:solidFill>
                  <a:schemeClr val="tx1"/>
                </a:solidFill>
                <a:latin typeface="Garamond" pitchFamily="18" charset="0"/>
              </a:defRPr>
            </a:lvl2pPr>
            <a:lvl3pPr marL="1143000" indent="-228600">
              <a:spcBef>
                <a:spcPct val="20000"/>
              </a:spcBef>
              <a:buClr>
                <a:schemeClr val="tx2"/>
              </a:buClr>
              <a:buChar char="•"/>
              <a:defRPr sz="2400">
                <a:solidFill>
                  <a:schemeClr val="tx1"/>
                </a:solidFill>
                <a:latin typeface="Garamond" pitchFamily="18" charset="0"/>
              </a:defRPr>
            </a:lvl3pPr>
            <a:lvl4pPr marL="1600200" indent="-228600">
              <a:spcBef>
                <a:spcPct val="20000"/>
              </a:spcBef>
              <a:buChar char="–"/>
              <a:defRPr sz="2000">
                <a:solidFill>
                  <a:schemeClr val="tx1"/>
                </a:solidFill>
                <a:latin typeface="Garamond" pitchFamily="18" charset="0"/>
              </a:defRPr>
            </a:lvl4pPr>
            <a:lvl5pPr marL="2057400" indent="-228600">
              <a:spcBef>
                <a:spcPct val="20000"/>
              </a:spcBef>
              <a:buClr>
                <a:schemeClr val="folHlink"/>
              </a:buClr>
              <a:buChar char="•"/>
              <a:defRPr sz="2000">
                <a:solidFill>
                  <a:schemeClr val="tx1"/>
                </a:solidFill>
                <a:latin typeface="Garamond"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itchFamily="18" charset="0"/>
              </a:defRPr>
            </a:lvl9pPr>
          </a:lstStyle>
          <a:p>
            <a:pPr marL="0" marR="0" lvl="0" indent="0" algn="ctr" defTabSz="457142" rtl="0" eaLnBrk="1" fontAlgn="auto" latinLnBrk="0" hangingPunct="1">
              <a:lnSpc>
                <a:spcPct val="100000"/>
              </a:lnSpc>
              <a:spcBef>
                <a:spcPct val="50000"/>
              </a:spcBef>
              <a:spcAft>
                <a:spcPts val="0"/>
              </a:spcAft>
              <a:buClrTx/>
              <a:buSzTx/>
              <a:buFontTx/>
              <a:buNone/>
              <a:tabLst/>
              <a:defRPr/>
            </a:pPr>
            <a:r>
              <a:rPr kumimoji="0" lang="en-US" altLang="en-US" sz="1800" b="0" i="0" u="none" strike="noStrike" kern="0" cap="none" spc="0" normalizeH="0" baseline="0" noProof="0" dirty="0">
                <a:ln>
                  <a:noFill/>
                </a:ln>
                <a:solidFill>
                  <a:prstClr val="white"/>
                </a:solidFill>
                <a:effectLst/>
                <a:uLnTx/>
                <a:uFillTx/>
                <a:latin typeface="Arial" charset="0"/>
                <a:ea typeface="MS PGothic" panose="020B0600070205080204" pitchFamily="34" charset="-128"/>
                <a:cs typeface="+mn-cs"/>
              </a:rPr>
              <a:t>Adult Outcomes</a:t>
            </a:r>
          </a:p>
        </p:txBody>
      </p:sp>
      <p:sp>
        <p:nvSpPr>
          <p:cNvPr id="25" name="AutoShape 8">
            <a:extLst>
              <a:ext uri="{FF2B5EF4-FFF2-40B4-BE49-F238E27FC236}">
                <a16:creationId xmlns:a16="http://schemas.microsoft.com/office/drawing/2014/main" id="{431968CD-F708-4EFB-9505-DA3A057B9E59}"/>
              </a:ext>
            </a:extLst>
          </p:cNvPr>
          <p:cNvSpPr>
            <a:spLocks noChangeArrowheads="1"/>
          </p:cNvSpPr>
          <p:nvPr/>
        </p:nvSpPr>
        <p:spPr bwMode="auto">
          <a:xfrm>
            <a:off x="2819400" y="2523561"/>
            <a:ext cx="1066800" cy="171450"/>
          </a:xfrm>
          <a:prstGeom prst="rightArrow">
            <a:avLst>
              <a:gd name="adj1" fmla="val 50000"/>
              <a:gd name="adj2" fmla="val 116667"/>
            </a:avLst>
          </a:prstGeom>
          <a:solidFill>
            <a:srgbClr val="A50021"/>
          </a:solidFill>
          <a:ln w="9525">
            <a:solidFill>
              <a:sysClr val="windowText" lastClr="000000"/>
            </a:solidFill>
            <a:miter lim="800000"/>
            <a:headEnd/>
            <a:tailEnd/>
          </a:ln>
          <a:effectLst/>
        </p:spPr>
        <p:txBody>
          <a:bodyPr wrap="none" lIns="91430" tIns="45715" rIns="91430" bIns="45715" anchor="ctr"/>
          <a:lstStyle>
            <a:lvl1pPr>
              <a:spcBef>
                <a:spcPct val="20000"/>
              </a:spcBef>
              <a:buClr>
                <a:schemeClr val="hlink"/>
              </a:buClr>
              <a:buChar char="•"/>
              <a:defRPr sz="3200">
                <a:solidFill>
                  <a:schemeClr val="tx1"/>
                </a:solidFill>
                <a:latin typeface="Garamond" pitchFamily="18" charset="0"/>
              </a:defRPr>
            </a:lvl1pPr>
            <a:lvl2pPr marL="742950" indent="-285750">
              <a:spcBef>
                <a:spcPct val="20000"/>
              </a:spcBef>
              <a:buChar char="–"/>
              <a:defRPr sz="2800">
                <a:solidFill>
                  <a:schemeClr val="tx1"/>
                </a:solidFill>
                <a:latin typeface="Garamond" pitchFamily="18" charset="0"/>
              </a:defRPr>
            </a:lvl2pPr>
            <a:lvl3pPr marL="1143000" indent="-228600">
              <a:spcBef>
                <a:spcPct val="20000"/>
              </a:spcBef>
              <a:buClr>
                <a:schemeClr val="tx2"/>
              </a:buClr>
              <a:buChar char="•"/>
              <a:defRPr sz="2400">
                <a:solidFill>
                  <a:schemeClr val="tx1"/>
                </a:solidFill>
                <a:latin typeface="Garamond" pitchFamily="18" charset="0"/>
              </a:defRPr>
            </a:lvl3pPr>
            <a:lvl4pPr marL="1600200" indent="-228600">
              <a:spcBef>
                <a:spcPct val="20000"/>
              </a:spcBef>
              <a:buChar char="–"/>
              <a:defRPr sz="2000">
                <a:solidFill>
                  <a:schemeClr val="tx1"/>
                </a:solidFill>
                <a:latin typeface="Garamond" pitchFamily="18" charset="0"/>
              </a:defRPr>
            </a:lvl4pPr>
            <a:lvl5pPr marL="2057400" indent="-228600">
              <a:spcBef>
                <a:spcPct val="20000"/>
              </a:spcBef>
              <a:buClr>
                <a:schemeClr val="folHlink"/>
              </a:buClr>
              <a:buChar char="•"/>
              <a:defRPr sz="2000">
                <a:solidFill>
                  <a:schemeClr val="tx1"/>
                </a:solidFill>
                <a:latin typeface="Garamond"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itchFamily="18" charset="0"/>
              </a:defRPr>
            </a:lvl9pPr>
          </a:lstStyle>
          <a:p>
            <a:pPr marL="0" marR="0" lvl="0" indent="0" algn="l" defTabSz="457142" rtl="0" eaLnBrk="1" fontAlgn="auto" latinLnBrk="0" hangingPunct="1">
              <a:lnSpc>
                <a:spcPct val="100000"/>
              </a:lnSpc>
              <a:spcBef>
                <a:spcPct val="0"/>
              </a:spcBef>
              <a:spcAft>
                <a:spcPts val="0"/>
              </a:spcAft>
              <a:buClrTx/>
              <a:buSzTx/>
              <a:buFontTx/>
              <a:buNone/>
              <a:tabLst/>
              <a:defRPr/>
            </a:pPr>
            <a:endParaRPr kumimoji="0" lang="en-US" altLang="en-US" sz="1800" b="0" i="0" u="none" strike="noStrike" kern="0" cap="none" spc="0" normalizeH="0" baseline="0" noProof="0">
              <a:ln>
                <a:noFill/>
              </a:ln>
              <a:solidFill>
                <a:srgbClr val="A50021"/>
              </a:solidFill>
              <a:effectLst/>
              <a:uLnTx/>
              <a:uFillTx/>
              <a:latin typeface="Garamond" pitchFamily="18" charset="0"/>
              <a:ea typeface="MS PGothic" panose="020B0600070205080204" pitchFamily="34" charset="-128"/>
              <a:cs typeface="+mn-cs"/>
            </a:endParaRPr>
          </a:p>
        </p:txBody>
      </p:sp>
      <p:sp>
        <p:nvSpPr>
          <p:cNvPr id="26" name="AutoShape 9">
            <a:extLst>
              <a:ext uri="{FF2B5EF4-FFF2-40B4-BE49-F238E27FC236}">
                <a16:creationId xmlns:a16="http://schemas.microsoft.com/office/drawing/2014/main" id="{A2FC45A3-829A-47AF-AA69-0684A2C8ED97}"/>
              </a:ext>
            </a:extLst>
          </p:cNvPr>
          <p:cNvSpPr>
            <a:spLocks noChangeArrowheads="1"/>
          </p:cNvSpPr>
          <p:nvPr/>
        </p:nvSpPr>
        <p:spPr bwMode="auto">
          <a:xfrm>
            <a:off x="5257800" y="2523561"/>
            <a:ext cx="1066800" cy="171450"/>
          </a:xfrm>
          <a:prstGeom prst="rightArrow">
            <a:avLst>
              <a:gd name="adj1" fmla="val 50000"/>
              <a:gd name="adj2" fmla="val 116667"/>
            </a:avLst>
          </a:prstGeom>
          <a:solidFill>
            <a:srgbClr val="A50021"/>
          </a:solidFill>
          <a:ln w="9525">
            <a:solidFill>
              <a:sysClr val="windowText" lastClr="000000"/>
            </a:solidFill>
            <a:miter lim="800000"/>
            <a:headEnd/>
            <a:tailEnd/>
          </a:ln>
          <a:effectLst/>
        </p:spPr>
        <p:txBody>
          <a:bodyPr wrap="none" lIns="91430" tIns="45715" rIns="91430" bIns="45715" anchor="ctr"/>
          <a:lstStyle>
            <a:lvl1pPr>
              <a:spcBef>
                <a:spcPct val="20000"/>
              </a:spcBef>
              <a:buClr>
                <a:schemeClr val="hlink"/>
              </a:buClr>
              <a:buChar char="•"/>
              <a:defRPr sz="3200">
                <a:solidFill>
                  <a:schemeClr val="tx1"/>
                </a:solidFill>
                <a:latin typeface="Garamond" pitchFamily="18" charset="0"/>
              </a:defRPr>
            </a:lvl1pPr>
            <a:lvl2pPr marL="742950" indent="-285750">
              <a:spcBef>
                <a:spcPct val="20000"/>
              </a:spcBef>
              <a:buChar char="–"/>
              <a:defRPr sz="2800">
                <a:solidFill>
                  <a:schemeClr val="tx1"/>
                </a:solidFill>
                <a:latin typeface="Garamond" pitchFamily="18" charset="0"/>
              </a:defRPr>
            </a:lvl2pPr>
            <a:lvl3pPr marL="1143000" indent="-228600">
              <a:spcBef>
                <a:spcPct val="20000"/>
              </a:spcBef>
              <a:buClr>
                <a:schemeClr val="tx2"/>
              </a:buClr>
              <a:buChar char="•"/>
              <a:defRPr sz="2400">
                <a:solidFill>
                  <a:schemeClr val="tx1"/>
                </a:solidFill>
                <a:latin typeface="Garamond" pitchFamily="18" charset="0"/>
              </a:defRPr>
            </a:lvl3pPr>
            <a:lvl4pPr marL="1600200" indent="-228600">
              <a:spcBef>
                <a:spcPct val="20000"/>
              </a:spcBef>
              <a:buChar char="–"/>
              <a:defRPr sz="2000">
                <a:solidFill>
                  <a:schemeClr val="tx1"/>
                </a:solidFill>
                <a:latin typeface="Garamond" pitchFamily="18" charset="0"/>
              </a:defRPr>
            </a:lvl4pPr>
            <a:lvl5pPr marL="2057400" indent="-228600">
              <a:spcBef>
                <a:spcPct val="20000"/>
              </a:spcBef>
              <a:buClr>
                <a:schemeClr val="folHlink"/>
              </a:buClr>
              <a:buChar char="•"/>
              <a:defRPr sz="2000">
                <a:solidFill>
                  <a:schemeClr val="tx1"/>
                </a:solidFill>
                <a:latin typeface="Garamond" pitchFamily="18" charset="0"/>
              </a:defRPr>
            </a:lvl5pPr>
            <a:lvl6pPr marL="2514600" indent="-228600" eaLnBrk="0" fontAlgn="base" hangingPunct="0">
              <a:spcBef>
                <a:spcPct val="20000"/>
              </a:spcBef>
              <a:spcAft>
                <a:spcPct val="0"/>
              </a:spcAft>
              <a:buClr>
                <a:schemeClr val="folHlink"/>
              </a:buClr>
              <a:buChar char="•"/>
              <a:defRPr sz="2000">
                <a:solidFill>
                  <a:schemeClr val="tx1"/>
                </a:solidFill>
                <a:latin typeface="Garamond" pitchFamily="18" charset="0"/>
              </a:defRPr>
            </a:lvl6pPr>
            <a:lvl7pPr marL="2971800" indent="-228600" eaLnBrk="0" fontAlgn="base" hangingPunct="0">
              <a:spcBef>
                <a:spcPct val="20000"/>
              </a:spcBef>
              <a:spcAft>
                <a:spcPct val="0"/>
              </a:spcAft>
              <a:buClr>
                <a:schemeClr val="folHlink"/>
              </a:buClr>
              <a:buChar char="•"/>
              <a:defRPr sz="2000">
                <a:solidFill>
                  <a:schemeClr val="tx1"/>
                </a:solidFill>
                <a:latin typeface="Garamond" pitchFamily="18" charset="0"/>
              </a:defRPr>
            </a:lvl7pPr>
            <a:lvl8pPr marL="3429000" indent="-228600" eaLnBrk="0" fontAlgn="base" hangingPunct="0">
              <a:spcBef>
                <a:spcPct val="20000"/>
              </a:spcBef>
              <a:spcAft>
                <a:spcPct val="0"/>
              </a:spcAft>
              <a:buClr>
                <a:schemeClr val="folHlink"/>
              </a:buClr>
              <a:buChar char="•"/>
              <a:defRPr sz="2000">
                <a:solidFill>
                  <a:schemeClr val="tx1"/>
                </a:solidFill>
                <a:latin typeface="Garamond" pitchFamily="18" charset="0"/>
              </a:defRPr>
            </a:lvl8pPr>
            <a:lvl9pPr marL="3886200" indent="-228600" eaLnBrk="0" fontAlgn="base" hangingPunct="0">
              <a:spcBef>
                <a:spcPct val="20000"/>
              </a:spcBef>
              <a:spcAft>
                <a:spcPct val="0"/>
              </a:spcAft>
              <a:buClr>
                <a:schemeClr val="folHlink"/>
              </a:buClr>
              <a:buChar char="•"/>
              <a:defRPr sz="2000">
                <a:solidFill>
                  <a:schemeClr val="tx1"/>
                </a:solidFill>
                <a:latin typeface="Garamond" pitchFamily="18" charset="0"/>
              </a:defRPr>
            </a:lvl9pPr>
          </a:lstStyle>
          <a:p>
            <a:pPr marL="0" marR="0" lvl="0" indent="0" algn="l" defTabSz="457142" rtl="0" eaLnBrk="1" fontAlgn="auto" latinLnBrk="0" hangingPunct="1">
              <a:lnSpc>
                <a:spcPct val="100000"/>
              </a:lnSpc>
              <a:spcBef>
                <a:spcPct val="0"/>
              </a:spcBef>
              <a:spcAft>
                <a:spcPts val="0"/>
              </a:spcAft>
              <a:buClrTx/>
              <a:buSzTx/>
              <a:buFontTx/>
              <a:buNone/>
              <a:tabLst/>
              <a:defRPr/>
            </a:pPr>
            <a:endParaRPr kumimoji="0" lang="en-US" altLang="en-US" sz="1800" b="0" i="0" u="none" strike="noStrike" kern="0" cap="none" spc="0" normalizeH="0" baseline="0" noProof="0">
              <a:ln>
                <a:noFill/>
              </a:ln>
              <a:solidFill>
                <a:prstClr val="black"/>
              </a:solidFill>
              <a:effectLst/>
              <a:uLnTx/>
              <a:uFillTx/>
              <a:latin typeface="Garamond" pitchFamily="18" charset="0"/>
              <a:ea typeface="MS PGothic" panose="020B0600070205080204" pitchFamily="34" charset="-128"/>
              <a:cs typeface="+mn-cs"/>
            </a:endParaRPr>
          </a:p>
        </p:txBody>
      </p:sp>
      <p:sp>
        <p:nvSpPr>
          <p:cNvPr id="27" name="Rectangle 26">
            <a:extLst>
              <a:ext uri="{FF2B5EF4-FFF2-40B4-BE49-F238E27FC236}">
                <a16:creationId xmlns:a16="http://schemas.microsoft.com/office/drawing/2014/main" id="{CC710BC2-2725-40C5-BB58-5E275F83F10D}"/>
              </a:ext>
            </a:extLst>
          </p:cNvPr>
          <p:cNvSpPr/>
          <p:nvPr/>
        </p:nvSpPr>
        <p:spPr>
          <a:xfrm>
            <a:off x="3932240" y="2784308"/>
            <a:ext cx="1412875" cy="1569650"/>
          </a:xfrm>
          <a:prstGeom prst="rect">
            <a:avLst/>
          </a:prstGeom>
        </p:spPr>
        <p:txBody>
          <a:bodyPr lIns="91430" tIns="45715" rIns="91430" bIns="45715">
            <a:spAutoFit/>
          </a:bodyPr>
          <a:lstStyle/>
          <a:p>
            <a:pPr marL="0" marR="0" lvl="0" indent="0" algn="ctr" defTabSz="457142" rtl="0" eaLnBrk="1" fontAlgn="auto" latinLnBrk="0" hangingPunct="1">
              <a:lnSpc>
                <a:spcPct val="100000"/>
              </a:lnSpc>
              <a:spcBef>
                <a:spcPts val="0"/>
              </a:spcBef>
              <a:spcAft>
                <a:spcPts val="0"/>
              </a:spcAft>
              <a:buClrTx/>
              <a:buSzTx/>
              <a:buFontTx/>
              <a:buNone/>
              <a:tabLst/>
              <a:defRPr/>
            </a:pPr>
            <a:r>
              <a:rPr kumimoji="0" lang="en-US" sz="9600" b="1" i="0" u="none" strike="noStrike" kern="1200" cap="none" spc="0" normalizeH="0" baseline="0" noProof="0" dirty="0">
                <a:ln>
                  <a:noFill/>
                </a:ln>
                <a:solidFill>
                  <a:srgbClr val="A50021"/>
                </a:solidFill>
                <a:effectLst>
                  <a:outerShdw blurRad="38100" dist="38100" dir="2700000" algn="tl">
                    <a:srgbClr val="000000"/>
                  </a:outerShdw>
                </a:effectLst>
                <a:uLnTx/>
                <a:uFillTx/>
                <a:latin typeface="Franklin Gothic Demi" pitchFamily="34" charset="0"/>
                <a:ea typeface="MS PGothic" panose="020B0600070205080204" pitchFamily="34" charset="-128"/>
                <a:cs typeface="+mn-cs"/>
              </a:rPr>
              <a:t>?</a:t>
            </a:r>
            <a:endParaRPr kumimoji="0" lang="en-US" sz="9600" b="1" i="0" u="none" strike="noStrike" kern="1200" cap="none" spc="0" normalizeH="0" baseline="0" noProof="0" dirty="0">
              <a:ln>
                <a:noFill/>
              </a:ln>
              <a:solidFill>
                <a:srgbClr val="A50021"/>
              </a:solidFill>
              <a:effectLst/>
              <a:uLnTx/>
              <a:uFillTx/>
              <a:latin typeface="Arial"/>
              <a:ea typeface="MS PGothic" panose="020B0600070205080204" pitchFamily="34" charset="-128"/>
              <a:cs typeface="+mn-cs"/>
            </a:endParaRPr>
          </a:p>
        </p:txBody>
      </p:sp>
      <p:sp>
        <p:nvSpPr>
          <p:cNvPr id="28" name="TextBox 27">
            <a:extLst>
              <a:ext uri="{FF2B5EF4-FFF2-40B4-BE49-F238E27FC236}">
                <a16:creationId xmlns:a16="http://schemas.microsoft.com/office/drawing/2014/main" id="{987D2758-A155-4B5B-B757-B662D002266B}"/>
              </a:ext>
            </a:extLst>
          </p:cNvPr>
          <p:cNvSpPr txBox="1"/>
          <p:nvPr/>
        </p:nvSpPr>
        <p:spPr>
          <a:xfrm>
            <a:off x="228600" y="3126376"/>
            <a:ext cx="4208546" cy="923320"/>
          </a:xfrm>
          <a:prstGeom prst="rect">
            <a:avLst/>
          </a:prstGeom>
          <a:noFill/>
        </p:spPr>
        <p:txBody>
          <a:bodyPr wrap="square" lIns="91430" tIns="45715" rIns="91430" bIns="45715" rtlCol="0">
            <a:spAutoFit/>
          </a:bodyPr>
          <a:lstStyle/>
          <a:p>
            <a:pPr marL="0" marR="0" lvl="0" indent="0" algn="l" defTabSz="457142"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MS PGothic" panose="020B0600070205080204" pitchFamily="34" charset="-128"/>
                <a:cs typeface="+mn-cs"/>
              </a:rPr>
              <a:t>ACEs</a:t>
            </a:r>
          </a:p>
          <a:p>
            <a:pPr marL="0" marR="0" lvl="0" indent="0" algn="l" defTabSz="457142"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MS PGothic" panose="020B0600070205080204" pitchFamily="34" charset="-128"/>
                <a:cs typeface="+mn-cs"/>
              </a:rPr>
              <a:t>Violence, Abuse, Disasters …</a:t>
            </a:r>
          </a:p>
          <a:p>
            <a:pPr marL="0" marR="0" lvl="0" indent="0" algn="l" defTabSz="457142"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MS PGothic" panose="020B0600070205080204" pitchFamily="34" charset="-128"/>
                <a:cs typeface="+mn-cs"/>
              </a:rPr>
              <a:t>Poverty, Racism, Social Isolation … </a:t>
            </a:r>
          </a:p>
        </p:txBody>
      </p:sp>
      <p:sp>
        <p:nvSpPr>
          <p:cNvPr id="29" name="TextBox 28">
            <a:extLst>
              <a:ext uri="{FF2B5EF4-FFF2-40B4-BE49-F238E27FC236}">
                <a16:creationId xmlns:a16="http://schemas.microsoft.com/office/drawing/2014/main" id="{F57A2EC7-BC2C-4279-9C2D-D114C8D0CE70}"/>
              </a:ext>
            </a:extLst>
          </p:cNvPr>
          <p:cNvSpPr txBox="1"/>
          <p:nvPr/>
        </p:nvSpPr>
        <p:spPr>
          <a:xfrm>
            <a:off x="228600" y="1431016"/>
            <a:ext cx="2438400" cy="923320"/>
          </a:xfrm>
          <a:prstGeom prst="rect">
            <a:avLst/>
          </a:prstGeom>
          <a:noFill/>
        </p:spPr>
        <p:txBody>
          <a:bodyPr wrap="square" lIns="91430" tIns="45715" rIns="91430" bIns="45715" rtlCol="0">
            <a:spAutoFit/>
          </a:bodyPr>
          <a:lstStyle/>
          <a:p>
            <a:pPr marL="0" marR="0" lvl="0" indent="0" algn="l" defTabSz="457142"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MS PGothic" panose="020B0600070205080204" pitchFamily="34" charset="-128"/>
                <a:cs typeface="+mn-cs"/>
              </a:rPr>
              <a:t>PCEs</a:t>
            </a:r>
          </a:p>
          <a:p>
            <a:pPr marL="0" marR="0" lvl="0" indent="0" algn="l" defTabSz="457142"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MS PGothic" panose="020B0600070205080204" pitchFamily="34" charset="-128"/>
                <a:cs typeface="+mn-cs"/>
              </a:rPr>
              <a:t>Attuned adults</a:t>
            </a:r>
          </a:p>
          <a:p>
            <a:pPr marL="0" marR="0" lvl="0" indent="0" algn="l" defTabSz="457142"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MS PGothic" panose="020B0600070205080204" pitchFamily="34" charset="-128"/>
                <a:cs typeface="+mn-cs"/>
              </a:rPr>
              <a:t>Play/</a:t>
            </a:r>
            <a:r>
              <a:rPr kumimoji="0" lang="en-US" sz="1800" b="1" i="0" u="none" strike="noStrike" kern="1200" cap="none" spc="0" normalizeH="0" baseline="0" noProof="0" dirty="0">
                <a:ln>
                  <a:noFill/>
                </a:ln>
                <a:effectLst/>
                <a:uLnTx/>
                <a:uFillTx/>
                <a:latin typeface="Arial"/>
                <a:ea typeface="MS PGothic" panose="020B0600070205080204" pitchFamily="34" charset="-128"/>
                <a:cs typeface="+mn-cs"/>
              </a:rPr>
              <a:t>ROR</a:t>
            </a:r>
          </a:p>
        </p:txBody>
      </p:sp>
      <p:sp>
        <p:nvSpPr>
          <p:cNvPr id="30" name="TextBox 29">
            <a:extLst>
              <a:ext uri="{FF2B5EF4-FFF2-40B4-BE49-F238E27FC236}">
                <a16:creationId xmlns:a16="http://schemas.microsoft.com/office/drawing/2014/main" id="{CAE66C45-E2B8-4C9B-810E-F3EA47A0FFF0}"/>
              </a:ext>
            </a:extLst>
          </p:cNvPr>
          <p:cNvSpPr txBox="1"/>
          <p:nvPr/>
        </p:nvSpPr>
        <p:spPr>
          <a:xfrm>
            <a:off x="6515100" y="3126376"/>
            <a:ext cx="2438400" cy="923320"/>
          </a:xfrm>
          <a:prstGeom prst="rect">
            <a:avLst/>
          </a:prstGeom>
          <a:noFill/>
        </p:spPr>
        <p:txBody>
          <a:bodyPr wrap="square" lIns="91430" tIns="45715" rIns="91430" bIns="45715" rtlCol="0">
            <a:spAutoFit/>
          </a:bodyPr>
          <a:lstStyle/>
          <a:p>
            <a:pPr marL="0" marR="0" lvl="0" indent="0" algn="r" defTabSz="457142"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MS PGothic" panose="020B0600070205080204" pitchFamily="34" charset="-128"/>
                <a:cs typeface="+mn-cs"/>
              </a:rPr>
              <a:t>Poor Health</a:t>
            </a:r>
          </a:p>
          <a:p>
            <a:pPr marL="0" marR="0" lvl="0" indent="0" algn="r" defTabSz="457142"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MS PGothic" panose="020B0600070205080204" pitchFamily="34" charset="-128"/>
                <a:cs typeface="+mn-cs"/>
              </a:rPr>
              <a:t>Academic Failure</a:t>
            </a:r>
          </a:p>
          <a:p>
            <a:pPr marL="0" marR="0" lvl="0" indent="0" algn="r" defTabSz="457142"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MS PGothic" panose="020B0600070205080204" pitchFamily="34" charset="-128"/>
                <a:cs typeface="+mn-cs"/>
              </a:rPr>
              <a:t>Economic Hardship</a:t>
            </a:r>
          </a:p>
        </p:txBody>
      </p:sp>
      <p:sp>
        <p:nvSpPr>
          <p:cNvPr id="31" name="TextBox 30">
            <a:extLst>
              <a:ext uri="{FF2B5EF4-FFF2-40B4-BE49-F238E27FC236}">
                <a16:creationId xmlns:a16="http://schemas.microsoft.com/office/drawing/2014/main" id="{78E5EED2-90CC-4984-8ED7-E54A95CA81CC}"/>
              </a:ext>
            </a:extLst>
          </p:cNvPr>
          <p:cNvSpPr txBox="1"/>
          <p:nvPr/>
        </p:nvSpPr>
        <p:spPr>
          <a:xfrm>
            <a:off x="6553200" y="1431016"/>
            <a:ext cx="2438400" cy="923320"/>
          </a:xfrm>
          <a:prstGeom prst="rect">
            <a:avLst/>
          </a:prstGeom>
          <a:noFill/>
        </p:spPr>
        <p:txBody>
          <a:bodyPr wrap="square" lIns="91430" tIns="45715" rIns="91430" bIns="45715" rtlCol="0">
            <a:spAutoFit/>
          </a:bodyPr>
          <a:lstStyle/>
          <a:p>
            <a:pPr marL="0" marR="0" lvl="0" indent="0" algn="r" defTabSz="457142"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MS PGothic" panose="020B0600070205080204" pitchFamily="34" charset="-128"/>
                <a:cs typeface="+mn-cs"/>
              </a:rPr>
              <a:t>Healthy Lifestyles</a:t>
            </a:r>
          </a:p>
          <a:p>
            <a:pPr marL="0" marR="0" lvl="0" indent="0" algn="r" defTabSz="457142"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MS PGothic" panose="020B0600070205080204" pitchFamily="34" charset="-128"/>
                <a:cs typeface="+mn-cs"/>
              </a:rPr>
              <a:t>Academic Success</a:t>
            </a:r>
          </a:p>
          <a:p>
            <a:pPr marL="0" marR="0" lvl="0" indent="0" algn="r" defTabSz="457142"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MS PGothic" panose="020B0600070205080204" pitchFamily="34" charset="-128"/>
                <a:cs typeface="+mn-cs"/>
              </a:rPr>
              <a:t>Economic Stability</a:t>
            </a:r>
          </a:p>
        </p:txBody>
      </p:sp>
      <p:sp>
        <p:nvSpPr>
          <p:cNvPr id="32" name="Right Arrow 14">
            <a:extLst>
              <a:ext uri="{FF2B5EF4-FFF2-40B4-BE49-F238E27FC236}">
                <a16:creationId xmlns:a16="http://schemas.microsoft.com/office/drawing/2014/main" id="{B50E518D-1143-44AC-B85A-E925461DEDC8}"/>
              </a:ext>
            </a:extLst>
          </p:cNvPr>
          <p:cNvSpPr/>
          <p:nvPr/>
        </p:nvSpPr>
        <p:spPr bwMode="auto">
          <a:xfrm rot="854260" flipV="1">
            <a:off x="1920750" y="2371264"/>
            <a:ext cx="5302500" cy="647492"/>
          </a:xfrm>
          <a:prstGeom prst="rightArrow">
            <a:avLst/>
          </a:prstGeom>
          <a:solidFill>
            <a:schemeClr val="bg1"/>
          </a:solidFill>
          <a:ln w="38100" cap="flat" cmpd="sng" algn="ctr">
            <a:solidFill>
              <a:schemeClr val="accent3"/>
            </a:solidFill>
            <a:prstDash val="solid"/>
            <a:round/>
            <a:headEnd type="none" w="med" len="med"/>
            <a:tailEnd type="none" w="med" len="med"/>
          </a:ln>
          <a:effectLst/>
        </p:spPr>
        <p:txBody>
          <a:bodyPr vert="horz" wrap="square" lIns="91430" tIns="45715" rIns="91430" bIns="45715" numCol="1" rtlCol="0" anchor="t" anchorCtr="0" compatLnSpc="1">
            <a:prstTxWarp prst="textNoShape">
              <a:avLst/>
            </a:prstTxWarp>
          </a:bodyPr>
          <a:lstStyle/>
          <a:p>
            <a:pPr marL="0" marR="0" lvl="0" indent="0" algn="l" defTabSz="914288" rtl="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A11E2A"/>
              </a:solidFill>
              <a:effectLst/>
              <a:uLnTx/>
              <a:uFillTx/>
              <a:latin typeface="Garamond" pitchFamily="18" charset="0"/>
              <a:ea typeface="MS PGothic" panose="020B0600070205080204" pitchFamily="34" charset="-128"/>
              <a:cs typeface="+mn-cs"/>
            </a:endParaRPr>
          </a:p>
        </p:txBody>
      </p:sp>
      <p:sp>
        <p:nvSpPr>
          <p:cNvPr id="33" name="TextBox 32">
            <a:extLst>
              <a:ext uri="{FF2B5EF4-FFF2-40B4-BE49-F238E27FC236}">
                <a16:creationId xmlns:a16="http://schemas.microsoft.com/office/drawing/2014/main" id="{1231F3E7-3F9B-4B67-BC87-B3E9D1C8DAAF}"/>
              </a:ext>
            </a:extLst>
          </p:cNvPr>
          <p:cNvSpPr txBox="1"/>
          <p:nvPr/>
        </p:nvSpPr>
        <p:spPr>
          <a:xfrm rot="837060">
            <a:off x="2040872" y="2479173"/>
            <a:ext cx="4441315" cy="369322"/>
          </a:xfrm>
          <a:prstGeom prst="rect">
            <a:avLst/>
          </a:prstGeom>
          <a:noFill/>
        </p:spPr>
        <p:txBody>
          <a:bodyPr wrap="square" lIns="91430" tIns="45715" rIns="91430" bIns="45715"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A11E2A"/>
                </a:solidFill>
                <a:effectLst/>
                <a:uLnTx/>
                <a:uFillTx/>
                <a:latin typeface="Arial Black" panose="020B0A04020102020204" pitchFamily="34" charset="0"/>
                <a:ea typeface="MS PGothic" panose="020B0600070205080204" pitchFamily="34" charset="-128"/>
                <a:cs typeface="+mn-cs"/>
              </a:rPr>
              <a:t>DIFFICULT                    DOOMED</a:t>
            </a:r>
          </a:p>
        </p:txBody>
      </p:sp>
      <p:sp>
        <p:nvSpPr>
          <p:cNvPr id="34" name="Right Arrow 12">
            <a:extLst>
              <a:ext uri="{FF2B5EF4-FFF2-40B4-BE49-F238E27FC236}">
                <a16:creationId xmlns:a16="http://schemas.microsoft.com/office/drawing/2014/main" id="{C0AA7517-C8C4-4BB7-9990-214C02424314}"/>
              </a:ext>
            </a:extLst>
          </p:cNvPr>
          <p:cNvSpPr/>
          <p:nvPr/>
        </p:nvSpPr>
        <p:spPr bwMode="auto">
          <a:xfrm rot="20437946">
            <a:off x="1932921" y="2228986"/>
            <a:ext cx="5015267" cy="647492"/>
          </a:xfrm>
          <a:prstGeom prst="rightArrow">
            <a:avLst/>
          </a:prstGeom>
          <a:solidFill>
            <a:schemeClr val="bg1"/>
          </a:solidFill>
          <a:ln w="38100" cap="flat" cmpd="sng" algn="ctr">
            <a:solidFill>
              <a:schemeClr val="accent3"/>
            </a:solidFill>
            <a:prstDash val="solid"/>
            <a:round/>
            <a:headEnd type="none" w="med" len="med"/>
            <a:tailEnd type="none" w="med" len="med"/>
          </a:ln>
          <a:effectLst/>
        </p:spPr>
        <p:txBody>
          <a:bodyPr vert="horz" wrap="square" lIns="91430" tIns="45715" rIns="91430" bIns="45715" numCol="1" rtlCol="0" anchor="t" anchorCtr="0" compatLnSpc="1">
            <a:prstTxWarp prst="textNoShape">
              <a:avLst/>
            </a:prstTxWarp>
          </a:bodyPr>
          <a:lstStyle/>
          <a:p>
            <a:pPr marL="0" marR="0" lvl="0" indent="0" algn="l" defTabSz="914288" rtl="0" eaLnBrk="0"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Garamond" pitchFamily="18" charset="0"/>
              <a:ea typeface="MS PGothic" panose="020B0600070205080204" pitchFamily="34" charset="-128"/>
              <a:cs typeface="+mn-cs"/>
            </a:endParaRPr>
          </a:p>
        </p:txBody>
      </p:sp>
      <p:sp>
        <p:nvSpPr>
          <p:cNvPr id="35" name="TextBox 34">
            <a:extLst>
              <a:ext uri="{FF2B5EF4-FFF2-40B4-BE49-F238E27FC236}">
                <a16:creationId xmlns:a16="http://schemas.microsoft.com/office/drawing/2014/main" id="{EFB763C5-961F-4DFF-AB53-D207E705CEB0}"/>
              </a:ext>
            </a:extLst>
          </p:cNvPr>
          <p:cNvSpPr txBox="1"/>
          <p:nvPr/>
        </p:nvSpPr>
        <p:spPr>
          <a:xfrm rot="20394425">
            <a:off x="3278700" y="2407818"/>
            <a:ext cx="2362200" cy="369322"/>
          </a:xfrm>
          <a:prstGeom prst="rect">
            <a:avLst/>
          </a:prstGeom>
          <a:noFill/>
        </p:spPr>
        <p:txBody>
          <a:bodyPr wrap="square" lIns="91430" tIns="45715" rIns="91430" bIns="45715"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A11E2A"/>
                </a:solidFill>
                <a:effectLst/>
                <a:uLnTx/>
                <a:uFillTx/>
                <a:latin typeface="Arial Black" panose="020B0A04020102020204" pitchFamily="34" charset="0"/>
                <a:ea typeface="MS PGothic" panose="020B0600070205080204" pitchFamily="34" charset="-128"/>
                <a:cs typeface="+mn-cs"/>
              </a:rPr>
              <a:t>RESILIENT</a:t>
            </a:r>
          </a:p>
        </p:txBody>
      </p:sp>
      <p:sp>
        <p:nvSpPr>
          <p:cNvPr id="36" name="TextBox 35">
            <a:extLst>
              <a:ext uri="{FF2B5EF4-FFF2-40B4-BE49-F238E27FC236}">
                <a16:creationId xmlns:a16="http://schemas.microsoft.com/office/drawing/2014/main" id="{1CC3D829-11B0-436C-ACDF-5032AE5EB0D4}"/>
              </a:ext>
            </a:extLst>
          </p:cNvPr>
          <p:cNvSpPr txBox="1"/>
          <p:nvPr/>
        </p:nvSpPr>
        <p:spPr>
          <a:xfrm>
            <a:off x="-11826" y="4481061"/>
            <a:ext cx="9144000" cy="246217"/>
          </a:xfrm>
          <a:prstGeom prst="rect">
            <a:avLst/>
          </a:prstGeom>
          <a:noFill/>
        </p:spPr>
        <p:txBody>
          <a:bodyPr wrap="square" lIns="91436" tIns="45718" rIns="91436" bIns="45718"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Slide adapted from </a:t>
            </a:r>
            <a:r>
              <a:rPr kumimoji="0" lang="en-US" sz="1000" b="0" i="1"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Thinking Developmentally: Nurturing Wellness in Childhood to Promote Lifelong Health</a:t>
            </a:r>
            <a:r>
              <a:rPr kumimoji="0" lang="en-US" sz="1000" b="0" i="0" u="none" strike="noStrike" kern="1200" cap="none" spc="0" normalizeH="0" baseline="0" noProof="0" dirty="0">
                <a:ln>
                  <a:noFill/>
                </a:ln>
                <a:solidFill>
                  <a:srgbClr val="00000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 Garner and Saul, 2018.  Used with permission.  </a:t>
            </a:r>
          </a:p>
        </p:txBody>
      </p:sp>
      <p:sp>
        <p:nvSpPr>
          <p:cNvPr id="38" name="Rectangle 15">
            <a:extLst>
              <a:ext uri="{FF2B5EF4-FFF2-40B4-BE49-F238E27FC236}">
                <a16:creationId xmlns:a16="http://schemas.microsoft.com/office/drawing/2014/main" id="{91AAA76E-E821-4752-B8AD-2CE379074455}"/>
              </a:ext>
            </a:extLst>
          </p:cNvPr>
          <p:cNvSpPr>
            <a:spLocks noGrp="1" noChangeArrowheads="1"/>
          </p:cNvSpPr>
          <p:nvPr>
            <p:ph type="title"/>
          </p:nvPr>
        </p:nvSpPr>
        <p:spPr bwMode="auto">
          <a:xfrm>
            <a:off x="0" y="486960"/>
            <a:ext cx="9144000" cy="680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ctr" anchorCtr="1">
            <a:normAutofit/>
          </a:bodyPr>
          <a:lstStyle/>
          <a:p>
            <a:pPr algn="ctr" defTabSz="457142" eaLnBrk="1" fontAlgn="auto" hangingPunct="1">
              <a:spcBef>
                <a:spcPts val="0"/>
              </a:spcBef>
              <a:spcAft>
                <a:spcPts val="0"/>
              </a:spcAft>
              <a:defRPr/>
            </a:pPr>
            <a:r>
              <a:rPr lang="en-US" b="1" dirty="0">
                <a:solidFill>
                  <a:srgbClr val="000000"/>
                </a:solidFill>
                <a:effectLst>
                  <a:outerShdw blurRad="38100" dist="38100" dir="2700000" algn="tl">
                    <a:srgbClr val="FFFFFF"/>
                  </a:outerShdw>
                </a:effectLst>
              </a:rPr>
              <a:t>Linking</a:t>
            </a:r>
            <a:r>
              <a:rPr lang="en-US" b="1" dirty="0">
                <a:solidFill>
                  <a:srgbClr val="62269E"/>
                </a:solidFill>
                <a:effectLst>
                  <a:outerShdw blurRad="38100" dist="38100" dir="2700000" algn="tl">
                    <a:srgbClr val="FFFFFF"/>
                  </a:outerShdw>
                </a:effectLst>
              </a:rPr>
              <a:t> </a:t>
            </a:r>
            <a:r>
              <a:rPr lang="en-US" b="1" dirty="0">
                <a:solidFill>
                  <a:srgbClr val="A50021"/>
                </a:solidFill>
              </a:rPr>
              <a:t>Childhood Experiences </a:t>
            </a:r>
            <a:r>
              <a:rPr lang="en-US" b="1" dirty="0">
                <a:solidFill>
                  <a:srgbClr val="000000"/>
                </a:solidFill>
                <a:effectLst>
                  <a:outerShdw blurRad="38100" dist="38100" dir="2700000" algn="tl">
                    <a:srgbClr val="FFFFFF"/>
                  </a:outerShdw>
                </a:effectLst>
              </a:rPr>
              <a:t>and</a:t>
            </a:r>
            <a:r>
              <a:rPr lang="en-US" b="1" dirty="0">
                <a:solidFill>
                  <a:srgbClr val="62269E"/>
                </a:solidFill>
                <a:effectLst>
                  <a:outerShdw blurRad="38100" dist="38100" dir="2700000" algn="tl">
                    <a:srgbClr val="FFFFFF"/>
                  </a:outerShdw>
                </a:effectLst>
              </a:rPr>
              <a:t> </a:t>
            </a:r>
            <a:r>
              <a:rPr lang="en-US" b="1" dirty="0">
                <a:solidFill>
                  <a:srgbClr val="A50021"/>
                </a:solidFill>
              </a:rPr>
              <a:t>Adult Outcomes</a:t>
            </a:r>
          </a:p>
        </p:txBody>
      </p:sp>
      <p:sp>
        <p:nvSpPr>
          <p:cNvPr id="19" name="Rectangle 15">
            <a:extLst>
              <a:ext uri="{FF2B5EF4-FFF2-40B4-BE49-F238E27FC236}">
                <a16:creationId xmlns:a16="http://schemas.microsoft.com/office/drawing/2014/main" id="{2046B127-CAC1-4D09-A3D6-C46BEB7915D6}"/>
              </a:ext>
            </a:extLst>
          </p:cNvPr>
          <p:cNvSpPr txBox="1">
            <a:spLocks noChangeArrowheads="1"/>
          </p:cNvSpPr>
          <p:nvPr/>
        </p:nvSpPr>
        <p:spPr bwMode="auto">
          <a:xfrm>
            <a:off x="5643" y="-162153"/>
            <a:ext cx="9144000" cy="680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ctr" anchorCtr="1">
            <a:normAutofit/>
          </a:bodyPr>
          <a:lstStyle>
            <a:lvl1pPr algn="l" defTabSz="457200" rtl="0" eaLnBrk="1" fontAlgn="base" hangingPunct="1">
              <a:spcBef>
                <a:spcPct val="0"/>
              </a:spcBef>
              <a:spcAft>
                <a:spcPct val="0"/>
              </a:spcAft>
              <a:defRPr sz="2800" b="1" kern="1200">
                <a:solidFill>
                  <a:schemeClr val="tx1"/>
                </a:solidFill>
                <a:latin typeface="+mj-lt"/>
                <a:ea typeface="MS PGothic" panose="020B0600070205080204" pitchFamily="34" charset="-128"/>
                <a:cs typeface="Arial"/>
              </a:defRPr>
            </a:lvl1pPr>
            <a:lvl2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2pPr>
            <a:lvl3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3pPr>
            <a:lvl4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4pPr>
            <a:lvl5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5pPr>
            <a:lvl6pPr marL="4572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6pPr>
            <a:lvl7pPr marL="9144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7pPr>
            <a:lvl8pPr marL="13716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8pPr>
            <a:lvl9pPr marL="18288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9pPr>
          </a:lstStyle>
          <a:p>
            <a:pPr algn="ctr" defTabSz="457142" fontAlgn="auto">
              <a:spcBef>
                <a:spcPts val="0"/>
              </a:spcBef>
              <a:spcAft>
                <a:spcPts val="0"/>
              </a:spcAft>
              <a:defRPr/>
            </a:pPr>
            <a:r>
              <a:rPr lang="en-US" dirty="0">
                <a:solidFill>
                  <a:srgbClr val="000000"/>
                </a:solidFill>
                <a:effectLst>
                  <a:outerShdw blurRad="38100" dist="38100" dir="2700000" algn="tl">
                    <a:srgbClr val="FFFFFF"/>
                  </a:outerShdw>
                </a:effectLst>
              </a:rPr>
              <a:t>Defining</a:t>
            </a:r>
            <a:r>
              <a:rPr lang="en-US" dirty="0">
                <a:solidFill>
                  <a:srgbClr val="62269E"/>
                </a:solidFill>
                <a:effectLst>
                  <a:outerShdw blurRad="38100" dist="38100" dir="2700000" algn="tl">
                    <a:srgbClr val="FFFFFF"/>
                  </a:outerShdw>
                </a:effectLst>
              </a:rPr>
              <a:t> </a:t>
            </a:r>
            <a:r>
              <a:rPr lang="en-US" dirty="0">
                <a:solidFill>
                  <a:srgbClr val="A50021"/>
                </a:solidFill>
                <a:effectLst>
                  <a:outerShdw blurRad="38100" dist="38100" dir="2700000" algn="tl">
                    <a:srgbClr val="FFFFFF"/>
                  </a:outerShdw>
                </a:effectLst>
              </a:rPr>
              <a:t>“The PROBLEM”</a:t>
            </a:r>
            <a:endParaRPr lang="en-US" dirty="0">
              <a:solidFill>
                <a:srgbClr val="A50021"/>
              </a:solidFill>
            </a:endParaRPr>
          </a:p>
        </p:txBody>
      </p:sp>
    </p:spTree>
    <p:extLst>
      <p:ext uri="{BB962C8B-B14F-4D97-AF65-F5344CB8AC3E}">
        <p14:creationId xmlns:p14="http://schemas.microsoft.com/office/powerpoint/2010/main" val="1671002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0-#ppt_w/2"/>
                                          </p:val>
                                        </p:tav>
                                        <p:tav tm="100000">
                                          <p:val>
                                            <p:strVal val="#ppt_x"/>
                                          </p:val>
                                        </p:tav>
                                      </p:tavLst>
                                    </p:anim>
                                    <p:anim calcmode="lin" valueType="num">
                                      <p:cBhvr additive="base">
                                        <p:cTn id="8" dur="500" fill="hold"/>
                                        <p:tgtEl>
                                          <p:spTgt spid="25"/>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0-#ppt_w/2"/>
                                          </p:val>
                                        </p:tav>
                                        <p:tav tm="100000">
                                          <p:val>
                                            <p:strVal val="#ppt_x"/>
                                          </p:val>
                                        </p:tav>
                                      </p:tavLst>
                                    </p:anim>
                                    <p:anim calcmode="lin" valueType="num">
                                      <p:cBhvr additive="base">
                                        <p:cTn id="12"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anim calcmode="lin" valueType="num">
                                      <p:cBhvr additive="base">
                                        <p:cTn id="17" dur="500" fill="hold"/>
                                        <p:tgtEl>
                                          <p:spTgt spid="26"/>
                                        </p:tgtEl>
                                        <p:attrNameLst>
                                          <p:attrName>ppt_x</p:attrName>
                                        </p:attrNameLst>
                                      </p:cBhvr>
                                      <p:tavLst>
                                        <p:tav tm="0">
                                          <p:val>
                                            <p:strVal val="0-#ppt_w/2"/>
                                          </p:val>
                                        </p:tav>
                                        <p:tav tm="100000">
                                          <p:val>
                                            <p:strVal val="#ppt_x"/>
                                          </p:val>
                                        </p:tav>
                                      </p:tavLst>
                                    </p:anim>
                                    <p:anim calcmode="lin" valueType="num">
                                      <p:cBhvr additive="base">
                                        <p:cTn id="18" dur="500" fill="hold"/>
                                        <p:tgtEl>
                                          <p:spTgt spid="26"/>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anim calcmode="lin" valueType="num">
                                      <p:cBhvr additive="base">
                                        <p:cTn id="21" dur="500" fill="hold"/>
                                        <p:tgtEl>
                                          <p:spTgt spid="24"/>
                                        </p:tgtEl>
                                        <p:attrNameLst>
                                          <p:attrName>ppt_x</p:attrName>
                                        </p:attrNameLst>
                                      </p:cBhvr>
                                      <p:tavLst>
                                        <p:tav tm="0">
                                          <p:val>
                                            <p:strVal val="0-#ppt_w/2"/>
                                          </p:val>
                                        </p:tav>
                                        <p:tav tm="100000">
                                          <p:val>
                                            <p:strVal val="#ppt_x"/>
                                          </p:val>
                                        </p:tav>
                                      </p:tavLst>
                                    </p:anim>
                                    <p:anim calcmode="lin" valueType="num">
                                      <p:cBhvr additive="base">
                                        <p:cTn id="22"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anim calcmode="lin" valueType="num">
                                      <p:cBhvr additive="base">
                                        <p:cTn id="27" dur="500" fill="hold"/>
                                        <p:tgtEl>
                                          <p:spTgt spid="28"/>
                                        </p:tgtEl>
                                        <p:attrNameLst>
                                          <p:attrName>ppt_x</p:attrName>
                                        </p:attrNameLst>
                                      </p:cBhvr>
                                      <p:tavLst>
                                        <p:tav tm="0">
                                          <p:val>
                                            <p:strVal val="0-#ppt_w/2"/>
                                          </p:val>
                                        </p:tav>
                                        <p:tav tm="100000">
                                          <p:val>
                                            <p:strVal val="#ppt_x"/>
                                          </p:val>
                                        </p:tav>
                                      </p:tavLst>
                                    </p:anim>
                                    <p:anim calcmode="lin" valueType="num">
                                      <p:cBhvr additive="base">
                                        <p:cTn id="28" dur="500" fill="hold"/>
                                        <p:tgtEl>
                                          <p:spTgt spid="28"/>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2" fill="hold" grpId="0" nodeType="clickEffect">
                                  <p:stCondLst>
                                    <p:cond delay="0"/>
                                  </p:stCondLst>
                                  <p:childTnLst>
                                    <p:set>
                                      <p:cBhvr>
                                        <p:cTn id="32" dur="1" fill="hold">
                                          <p:stCondLst>
                                            <p:cond delay="0"/>
                                          </p:stCondLst>
                                        </p:cTn>
                                        <p:tgtEl>
                                          <p:spTgt spid="30"/>
                                        </p:tgtEl>
                                        <p:attrNameLst>
                                          <p:attrName>style.visibility</p:attrName>
                                        </p:attrNameLst>
                                      </p:cBhvr>
                                      <p:to>
                                        <p:strVal val="visible"/>
                                      </p:to>
                                    </p:set>
                                    <p:anim calcmode="lin" valueType="num">
                                      <p:cBhvr additive="base">
                                        <p:cTn id="33" dur="500" fill="hold"/>
                                        <p:tgtEl>
                                          <p:spTgt spid="30"/>
                                        </p:tgtEl>
                                        <p:attrNameLst>
                                          <p:attrName>ppt_x</p:attrName>
                                        </p:attrNameLst>
                                      </p:cBhvr>
                                      <p:tavLst>
                                        <p:tav tm="0">
                                          <p:val>
                                            <p:strVal val="1+#ppt_w/2"/>
                                          </p:val>
                                        </p:tav>
                                        <p:tav tm="100000">
                                          <p:val>
                                            <p:strVal val="#ppt_x"/>
                                          </p:val>
                                        </p:tav>
                                      </p:tavLst>
                                    </p:anim>
                                    <p:anim calcmode="lin" valueType="num">
                                      <p:cBhvr additive="base">
                                        <p:cTn id="34" dur="500" fill="hold"/>
                                        <p:tgtEl>
                                          <p:spTgt spid="30"/>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grpId="0" nodeType="clickEffect">
                                  <p:stCondLst>
                                    <p:cond delay="0"/>
                                  </p:stCondLst>
                                  <p:childTnLst>
                                    <p:set>
                                      <p:cBhvr>
                                        <p:cTn id="38" dur="1" fill="hold">
                                          <p:stCondLst>
                                            <p:cond delay="0"/>
                                          </p:stCondLst>
                                        </p:cTn>
                                        <p:tgtEl>
                                          <p:spTgt spid="29"/>
                                        </p:tgtEl>
                                        <p:attrNameLst>
                                          <p:attrName>style.visibility</p:attrName>
                                        </p:attrNameLst>
                                      </p:cBhvr>
                                      <p:to>
                                        <p:strVal val="visible"/>
                                      </p:to>
                                    </p:set>
                                    <p:anim calcmode="lin" valueType="num">
                                      <p:cBhvr additive="base">
                                        <p:cTn id="39" dur="500" fill="hold"/>
                                        <p:tgtEl>
                                          <p:spTgt spid="29"/>
                                        </p:tgtEl>
                                        <p:attrNameLst>
                                          <p:attrName>ppt_x</p:attrName>
                                        </p:attrNameLst>
                                      </p:cBhvr>
                                      <p:tavLst>
                                        <p:tav tm="0">
                                          <p:val>
                                            <p:strVal val="0-#ppt_w/2"/>
                                          </p:val>
                                        </p:tav>
                                        <p:tav tm="100000">
                                          <p:val>
                                            <p:strVal val="#ppt_x"/>
                                          </p:val>
                                        </p:tav>
                                      </p:tavLst>
                                    </p:anim>
                                    <p:anim calcmode="lin" valueType="num">
                                      <p:cBhvr additive="base">
                                        <p:cTn id="40" dur="50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2" fill="hold" grpId="0" nodeType="clickEffect">
                                  <p:stCondLst>
                                    <p:cond delay="0"/>
                                  </p:stCondLst>
                                  <p:childTnLst>
                                    <p:set>
                                      <p:cBhvr>
                                        <p:cTn id="44" dur="1" fill="hold">
                                          <p:stCondLst>
                                            <p:cond delay="0"/>
                                          </p:stCondLst>
                                        </p:cTn>
                                        <p:tgtEl>
                                          <p:spTgt spid="31"/>
                                        </p:tgtEl>
                                        <p:attrNameLst>
                                          <p:attrName>style.visibility</p:attrName>
                                        </p:attrNameLst>
                                      </p:cBhvr>
                                      <p:to>
                                        <p:strVal val="visible"/>
                                      </p:to>
                                    </p:set>
                                    <p:anim calcmode="lin" valueType="num">
                                      <p:cBhvr additive="base">
                                        <p:cTn id="45" dur="500" fill="hold"/>
                                        <p:tgtEl>
                                          <p:spTgt spid="31"/>
                                        </p:tgtEl>
                                        <p:attrNameLst>
                                          <p:attrName>ppt_x</p:attrName>
                                        </p:attrNameLst>
                                      </p:cBhvr>
                                      <p:tavLst>
                                        <p:tav tm="0">
                                          <p:val>
                                            <p:strVal val="1+#ppt_w/2"/>
                                          </p:val>
                                        </p:tav>
                                        <p:tav tm="100000">
                                          <p:val>
                                            <p:strVal val="#ppt_x"/>
                                          </p:val>
                                        </p:tav>
                                      </p:tavLst>
                                    </p:anim>
                                    <p:anim calcmode="lin" valueType="num">
                                      <p:cBhvr additive="base">
                                        <p:cTn id="46" dur="50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5" presetClass="entr" presetSubtype="0" fill="hold" grpId="0" nodeType="clickEffect">
                                  <p:stCondLst>
                                    <p:cond delay="0"/>
                                  </p:stCondLst>
                                  <p:childTnLst>
                                    <p:set>
                                      <p:cBhvr>
                                        <p:cTn id="50" dur="1" fill="hold">
                                          <p:stCondLst>
                                            <p:cond delay="0"/>
                                          </p:stCondLst>
                                        </p:cTn>
                                        <p:tgtEl>
                                          <p:spTgt spid="27"/>
                                        </p:tgtEl>
                                        <p:attrNameLst>
                                          <p:attrName>style.visibility</p:attrName>
                                        </p:attrNameLst>
                                      </p:cBhvr>
                                      <p:to>
                                        <p:strVal val="visible"/>
                                      </p:to>
                                    </p:set>
                                    <p:animEffect transition="in" filter="fade">
                                      <p:cBhvr>
                                        <p:cTn id="51" dur="2000"/>
                                        <p:tgtEl>
                                          <p:spTgt spid="27"/>
                                        </p:tgtEl>
                                      </p:cBhvr>
                                    </p:animEffect>
                                    <p:anim calcmode="lin" valueType="num">
                                      <p:cBhvr>
                                        <p:cTn id="52" dur="2000" fill="hold"/>
                                        <p:tgtEl>
                                          <p:spTgt spid="27"/>
                                        </p:tgtEl>
                                        <p:attrNameLst>
                                          <p:attrName>ppt_w</p:attrName>
                                        </p:attrNameLst>
                                      </p:cBhvr>
                                      <p:tavLst>
                                        <p:tav tm="0" fmla="#ppt_w*sin(2.5*pi*$)">
                                          <p:val>
                                            <p:fltVal val="0"/>
                                          </p:val>
                                        </p:tav>
                                        <p:tav tm="100000">
                                          <p:val>
                                            <p:fltVal val="1"/>
                                          </p:val>
                                        </p:tav>
                                      </p:tavLst>
                                    </p:anim>
                                    <p:anim calcmode="lin" valueType="num">
                                      <p:cBhvr>
                                        <p:cTn id="53" dur="2000" fill="hold"/>
                                        <p:tgtEl>
                                          <p:spTgt spid="27"/>
                                        </p:tgtEl>
                                        <p:attrNameLst>
                                          <p:attrName>ppt_h</p:attrName>
                                        </p:attrNameLst>
                                      </p:cBhvr>
                                      <p:tavLst>
                                        <p:tav tm="0">
                                          <p:val>
                                            <p:strVal val="#ppt_h"/>
                                          </p:val>
                                        </p:tav>
                                        <p:tav tm="100000">
                                          <p:val>
                                            <p:strVal val="#ppt_h"/>
                                          </p:val>
                                        </p:tav>
                                      </p:tavLst>
                                    </p:anim>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33"/>
                                        </p:tgtEl>
                                        <p:attrNameLst>
                                          <p:attrName>style.visibility</p:attrName>
                                        </p:attrNameLst>
                                      </p:cBhvr>
                                      <p:to>
                                        <p:strVal val="visible"/>
                                      </p:to>
                                    </p:set>
                                    <p:animEffect transition="in" filter="fade">
                                      <p:cBhvr>
                                        <p:cTn id="58" dur="500"/>
                                        <p:tgtEl>
                                          <p:spTgt spid="33"/>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32"/>
                                        </p:tgtEl>
                                        <p:attrNameLst>
                                          <p:attrName>style.visibility</p:attrName>
                                        </p:attrNameLst>
                                      </p:cBhvr>
                                      <p:to>
                                        <p:strVal val="visible"/>
                                      </p:to>
                                    </p:set>
                                    <p:animEffect transition="in" filter="fade">
                                      <p:cBhvr>
                                        <p:cTn id="61" dur="500"/>
                                        <p:tgtEl>
                                          <p:spTgt spid="32"/>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35"/>
                                        </p:tgtEl>
                                        <p:attrNameLst>
                                          <p:attrName>style.visibility</p:attrName>
                                        </p:attrNameLst>
                                      </p:cBhvr>
                                      <p:to>
                                        <p:strVal val="visible"/>
                                      </p:to>
                                    </p:set>
                                    <p:animEffect transition="in" filter="fade">
                                      <p:cBhvr>
                                        <p:cTn id="66" dur="500"/>
                                        <p:tgtEl>
                                          <p:spTgt spid="35"/>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34"/>
                                        </p:tgtEl>
                                        <p:attrNameLst>
                                          <p:attrName>style.visibility</p:attrName>
                                        </p:attrNameLst>
                                      </p:cBhvr>
                                      <p:to>
                                        <p:strVal val="visible"/>
                                      </p:to>
                                    </p:set>
                                    <p:animEffect transition="in" filter="fade">
                                      <p:cBhvr>
                                        <p:cTn id="69"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4" grpId="0" animBg="1"/>
      <p:bldP spid="25" grpId="0" animBg="1"/>
      <p:bldP spid="26" grpId="0" animBg="1"/>
      <p:bldP spid="27" grpId="0"/>
      <p:bldP spid="28" grpId="0"/>
      <p:bldP spid="29" grpId="0"/>
      <p:bldP spid="30" grpId="0"/>
      <p:bldP spid="31" grpId="0"/>
      <p:bldP spid="32" grpId="0" animBg="1"/>
      <p:bldP spid="33" grpId="0"/>
      <p:bldP spid="34" grpId="0" animBg="1"/>
      <p:bldP spid="3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EAB6E2C-5C66-41DC-AE94-0D63912973B4}"/>
              </a:ext>
            </a:extLst>
          </p:cNvPr>
          <p:cNvSpPr>
            <a:spLocks noGrp="1"/>
          </p:cNvSpPr>
          <p:nvPr>
            <p:ph type="sldNum" sz="quarter" idx="10"/>
          </p:nvPr>
        </p:nvSpPr>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558C58D6-7A02-4F71-AB50-60AC65247C6A}" type="slidenum">
              <a:rPr kumimoji="0" lang="en-US" altLang="en-US" sz="1100" b="0" i="0" u="none" strike="noStrike" kern="1200" cap="none" spc="0" normalizeH="0" baseline="0" noProof="0">
                <a:ln>
                  <a:noFill/>
                </a:ln>
                <a:solidFill>
                  <a:prstClr val="black"/>
                </a:solidFill>
                <a:effectLst/>
                <a:uLnTx/>
                <a:uFillTx/>
                <a:latin typeface="Arial"/>
                <a:ea typeface="MS PGothic"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5</a:t>
            </a:fld>
            <a:endParaRPr kumimoji="0" lang="en-US" altLang="en-US" sz="1100" b="0" i="0" u="none" strike="noStrike" kern="1200" cap="none" spc="0" normalizeH="0" baseline="0" noProof="0">
              <a:ln>
                <a:noFill/>
              </a:ln>
              <a:solidFill>
                <a:prstClr val="black"/>
              </a:solidFill>
              <a:effectLst/>
              <a:uLnTx/>
              <a:uFillTx/>
              <a:latin typeface="Arial"/>
              <a:ea typeface="MS PGothic" panose="020B0600070205080204" pitchFamily="34" charset="-128"/>
              <a:cs typeface="+mn-cs"/>
            </a:endParaRPr>
          </a:p>
        </p:txBody>
      </p:sp>
      <p:sp>
        <p:nvSpPr>
          <p:cNvPr id="9" name="Rectangle 2">
            <a:extLst>
              <a:ext uri="{FF2B5EF4-FFF2-40B4-BE49-F238E27FC236}">
                <a16:creationId xmlns:a16="http://schemas.microsoft.com/office/drawing/2014/main" id="{D5B4AE32-AF82-4575-803D-6D9839005878}"/>
              </a:ext>
            </a:extLst>
          </p:cNvPr>
          <p:cNvSpPr txBox="1">
            <a:spLocks noChangeArrowheads="1"/>
          </p:cNvSpPr>
          <p:nvPr/>
        </p:nvSpPr>
        <p:spPr bwMode="auto">
          <a:xfrm>
            <a:off x="685800" y="945270"/>
            <a:ext cx="8153400" cy="3794891"/>
          </a:xfrm>
          <a:prstGeom prst="rect">
            <a:avLst/>
          </a:prstGeom>
          <a:noFill/>
          <a:ln w="9525">
            <a:noFill/>
            <a:miter lim="800000"/>
            <a:headEnd/>
            <a:tailEnd/>
          </a:ln>
          <a:effectLst/>
        </p:spPr>
        <p:txBody>
          <a:bodyPr vert="horz" wrap="square" lIns="91430" tIns="45715" rIns="91430" bIns="45715" numCol="1" anchor="t" anchorCtr="0" compatLnSpc="1">
            <a:prstTxWarp prst="textNoShape">
              <a:avLst/>
            </a:prstTxWarp>
          </a:bodyPr>
          <a:lstStyle>
            <a:lvl1pPr marL="342857" indent="-342857" algn="l" rtl="0" eaLnBrk="0" fontAlgn="base" hangingPunct="0">
              <a:spcBef>
                <a:spcPct val="20000"/>
              </a:spcBef>
              <a:spcAft>
                <a:spcPct val="0"/>
              </a:spcAft>
              <a:buClr>
                <a:schemeClr val="hlink"/>
              </a:buClr>
              <a:buChar char="•"/>
              <a:defRPr sz="3200">
                <a:solidFill>
                  <a:schemeClr val="tx1"/>
                </a:solidFill>
                <a:effectLst>
                  <a:outerShdw blurRad="38100" dist="38100" dir="2700000" algn="tl">
                    <a:srgbClr val="FFFFFF"/>
                  </a:outerShdw>
                </a:effectLst>
                <a:latin typeface="+mn-lt"/>
                <a:ea typeface="+mn-ea"/>
                <a:cs typeface="+mn-cs"/>
              </a:defRPr>
            </a:lvl1pPr>
            <a:lvl2pPr marL="742859" indent="-285715" algn="l" rtl="0" eaLnBrk="0" fontAlgn="base" hangingPunct="0">
              <a:spcBef>
                <a:spcPct val="20000"/>
              </a:spcBef>
              <a:spcAft>
                <a:spcPct val="0"/>
              </a:spcAft>
              <a:buChar char="–"/>
              <a:defRPr sz="2800">
                <a:solidFill>
                  <a:schemeClr val="tx1"/>
                </a:solidFill>
                <a:effectLst>
                  <a:outerShdw blurRad="38100" dist="38100" dir="2700000" algn="tl">
                    <a:srgbClr val="FFFFFF"/>
                  </a:outerShdw>
                </a:effectLst>
                <a:latin typeface="+mn-lt"/>
              </a:defRPr>
            </a:lvl2pPr>
            <a:lvl3pPr marL="1142858" indent="-228570" algn="l" rtl="0" eaLnBrk="0" fontAlgn="base" hangingPunct="0">
              <a:spcBef>
                <a:spcPct val="20000"/>
              </a:spcBef>
              <a:spcAft>
                <a:spcPct val="0"/>
              </a:spcAft>
              <a:buClr>
                <a:schemeClr val="tx2"/>
              </a:buClr>
              <a:buChar char="•"/>
              <a:defRPr sz="2400">
                <a:solidFill>
                  <a:schemeClr val="tx1"/>
                </a:solidFill>
                <a:effectLst>
                  <a:outerShdw blurRad="38100" dist="38100" dir="2700000" algn="tl">
                    <a:srgbClr val="FFFFFF"/>
                  </a:outerShdw>
                </a:effectLst>
                <a:latin typeface="+mn-lt"/>
              </a:defRPr>
            </a:lvl3pPr>
            <a:lvl4pPr marL="1600000" indent="-228570" algn="l" rtl="0" eaLnBrk="0" fontAlgn="base" hangingPunct="0">
              <a:spcBef>
                <a:spcPct val="20000"/>
              </a:spcBef>
              <a:spcAft>
                <a:spcPct val="0"/>
              </a:spcAft>
              <a:buChar char="–"/>
              <a:defRPr sz="2000">
                <a:solidFill>
                  <a:schemeClr val="tx1"/>
                </a:solidFill>
                <a:effectLst>
                  <a:outerShdw blurRad="38100" dist="38100" dir="2700000" algn="tl">
                    <a:srgbClr val="FFFFFF"/>
                  </a:outerShdw>
                </a:effectLst>
                <a:latin typeface="+mn-lt"/>
              </a:defRPr>
            </a:lvl4pPr>
            <a:lvl5pPr marL="2057144" indent="-228570" algn="l" rtl="0" eaLnBrk="0" fontAlgn="base" hangingPunct="0">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5pPr>
            <a:lvl6pPr marL="2514285" indent="-228570" algn="l" rtl="0" fontAlgn="base">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6pPr>
            <a:lvl7pPr marL="2971430" indent="-228570" algn="l" rtl="0" fontAlgn="base">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7pPr>
            <a:lvl8pPr marL="3428573" indent="-228570" algn="l" rtl="0" fontAlgn="base">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8pPr>
            <a:lvl9pPr marL="3885715" indent="-228570" algn="l" rtl="0" fontAlgn="base">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9pPr>
          </a:lstStyle>
          <a:p>
            <a:pPr marL="0" marR="0" lvl="0" indent="0" algn="l" defTabSz="914400" rtl="0" eaLnBrk="0" fontAlgn="base" latinLnBrk="0" hangingPunct="0">
              <a:lnSpc>
                <a:spcPct val="100000"/>
              </a:lnSpc>
              <a:spcBef>
                <a:spcPct val="20000"/>
              </a:spcBef>
              <a:spcAft>
                <a:spcPct val="0"/>
              </a:spcAft>
              <a:buClr>
                <a:srgbClr val="0000FF"/>
              </a:buClr>
              <a:buSzTx/>
              <a:buFontTx/>
              <a:buNone/>
              <a:tabLst/>
              <a:defRPr/>
            </a:pPr>
            <a:r>
              <a:rPr kumimoji="0" lang="en-US" sz="2400" b="1" i="0" u="none" strike="noStrike" kern="0" cap="none" spc="0" normalizeH="0" baseline="0" noProof="0" dirty="0">
                <a:ln>
                  <a:noFill/>
                </a:ln>
                <a:solidFill>
                  <a:srgbClr val="A50021"/>
                </a:solidFill>
                <a:effectLst/>
                <a:uLnTx/>
                <a:uFillTx/>
                <a:latin typeface="Arial"/>
                <a:ea typeface="+mn-ea"/>
                <a:cs typeface="+mn-cs"/>
              </a:rPr>
              <a:t>Positive</a:t>
            </a:r>
            <a:r>
              <a:rPr kumimoji="0" lang="en-US" sz="2400" b="1" i="0" u="none" strike="noStrike" kern="0" cap="none" spc="0" normalizeH="0" baseline="0" noProof="0" dirty="0">
                <a:ln>
                  <a:noFill/>
                </a:ln>
                <a:solidFill>
                  <a:prstClr val="black"/>
                </a:solidFill>
                <a:effectLst/>
                <a:uLnTx/>
                <a:uFillTx/>
                <a:latin typeface="Arial"/>
                <a:ea typeface="+mn-ea"/>
                <a:cs typeface="+mn-cs"/>
              </a:rPr>
              <a:t> Stress </a:t>
            </a:r>
            <a:r>
              <a:rPr kumimoji="0" lang="en-US" sz="2400" b="1" i="1" u="none" strike="noStrike" kern="0" cap="none" spc="0" normalizeH="0" baseline="0" noProof="0" dirty="0">
                <a:ln>
                  <a:noFill/>
                </a:ln>
                <a:solidFill>
                  <a:prstClr val="black"/>
                </a:solidFill>
                <a:effectLst/>
                <a:uLnTx/>
                <a:uFillTx/>
                <a:latin typeface="Arial"/>
                <a:ea typeface="+mn-ea"/>
                <a:cs typeface="+mn-cs"/>
              </a:rPr>
              <a:t>Response</a:t>
            </a:r>
            <a:endParaRPr kumimoji="0" lang="en-US" sz="800" b="1" i="1" u="none" strike="noStrike" kern="0" cap="none" spc="0" normalizeH="0" baseline="0" noProof="0" dirty="0">
              <a:ln>
                <a:noFill/>
              </a:ln>
              <a:solidFill>
                <a:prstClr val="black"/>
              </a:solidFill>
              <a:effectLst/>
              <a:uLnTx/>
              <a:uFillTx/>
              <a:latin typeface="Arial"/>
              <a:ea typeface="+mn-ea"/>
              <a:cs typeface="+mn-cs"/>
            </a:endParaRPr>
          </a:p>
          <a:p>
            <a:pPr marL="742859" marR="0" lvl="1" indent="-285715" algn="l" defTabSz="914400" rtl="0" eaLnBrk="0" fontAlgn="base" latinLnBrk="0" hangingPunct="0">
              <a:lnSpc>
                <a:spcPct val="100000"/>
              </a:lnSpc>
              <a:spcBef>
                <a:spcPct val="20000"/>
              </a:spcBef>
              <a:spcAft>
                <a:spcPct val="0"/>
              </a:spcAft>
              <a:buClrTx/>
              <a:buSzTx/>
              <a:buFontTx/>
              <a:buChar char="–"/>
              <a:tabLst/>
              <a:defRPr/>
            </a:pPr>
            <a:r>
              <a:rPr kumimoji="0" lang="en-US" sz="18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Brief, infrequent, mild to moderate intensity</a:t>
            </a:r>
            <a:endParaRPr kumimoji="0" lang="en-US" sz="8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endParaRPr>
          </a:p>
          <a:p>
            <a:pPr marL="742859" marR="0" lvl="1" indent="-285715" algn="l" defTabSz="914400" rtl="0" eaLnBrk="0" fontAlgn="base" latinLnBrk="0" hangingPunct="0">
              <a:lnSpc>
                <a:spcPct val="100000"/>
              </a:lnSpc>
              <a:spcBef>
                <a:spcPct val="20000"/>
              </a:spcBef>
              <a:spcAft>
                <a:spcPct val="0"/>
              </a:spcAft>
              <a:buClrTx/>
              <a:buSzTx/>
              <a:buFontTx/>
              <a:buChar char="–"/>
              <a:tabLst/>
              <a:defRPr/>
            </a:pPr>
            <a:r>
              <a:rPr kumimoji="0" lang="en-US" sz="18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In response to normative childhood adversities</a:t>
            </a:r>
          </a:p>
          <a:p>
            <a:pPr marL="1142858" marR="0" lvl="2" indent="-228570" algn="l" defTabSz="914400" rtl="0" eaLnBrk="0" fontAlgn="base" latinLnBrk="0" hangingPunct="0">
              <a:lnSpc>
                <a:spcPct val="100000"/>
              </a:lnSpc>
              <a:spcBef>
                <a:spcPct val="20000"/>
              </a:spcBef>
              <a:spcAft>
                <a:spcPct val="0"/>
              </a:spcAft>
              <a:buClr>
                <a:srgbClr val="D12232"/>
              </a:buClr>
              <a:buSzTx/>
              <a:buFontTx/>
              <a:buChar char="•"/>
              <a:tabLst/>
              <a:defRPr/>
            </a:pPr>
            <a:r>
              <a:rPr kumimoji="0" lang="en-US" sz="18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Inability of the 15 month old to express their desires</a:t>
            </a:r>
          </a:p>
          <a:p>
            <a:pPr marL="1142858" marR="0" lvl="2" indent="-228570" algn="l" defTabSz="914400" rtl="0" eaLnBrk="0" fontAlgn="base" latinLnBrk="0" hangingPunct="0">
              <a:lnSpc>
                <a:spcPct val="100000"/>
              </a:lnSpc>
              <a:spcBef>
                <a:spcPct val="20000"/>
              </a:spcBef>
              <a:spcAft>
                <a:spcPct val="0"/>
              </a:spcAft>
              <a:buClr>
                <a:srgbClr val="D12232"/>
              </a:buClr>
              <a:buSzTx/>
              <a:buFontTx/>
              <a:buChar char="•"/>
              <a:tabLst/>
              <a:defRPr/>
            </a:pPr>
            <a:r>
              <a:rPr kumimoji="0" lang="en-US" sz="18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The 2 year old who stumbles while running</a:t>
            </a:r>
          </a:p>
          <a:p>
            <a:pPr marL="1142858" marR="0" lvl="2" indent="-228570" algn="l" defTabSz="914400" rtl="0" eaLnBrk="0" fontAlgn="base" latinLnBrk="0" hangingPunct="0">
              <a:lnSpc>
                <a:spcPct val="100000"/>
              </a:lnSpc>
              <a:spcBef>
                <a:spcPct val="20000"/>
              </a:spcBef>
              <a:spcAft>
                <a:spcPct val="0"/>
              </a:spcAft>
              <a:buClr>
                <a:srgbClr val="D12232"/>
              </a:buClr>
              <a:buSzTx/>
              <a:buFontTx/>
              <a:buChar char="•"/>
              <a:tabLst/>
              <a:defRPr/>
            </a:pPr>
            <a:r>
              <a:rPr kumimoji="0" lang="en-US" sz="18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Beginning school or childcare</a:t>
            </a:r>
          </a:p>
          <a:p>
            <a:pPr marL="1142858" marR="0" lvl="2" indent="-228570" algn="l" defTabSz="914400" rtl="0" eaLnBrk="0" fontAlgn="base" latinLnBrk="0" hangingPunct="0">
              <a:lnSpc>
                <a:spcPct val="100000"/>
              </a:lnSpc>
              <a:spcBef>
                <a:spcPct val="20000"/>
              </a:spcBef>
              <a:spcAft>
                <a:spcPct val="0"/>
              </a:spcAft>
              <a:buClr>
                <a:srgbClr val="D12232"/>
              </a:buClr>
              <a:buSzTx/>
              <a:buFontTx/>
              <a:buChar char="•"/>
              <a:tabLst/>
              <a:defRPr/>
            </a:pPr>
            <a:r>
              <a:rPr kumimoji="0" lang="en-US" sz="18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The big project in middle school</a:t>
            </a:r>
            <a:endParaRPr kumimoji="0" lang="en-US" sz="8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endParaRPr>
          </a:p>
          <a:p>
            <a:pPr marL="742859" marR="0" lvl="1" indent="-285715" algn="l" defTabSz="914400" rtl="0" eaLnBrk="0" fontAlgn="base" latinLnBrk="0" hangingPunct="0">
              <a:lnSpc>
                <a:spcPct val="100000"/>
              </a:lnSpc>
              <a:spcBef>
                <a:spcPct val="20000"/>
              </a:spcBef>
              <a:spcAft>
                <a:spcPct val="0"/>
              </a:spcAft>
              <a:buClrTx/>
              <a:buSzTx/>
              <a:buFontTx/>
              <a:buChar char="–"/>
              <a:tabLst/>
              <a:defRPr/>
            </a:pPr>
            <a:r>
              <a:rPr kumimoji="0" lang="en-US" sz="1800" b="1" i="0" u="none" strike="noStrike" kern="0" cap="none" spc="0" normalizeH="0" baseline="0" noProof="0" dirty="0">
                <a:ln>
                  <a:noFill/>
                </a:ln>
                <a:solidFill>
                  <a:srgbClr val="A50021"/>
                </a:solidFill>
                <a:effectLst/>
                <a:uLnTx/>
                <a:uFillTx/>
                <a:latin typeface="Arial"/>
                <a:ea typeface="MS PGothic" panose="020B0600070205080204" pitchFamily="34" charset="-128"/>
                <a:cs typeface="+mn-cs"/>
              </a:rPr>
              <a:t>Safe, Stable, Nurturing Relationships***</a:t>
            </a:r>
            <a:r>
              <a:rPr kumimoji="0" lang="en-US" sz="1800" b="1" i="0" u="none" strike="noStrike" kern="0" cap="none" spc="0" normalizeH="0" baseline="0" noProof="0" dirty="0">
                <a:ln>
                  <a:noFill/>
                </a:ln>
                <a:solidFill>
                  <a:srgbClr val="FF3300"/>
                </a:solidFill>
                <a:effectLst/>
                <a:uLnTx/>
                <a:uFillTx/>
                <a:latin typeface="Arial"/>
                <a:ea typeface="MS PGothic" panose="020B0600070205080204" pitchFamily="34" charset="-128"/>
                <a:cs typeface="+mn-cs"/>
              </a:rPr>
              <a:t> </a:t>
            </a:r>
            <a:r>
              <a:rPr kumimoji="0" lang="en-US" sz="18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allow a return to </a:t>
            </a:r>
            <a:r>
              <a:rPr kumimoji="0" lang="en-US" sz="1800" b="1" i="1" u="sng" strike="noStrike" kern="0" cap="none" spc="0" normalizeH="0" baseline="0" noProof="0" dirty="0">
                <a:ln>
                  <a:noFill/>
                </a:ln>
                <a:solidFill>
                  <a:srgbClr val="A50021"/>
                </a:solidFill>
                <a:effectLst/>
                <a:uLnTx/>
                <a:uFillTx/>
                <a:latin typeface="Arial"/>
                <a:ea typeface="MS PGothic" panose="020B0600070205080204" pitchFamily="34" charset="-128"/>
                <a:cs typeface="+mn-cs"/>
              </a:rPr>
              <a:t>baseline</a:t>
            </a:r>
          </a:p>
          <a:p>
            <a:pPr marL="742859" marR="0" lvl="1" indent="-285715" algn="l" defTabSz="914400" rtl="0" eaLnBrk="0" fontAlgn="base" latinLnBrk="0" hangingPunct="0">
              <a:lnSpc>
                <a:spcPct val="100000"/>
              </a:lnSpc>
              <a:spcBef>
                <a:spcPct val="20000"/>
              </a:spcBef>
              <a:spcAft>
                <a:spcPct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	</a:t>
            </a:r>
            <a:r>
              <a:rPr kumimoji="0" lang="en-US" sz="16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(responding to non-verbal clues, consolation, reassurance, planning assistance)</a:t>
            </a:r>
            <a:endParaRPr kumimoji="0" lang="en-US" sz="8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endParaRPr>
          </a:p>
          <a:p>
            <a:pPr marL="742859" marR="0" lvl="1" indent="-285715" algn="l" defTabSz="914400" rtl="0" eaLnBrk="0" fontAlgn="base" latinLnBrk="0" hangingPunct="0">
              <a:lnSpc>
                <a:spcPct val="100000"/>
              </a:lnSpc>
              <a:spcBef>
                <a:spcPct val="20000"/>
              </a:spcBef>
              <a:spcAft>
                <a:spcPct val="0"/>
              </a:spcAft>
              <a:buClrTx/>
              <a:buSzTx/>
              <a:buFontTx/>
              <a:buChar char="–"/>
              <a:tabLst/>
              <a:defRPr/>
            </a:pPr>
            <a:r>
              <a:rPr kumimoji="0" lang="en-US" sz="18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Builds</a:t>
            </a:r>
            <a:r>
              <a:rPr kumimoji="0" lang="en-US" sz="1800" b="1" i="0" u="none" strike="noStrike" kern="0" cap="none" spc="0" normalizeH="0" baseline="0" noProof="0" dirty="0">
                <a:ln>
                  <a:noFill/>
                </a:ln>
                <a:solidFill>
                  <a:srgbClr val="A50021"/>
                </a:solidFill>
                <a:effectLst/>
                <a:uLnTx/>
                <a:uFillTx/>
                <a:latin typeface="Arial"/>
                <a:ea typeface="MS PGothic" panose="020B0600070205080204" pitchFamily="34" charset="-128"/>
                <a:cs typeface="+mn-cs"/>
              </a:rPr>
              <a:t> motivation, confidence </a:t>
            </a:r>
            <a:r>
              <a:rPr kumimoji="0" lang="en-US" sz="18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and</a:t>
            </a:r>
            <a:r>
              <a:rPr kumimoji="0" lang="en-US" sz="1800" b="1" i="0" u="none" strike="noStrike" kern="0" cap="none" spc="0" normalizeH="0" baseline="0" noProof="0" dirty="0">
                <a:ln>
                  <a:noFill/>
                </a:ln>
                <a:solidFill>
                  <a:srgbClr val="A50021"/>
                </a:solidFill>
                <a:effectLst/>
                <a:uLnTx/>
                <a:uFillTx/>
                <a:latin typeface="Arial"/>
                <a:ea typeface="MS PGothic" panose="020B0600070205080204" pitchFamily="34" charset="-128"/>
                <a:cs typeface="+mn-cs"/>
              </a:rPr>
              <a:t> RESILIENCE IN THE FUTURE!!</a:t>
            </a:r>
            <a:endParaRPr kumimoji="0" lang="en-US" sz="800" b="1" i="0" u="none" strike="noStrike" kern="0" cap="none" spc="0" normalizeH="0" baseline="0" noProof="0" dirty="0">
              <a:ln>
                <a:noFill/>
              </a:ln>
              <a:solidFill>
                <a:srgbClr val="A50021"/>
              </a:solidFill>
              <a:effectLst>
                <a:outerShdw blurRad="38100" dist="38100" dir="2700000" algn="tl">
                  <a:srgbClr val="000000"/>
                </a:outerShdw>
              </a:effectLst>
              <a:uLnTx/>
              <a:uFillTx/>
              <a:latin typeface="Arial"/>
              <a:ea typeface="MS PGothic" panose="020B0600070205080204" pitchFamily="34" charset="-128"/>
              <a:cs typeface="+mn-cs"/>
            </a:endParaRPr>
          </a:p>
          <a:p>
            <a:pPr marL="742859" marR="0" lvl="1" indent="-285715" algn="l" defTabSz="914400" rtl="0" eaLnBrk="0" fontAlgn="base" latinLnBrk="0" hangingPunct="0">
              <a:lnSpc>
                <a:spcPct val="100000"/>
              </a:lnSpc>
              <a:spcBef>
                <a:spcPct val="20000"/>
              </a:spcBef>
              <a:spcAft>
                <a:spcPct val="0"/>
              </a:spcAft>
              <a:buClrTx/>
              <a:buSzTx/>
              <a:buFontTx/>
              <a:buChar char="–"/>
              <a:tabLst/>
              <a:defRPr/>
            </a:pPr>
            <a:r>
              <a:rPr kumimoji="0" lang="en-US" sz="1800" b="0" i="0" u="none" strike="noStrike" kern="0" cap="none" spc="0" normalizeH="0" baseline="0" noProof="0" dirty="0">
                <a:ln>
                  <a:noFill/>
                </a:ln>
                <a:solidFill>
                  <a:prstClr val="black"/>
                </a:solidFill>
                <a:effectLst>
                  <a:outerShdw blurRad="38100" dist="38100" dir="2700000" algn="tl">
                    <a:srgbClr val="FFFFFF"/>
                  </a:outerShdw>
                </a:effectLst>
                <a:uLnTx/>
                <a:uFillTx/>
                <a:latin typeface="Arial"/>
                <a:ea typeface="MS PGothic" panose="020B0600070205080204" pitchFamily="34" charset="-128"/>
                <a:cs typeface="+mn-cs"/>
              </a:rPr>
              <a:t>“Positive Stress” is</a:t>
            </a:r>
            <a:r>
              <a:rPr kumimoji="0" lang="en-US" sz="1800" b="1" i="0" u="none" strike="noStrike" kern="0" cap="none" spc="0" normalizeH="0" baseline="0" noProof="0" dirty="0">
                <a:ln>
                  <a:noFill/>
                </a:ln>
                <a:solidFill>
                  <a:srgbClr val="A50021"/>
                </a:solidFill>
                <a:effectLst>
                  <a:outerShdw blurRad="38100" dist="38100" dir="2700000" algn="tl">
                    <a:srgbClr val="000000"/>
                  </a:outerShdw>
                </a:effectLst>
                <a:uLnTx/>
                <a:uFillTx/>
                <a:latin typeface="Arial"/>
                <a:ea typeface="MS PGothic" panose="020B0600070205080204" pitchFamily="34" charset="-128"/>
                <a:cs typeface="+mn-cs"/>
              </a:rPr>
              <a:t> </a:t>
            </a:r>
            <a:r>
              <a:rPr kumimoji="0" lang="en-US" sz="1800" b="1" i="0" u="none" strike="noStrike" kern="0" cap="none" spc="0" normalizeH="0" baseline="0" noProof="0" dirty="0">
                <a:ln>
                  <a:noFill/>
                </a:ln>
                <a:solidFill>
                  <a:srgbClr val="A50021"/>
                </a:solidFill>
                <a:effectLst/>
                <a:uLnTx/>
                <a:uFillTx/>
                <a:latin typeface="Arial"/>
                <a:ea typeface="MS PGothic" panose="020B0600070205080204" pitchFamily="34" charset="-128"/>
                <a:cs typeface="+mn-cs"/>
              </a:rPr>
              <a:t>NOT </a:t>
            </a:r>
            <a:r>
              <a:rPr kumimoji="0" lang="en-US" sz="18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the </a:t>
            </a:r>
            <a:r>
              <a:rPr kumimoji="0" lang="en-US" sz="1800" b="1" i="0" u="none" strike="noStrike" kern="0" cap="none" spc="0" normalizeH="0" baseline="0" noProof="0" dirty="0">
                <a:ln>
                  <a:noFill/>
                </a:ln>
                <a:solidFill>
                  <a:srgbClr val="A50021"/>
                </a:solidFill>
                <a:effectLst/>
                <a:uLnTx/>
                <a:uFillTx/>
                <a:latin typeface="Arial"/>
                <a:ea typeface="MS PGothic" panose="020B0600070205080204" pitchFamily="34" charset="-128"/>
                <a:cs typeface="+mn-cs"/>
              </a:rPr>
              <a:t>ABSENCE </a:t>
            </a:r>
            <a:r>
              <a:rPr kumimoji="0" lang="en-US" sz="18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of stress</a:t>
            </a:r>
          </a:p>
        </p:txBody>
      </p:sp>
      <p:sp>
        <p:nvSpPr>
          <p:cNvPr id="10" name="Rectangle 3">
            <a:extLst>
              <a:ext uri="{FF2B5EF4-FFF2-40B4-BE49-F238E27FC236}">
                <a16:creationId xmlns:a16="http://schemas.microsoft.com/office/drawing/2014/main" id="{3B486758-3A17-4968-929E-6791F4591A25}"/>
              </a:ext>
            </a:extLst>
          </p:cNvPr>
          <p:cNvSpPr txBox="1">
            <a:spLocks noChangeArrowheads="1"/>
          </p:cNvSpPr>
          <p:nvPr/>
        </p:nvSpPr>
        <p:spPr bwMode="auto">
          <a:xfrm>
            <a:off x="0" y="294283"/>
            <a:ext cx="6957848" cy="819150"/>
          </a:xfrm>
          <a:prstGeom prst="rect">
            <a:avLst/>
          </a:prstGeom>
          <a:noFill/>
          <a:ln w="9525">
            <a:noFill/>
            <a:miter lim="800000"/>
            <a:headEnd/>
            <a:tailEnd/>
          </a:ln>
          <a:effectLst/>
        </p:spPr>
        <p:txBody>
          <a:bodyPr vert="horz" wrap="square" lIns="91430" tIns="45715" rIns="91430" bIns="45715" numCol="1" anchor="ctr" anchorCtr="1" compatLnSpc="1">
            <a:prstTxWarp prst="textNoShape">
              <a:avLst/>
            </a:prstTxWarp>
          </a:bodyPr>
          <a:lstStyle>
            <a:lvl1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5pPr>
            <a:lvl6pPr marL="457142" algn="ctr" rtl="0" fontAlgn="base">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6pPr>
            <a:lvl7pPr marL="914288" algn="ctr" rtl="0" fontAlgn="base">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7pPr>
            <a:lvl8pPr marL="1371430" algn="ctr" rtl="0" fontAlgn="base">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8pPr>
            <a:lvl9pPr marL="1828574" algn="ctr" rtl="0" fontAlgn="base">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0" cap="none" spc="0" normalizeH="0" baseline="0" noProof="0" dirty="0">
                <a:ln>
                  <a:noFill/>
                </a:ln>
                <a:solidFill>
                  <a:prstClr val="black"/>
                </a:solidFill>
                <a:effectLst/>
                <a:uLnTx/>
                <a:uFillTx/>
                <a:latin typeface="Arial"/>
                <a:ea typeface="+mj-ea"/>
                <a:cs typeface="+mj-cs"/>
              </a:rPr>
              <a:t>Defining</a:t>
            </a:r>
            <a:r>
              <a:rPr kumimoji="0" lang="en-US" sz="3200" b="1" i="0" u="none" strike="noStrike" kern="0" cap="none" spc="0" normalizeH="0" baseline="0" noProof="0" dirty="0">
                <a:ln>
                  <a:noFill/>
                </a:ln>
                <a:solidFill>
                  <a:srgbClr val="D12232"/>
                </a:solidFill>
                <a:effectLst/>
                <a:uLnTx/>
                <a:uFillTx/>
                <a:latin typeface="Arial"/>
                <a:ea typeface="+mj-ea"/>
                <a:cs typeface="+mj-cs"/>
              </a:rPr>
              <a:t> </a:t>
            </a:r>
            <a:r>
              <a:rPr kumimoji="0" lang="en-US" sz="3200" b="1" i="0" u="none" strike="noStrike" kern="0" cap="none" spc="0" normalizeH="0" baseline="0" noProof="0" dirty="0">
                <a:ln>
                  <a:noFill/>
                </a:ln>
                <a:solidFill>
                  <a:srgbClr val="A50021"/>
                </a:solidFill>
                <a:effectLst/>
                <a:uLnTx/>
                <a:uFillTx/>
                <a:latin typeface="Arial"/>
                <a:ea typeface="+mj-ea"/>
                <a:cs typeface="+mj-cs"/>
              </a:rPr>
              <a:t>Adversity</a:t>
            </a:r>
            <a:r>
              <a:rPr kumimoji="0" lang="en-US" sz="3200" b="1" i="0" u="none" strike="noStrike" kern="0" cap="none" spc="0" normalizeH="0" baseline="0" noProof="0" dirty="0">
                <a:ln>
                  <a:noFill/>
                </a:ln>
                <a:solidFill>
                  <a:srgbClr val="D12232"/>
                </a:solidFill>
                <a:effectLst/>
                <a:uLnTx/>
                <a:uFillTx/>
                <a:latin typeface="Arial"/>
                <a:ea typeface="+mj-ea"/>
                <a:cs typeface="+mj-cs"/>
              </a:rPr>
              <a:t> </a:t>
            </a:r>
            <a:r>
              <a:rPr kumimoji="0" lang="en-US" sz="3200" b="1" i="0" u="none" strike="noStrike" kern="0" cap="none" spc="0" normalizeH="0" baseline="0" noProof="0" dirty="0">
                <a:ln>
                  <a:noFill/>
                </a:ln>
                <a:solidFill>
                  <a:prstClr val="black"/>
                </a:solidFill>
                <a:effectLst/>
                <a:uLnTx/>
                <a:uFillTx/>
                <a:latin typeface="Arial"/>
                <a:ea typeface="+mj-ea"/>
                <a:cs typeface="+mj-cs"/>
              </a:rPr>
              <a:t>or </a:t>
            </a:r>
            <a:r>
              <a:rPr kumimoji="0" lang="en-US" sz="3200" b="1" i="0" u="none" strike="noStrike" kern="0" cap="none" spc="0" normalizeH="0" baseline="0" noProof="0" dirty="0">
                <a:ln>
                  <a:noFill/>
                </a:ln>
                <a:solidFill>
                  <a:srgbClr val="A50021"/>
                </a:solidFill>
                <a:effectLst/>
                <a:uLnTx/>
                <a:uFillTx/>
                <a:latin typeface="Arial"/>
                <a:ea typeface="+mj-ea"/>
                <a:cs typeface="+mj-cs"/>
              </a:rPr>
              <a:t>Stress</a:t>
            </a:r>
          </a:p>
        </p:txBody>
      </p:sp>
      <p:sp>
        <p:nvSpPr>
          <p:cNvPr id="5" name="Rectangle 15">
            <a:extLst>
              <a:ext uri="{FF2B5EF4-FFF2-40B4-BE49-F238E27FC236}">
                <a16:creationId xmlns:a16="http://schemas.microsoft.com/office/drawing/2014/main" id="{B3B3DB00-04F7-48EB-BFA8-AA2C878BF8EF}"/>
              </a:ext>
            </a:extLst>
          </p:cNvPr>
          <p:cNvSpPr txBox="1">
            <a:spLocks noChangeArrowheads="1"/>
          </p:cNvSpPr>
          <p:nvPr/>
        </p:nvSpPr>
        <p:spPr bwMode="auto">
          <a:xfrm>
            <a:off x="5643" y="-162153"/>
            <a:ext cx="9144000" cy="680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ctr" anchorCtr="1">
            <a:normAutofit/>
          </a:bodyPr>
          <a:lstStyle>
            <a:lvl1pPr algn="l" defTabSz="457200" rtl="0" eaLnBrk="1" fontAlgn="base" hangingPunct="1">
              <a:spcBef>
                <a:spcPct val="0"/>
              </a:spcBef>
              <a:spcAft>
                <a:spcPct val="0"/>
              </a:spcAft>
              <a:defRPr sz="2800" b="1" kern="1200">
                <a:solidFill>
                  <a:schemeClr val="tx1"/>
                </a:solidFill>
                <a:latin typeface="+mj-lt"/>
                <a:ea typeface="MS PGothic" panose="020B0600070205080204" pitchFamily="34" charset="-128"/>
                <a:cs typeface="Arial"/>
              </a:defRPr>
            </a:lvl1pPr>
            <a:lvl2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2pPr>
            <a:lvl3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3pPr>
            <a:lvl4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4pPr>
            <a:lvl5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5pPr>
            <a:lvl6pPr marL="4572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6pPr>
            <a:lvl7pPr marL="9144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7pPr>
            <a:lvl8pPr marL="13716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8pPr>
            <a:lvl9pPr marL="18288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9pPr>
          </a:lstStyle>
          <a:p>
            <a:pPr algn="ctr" defTabSz="457142" fontAlgn="auto">
              <a:spcBef>
                <a:spcPts val="0"/>
              </a:spcBef>
              <a:spcAft>
                <a:spcPts val="0"/>
              </a:spcAft>
              <a:defRPr/>
            </a:pPr>
            <a:r>
              <a:rPr lang="en-US" dirty="0">
                <a:solidFill>
                  <a:srgbClr val="000000"/>
                </a:solidFill>
                <a:effectLst>
                  <a:outerShdw blurRad="38100" dist="38100" dir="2700000" algn="tl">
                    <a:srgbClr val="FFFFFF"/>
                  </a:outerShdw>
                </a:effectLst>
              </a:rPr>
              <a:t>Defining</a:t>
            </a:r>
            <a:r>
              <a:rPr lang="en-US" dirty="0">
                <a:solidFill>
                  <a:srgbClr val="62269E"/>
                </a:solidFill>
                <a:effectLst>
                  <a:outerShdw blurRad="38100" dist="38100" dir="2700000" algn="tl">
                    <a:srgbClr val="FFFFFF"/>
                  </a:outerShdw>
                </a:effectLst>
              </a:rPr>
              <a:t> </a:t>
            </a:r>
            <a:r>
              <a:rPr lang="en-US" dirty="0">
                <a:solidFill>
                  <a:srgbClr val="A50021"/>
                </a:solidFill>
                <a:effectLst>
                  <a:outerShdw blurRad="38100" dist="38100" dir="2700000" algn="tl">
                    <a:srgbClr val="FFFFFF"/>
                  </a:outerShdw>
                </a:effectLst>
              </a:rPr>
              <a:t>“The PROBLEM”</a:t>
            </a:r>
            <a:endParaRPr lang="en-US" dirty="0">
              <a:solidFill>
                <a:srgbClr val="A50021"/>
              </a:solidFill>
            </a:endParaRPr>
          </a:p>
        </p:txBody>
      </p:sp>
    </p:spTree>
    <p:extLst>
      <p:ext uri="{BB962C8B-B14F-4D97-AF65-F5344CB8AC3E}">
        <p14:creationId xmlns:p14="http://schemas.microsoft.com/office/powerpoint/2010/main" val="172083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 calcmode="lin" valueType="num">
                                      <p:cBhvr additive="base">
                                        <p:cTn id="7"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xEl>
                                              <p:pRg st="2" end="2"/>
                                            </p:txEl>
                                          </p:spTgt>
                                        </p:tgtEl>
                                        <p:attrNameLst>
                                          <p:attrName>style.visibility</p:attrName>
                                        </p:attrNameLst>
                                      </p:cBhvr>
                                      <p:to>
                                        <p:strVal val="visible"/>
                                      </p:to>
                                    </p:set>
                                    <p:anim calcmode="lin" valueType="num">
                                      <p:cBhvr additive="base">
                                        <p:cTn id="13"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9">
                                            <p:txEl>
                                              <p:pRg st="3" end="3"/>
                                            </p:txEl>
                                          </p:spTgt>
                                        </p:tgtEl>
                                        <p:attrNameLst>
                                          <p:attrName>style.visibility</p:attrName>
                                        </p:attrNameLst>
                                      </p:cBhvr>
                                      <p:to>
                                        <p:strVal val="visible"/>
                                      </p:to>
                                    </p:set>
                                    <p:anim calcmode="lin" valueType="num">
                                      <p:cBhvr additive="base">
                                        <p:cTn id="17"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9">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9">
                                            <p:txEl>
                                              <p:pRg st="4" end="4"/>
                                            </p:txEl>
                                          </p:spTgt>
                                        </p:tgtEl>
                                        <p:attrNameLst>
                                          <p:attrName>style.visibility</p:attrName>
                                        </p:attrNameLst>
                                      </p:cBhvr>
                                      <p:to>
                                        <p:strVal val="visible"/>
                                      </p:to>
                                    </p:set>
                                    <p:anim calcmode="lin" valueType="num">
                                      <p:cBhvr additive="base">
                                        <p:cTn id="21"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9">
                                            <p:txEl>
                                              <p:pRg st="4" end="4"/>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9">
                                            <p:txEl>
                                              <p:pRg st="5" end="5"/>
                                            </p:txEl>
                                          </p:spTgt>
                                        </p:tgtEl>
                                        <p:attrNameLst>
                                          <p:attrName>style.visibility</p:attrName>
                                        </p:attrNameLst>
                                      </p:cBhvr>
                                      <p:to>
                                        <p:strVal val="visible"/>
                                      </p:to>
                                    </p:set>
                                    <p:anim calcmode="lin" valueType="num">
                                      <p:cBhvr additive="base">
                                        <p:cTn id="25"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
                                            <p:txEl>
                                              <p:pRg st="5" end="5"/>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9">
                                            <p:txEl>
                                              <p:pRg st="6" end="6"/>
                                            </p:txEl>
                                          </p:spTgt>
                                        </p:tgtEl>
                                        <p:attrNameLst>
                                          <p:attrName>style.visibility</p:attrName>
                                        </p:attrNameLst>
                                      </p:cBhvr>
                                      <p:to>
                                        <p:strVal val="visible"/>
                                      </p:to>
                                    </p:set>
                                    <p:anim calcmode="lin" valueType="num">
                                      <p:cBhvr additive="base">
                                        <p:cTn id="29" dur="500" fill="hold"/>
                                        <p:tgtEl>
                                          <p:spTgt spid="9">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9">
                                            <p:txEl>
                                              <p:pRg st="7" end="7"/>
                                            </p:txEl>
                                          </p:spTgt>
                                        </p:tgtEl>
                                        <p:attrNameLst>
                                          <p:attrName>style.visibility</p:attrName>
                                        </p:attrNameLst>
                                      </p:cBhvr>
                                      <p:to>
                                        <p:strVal val="visible"/>
                                      </p:to>
                                    </p:set>
                                    <p:anim calcmode="lin" valueType="num">
                                      <p:cBhvr additive="base">
                                        <p:cTn id="35" dur="500" fill="hold"/>
                                        <p:tgtEl>
                                          <p:spTgt spid="9">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9">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9">
                                            <p:txEl>
                                              <p:pRg st="8" end="8"/>
                                            </p:txEl>
                                          </p:spTgt>
                                        </p:tgtEl>
                                        <p:attrNameLst>
                                          <p:attrName>style.visibility</p:attrName>
                                        </p:attrNameLst>
                                      </p:cBhvr>
                                      <p:to>
                                        <p:strVal val="visible"/>
                                      </p:to>
                                    </p:set>
                                    <p:anim calcmode="lin" valueType="num">
                                      <p:cBhvr additive="base">
                                        <p:cTn id="39" dur="500" fill="hold"/>
                                        <p:tgtEl>
                                          <p:spTgt spid="9">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9">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9">
                                            <p:txEl>
                                              <p:pRg st="9" end="9"/>
                                            </p:txEl>
                                          </p:spTgt>
                                        </p:tgtEl>
                                        <p:attrNameLst>
                                          <p:attrName>style.visibility</p:attrName>
                                        </p:attrNameLst>
                                      </p:cBhvr>
                                      <p:to>
                                        <p:strVal val="visible"/>
                                      </p:to>
                                    </p:set>
                                    <p:anim calcmode="lin" valueType="num">
                                      <p:cBhvr additive="base">
                                        <p:cTn id="45" dur="500" fill="hold"/>
                                        <p:tgtEl>
                                          <p:spTgt spid="9">
                                            <p:txEl>
                                              <p:pRg st="9" end="9"/>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9">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31" presetClass="entr" presetSubtype="0" fill="hold" nodeType="clickEffect">
                                  <p:stCondLst>
                                    <p:cond delay="0"/>
                                  </p:stCondLst>
                                  <p:childTnLst>
                                    <p:set>
                                      <p:cBhvr>
                                        <p:cTn id="50" dur="1" fill="hold">
                                          <p:stCondLst>
                                            <p:cond delay="0"/>
                                          </p:stCondLst>
                                        </p:cTn>
                                        <p:tgtEl>
                                          <p:spTgt spid="9">
                                            <p:txEl>
                                              <p:pRg st="10" end="10"/>
                                            </p:txEl>
                                          </p:spTgt>
                                        </p:tgtEl>
                                        <p:attrNameLst>
                                          <p:attrName>style.visibility</p:attrName>
                                        </p:attrNameLst>
                                      </p:cBhvr>
                                      <p:to>
                                        <p:strVal val="visible"/>
                                      </p:to>
                                    </p:set>
                                    <p:anim calcmode="lin" valueType="num">
                                      <p:cBhvr>
                                        <p:cTn id="51" dur="1000" fill="hold"/>
                                        <p:tgtEl>
                                          <p:spTgt spid="9">
                                            <p:txEl>
                                              <p:pRg st="10" end="10"/>
                                            </p:txEl>
                                          </p:spTgt>
                                        </p:tgtEl>
                                        <p:attrNameLst>
                                          <p:attrName>ppt_w</p:attrName>
                                        </p:attrNameLst>
                                      </p:cBhvr>
                                      <p:tavLst>
                                        <p:tav tm="0">
                                          <p:val>
                                            <p:fltVal val="0"/>
                                          </p:val>
                                        </p:tav>
                                        <p:tav tm="100000">
                                          <p:val>
                                            <p:strVal val="#ppt_w"/>
                                          </p:val>
                                        </p:tav>
                                      </p:tavLst>
                                    </p:anim>
                                    <p:anim calcmode="lin" valueType="num">
                                      <p:cBhvr>
                                        <p:cTn id="52" dur="1000" fill="hold"/>
                                        <p:tgtEl>
                                          <p:spTgt spid="9">
                                            <p:txEl>
                                              <p:pRg st="10" end="10"/>
                                            </p:txEl>
                                          </p:spTgt>
                                        </p:tgtEl>
                                        <p:attrNameLst>
                                          <p:attrName>ppt_h</p:attrName>
                                        </p:attrNameLst>
                                      </p:cBhvr>
                                      <p:tavLst>
                                        <p:tav tm="0">
                                          <p:val>
                                            <p:fltVal val="0"/>
                                          </p:val>
                                        </p:tav>
                                        <p:tav tm="100000">
                                          <p:val>
                                            <p:strVal val="#ppt_h"/>
                                          </p:val>
                                        </p:tav>
                                      </p:tavLst>
                                    </p:anim>
                                    <p:anim calcmode="lin" valueType="num">
                                      <p:cBhvr>
                                        <p:cTn id="53" dur="1000" fill="hold"/>
                                        <p:tgtEl>
                                          <p:spTgt spid="9">
                                            <p:txEl>
                                              <p:pRg st="10" end="10"/>
                                            </p:txEl>
                                          </p:spTgt>
                                        </p:tgtEl>
                                        <p:attrNameLst>
                                          <p:attrName>style.rotation</p:attrName>
                                        </p:attrNameLst>
                                      </p:cBhvr>
                                      <p:tavLst>
                                        <p:tav tm="0">
                                          <p:val>
                                            <p:fltVal val="90"/>
                                          </p:val>
                                        </p:tav>
                                        <p:tav tm="100000">
                                          <p:val>
                                            <p:fltVal val="0"/>
                                          </p:val>
                                        </p:tav>
                                      </p:tavLst>
                                    </p:anim>
                                    <p:animEffect transition="in" filter="fade">
                                      <p:cBhvr>
                                        <p:cTn id="54" dur="1000"/>
                                        <p:tgtEl>
                                          <p:spTgt spid="9">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EAB6E2C-5C66-41DC-AE94-0D63912973B4}"/>
              </a:ext>
            </a:extLst>
          </p:cNvPr>
          <p:cNvSpPr>
            <a:spLocks noGrp="1"/>
          </p:cNvSpPr>
          <p:nvPr>
            <p:ph type="sldNum" sz="quarter" idx="10"/>
          </p:nvPr>
        </p:nvSpPr>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558C58D6-7A02-4F71-AB50-60AC65247C6A}" type="slidenum">
              <a:rPr kumimoji="0" lang="en-US" altLang="en-US" sz="1100" b="0" i="0" u="none" strike="noStrike" kern="1200" cap="none" spc="0" normalizeH="0" baseline="0" noProof="0">
                <a:ln>
                  <a:noFill/>
                </a:ln>
                <a:solidFill>
                  <a:prstClr val="black"/>
                </a:solidFill>
                <a:effectLst/>
                <a:uLnTx/>
                <a:uFillTx/>
                <a:latin typeface="Arial"/>
                <a:ea typeface="MS PGothic"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6</a:t>
            </a:fld>
            <a:endParaRPr kumimoji="0" lang="en-US" altLang="en-US" sz="1100" b="0" i="0" u="none" strike="noStrike" kern="1200" cap="none" spc="0" normalizeH="0" baseline="0" noProof="0" dirty="0">
              <a:ln>
                <a:noFill/>
              </a:ln>
              <a:solidFill>
                <a:prstClr val="black"/>
              </a:solidFill>
              <a:effectLst/>
              <a:uLnTx/>
              <a:uFillTx/>
              <a:latin typeface="Arial"/>
              <a:ea typeface="MS PGothic" panose="020B0600070205080204" pitchFamily="34" charset="-128"/>
              <a:cs typeface="+mn-cs"/>
            </a:endParaRPr>
          </a:p>
        </p:txBody>
      </p:sp>
      <p:sp>
        <p:nvSpPr>
          <p:cNvPr id="9" name="Rectangle 2">
            <a:extLst>
              <a:ext uri="{FF2B5EF4-FFF2-40B4-BE49-F238E27FC236}">
                <a16:creationId xmlns:a16="http://schemas.microsoft.com/office/drawing/2014/main" id="{D5B4AE32-AF82-4575-803D-6D9839005878}"/>
              </a:ext>
            </a:extLst>
          </p:cNvPr>
          <p:cNvSpPr txBox="1">
            <a:spLocks noChangeArrowheads="1"/>
          </p:cNvSpPr>
          <p:nvPr/>
        </p:nvSpPr>
        <p:spPr bwMode="auto">
          <a:xfrm>
            <a:off x="685800" y="945270"/>
            <a:ext cx="8153400" cy="3794891"/>
          </a:xfrm>
          <a:prstGeom prst="rect">
            <a:avLst/>
          </a:prstGeom>
          <a:noFill/>
          <a:ln w="9525">
            <a:noFill/>
            <a:miter lim="800000"/>
            <a:headEnd/>
            <a:tailEnd/>
          </a:ln>
          <a:effectLst/>
        </p:spPr>
        <p:txBody>
          <a:bodyPr vert="horz" wrap="square" lIns="91430" tIns="45715" rIns="91430" bIns="45715" numCol="1" anchor="t" anchorCtr="0" compatLnSpc="1">
            <a:prstTxWarp prst="textNoShape">
              <a:avLst/>
            </a:prstTxWarp>
          </a:bodyPr>
          <a:lstStyle>
            <a:lvl1pPr marL="342857" indent="-342857" algn="l" rtl="0" eaLnBrk="0" fontAlgn="base" hangingPunct="0">
              <a:spcBef>
                <a:spcPct val="20000"/>
              </a:spcBef>
              <a:spcAft>
                <a:spcPct val="0"/>
              </a:spcAft>
              <a:buClr>
                <a:schemeClr val="hlink"/>
              </a:buClr>
              <a:buChar char="•"/>
              <a:defRPr sz="3200">
                <a:solidFill>
                  <a:schemeClr val="tx1"/>
                </a:solidFill>
                <a:effectLst>
                  <a:outerShdw blurRad="38100" dist="38100" dir="2700000" algn="tl">
                    <a:srgbClr val="FFFFFF"/>
                  </a:outerShdw>
                </a:effectLst>
                <a:latin typeface="+mn-lt"/>
                <a:ea typeface="+mn-ea"/>
                <a:cs typeface="+mn-cs"/>
              </a:defRPr>
            </a:lvl1pPr>
            <a:lvl2pPr marL="742859" indent="-285715" algn="l" rtl="0" eaLnBrk="0" fontAlgn="base" hangingPunct="0">
              <a:spcBef>
                <a:spcPct val="20000"/>
              </a:spcBef>
              <a:spcAft>
                <a:spcPct val="0"/>
              </a:spcAft>
              <a:buChar char="–"/>
              <a:defRPr sz="2800">
                <a:solidFill>
                  <a:schemeClr val="tx1"/>
                </a:solidFill>
                <a:effectLst>
                  <a:outerShdw blurRad="38100" dist="38100" dir="2700000" algn="tl">
                    <a:srgbClr val="FFFFFF"/>
                  </a:outerShdw>
                </a:effectLst>
                <a:latin typeface="+mn-lt"/>
              </a:defRPr>
            </a:lvl2pPr>
            <a:lvl3pPr marL="1142858" indent="-228570" algn="l" rtl="0" eaLnBrk="0" fontAlgn="base" hangingPunct="0">
              <a:spcBef>
                <a:spcPct val="20000"/>
              </a:spcBef>
              <a:spcAft>
                <a:spcPct val="0"/>
              </a:spcAft>
              <a:buClr>
                <a:schemeClr val="tx2"/>
              </a:buClr>
              <a:buChar char="•"/>
              <a:defRPr sz="2400">
                <a:solidFill>
                  <a:schemeClr val="tx1"/>
                </a:solidFill>
                <a:effectLst>
                  <a:outerShdw blurRad="38100" dist="38100" dir="2700000" algn="tl">
                    <a:srgbClr val="FFFFFF"/>
                  </a:outerShdw>
                </a:effectLst>
                <a:latin typeface="+mn-lt"/>
              </a:defRPr>
            </a:lvl3pPr>
            <a:lvl4pPr marL="1600000" indent="-228570" algn="l" rtl="0" eaLnBrk="0" fontAlgn="base" hangingPunct="0">
              <a:spcBef>
                <a:spcPct val="20000"/>
              </a:spcBef>
              <a:spcAft>
                <a:spcPct val="0"/>
              </a:spcAft>
              <a:buChar char="–"/>
              <a:defRPr sz="2000">
                <a:solidFill>
                  <a:schemeClr val="tx1"/>
                </a:solidFill>
                <a:effectLst>
                  <a:outerShdw blurRad="38100" dist="38100" dir="2700000" algn="tl">
                    <a:srgbClr val="FFFFFF"/>
                  </a:outerShdw>
                </a:effectLst>
                <a:latin typeface="+mn-lt"/>
              </a:defRPr>
            </a:lvl4pPr>
            <a:lvl5pPr marL="2057144" indent="-228570" algn="l" rtl="0" eaLnBrk="0" fontAlgn="base" hangingPunct="0">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5pPr>
            <a:lvl6pPr marL="2514285" indent="-228570" algn="l" rtl="0" fontAlgn="base">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6pPr>
            <a:lvl7pPr marL="2971430" indent="-228570" algn="l" rtl="0" fontAlgn="base">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7pPr>
            <a:lvl8pPr marL="3428573" indent="-228570" algn="l" rtl="0" fontAlgn="base">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8pPr>
            <a:lvl9pPr marL="3885715" indent="-228570" algn="l" rtl="0" fontAlgn="base">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9pPr>
          </a:lstStyle>
          <a:p>
            <a:pPr marL="0" marR="0" lvl="0" indent="0" algn="l" defTabSz="914400" rtl="0" eaLnBrk="0" fontAlgn="base" latinLnBrk="0" hangingPunct="0">
              <a:lnSpc>
                <a:spcPct val="100000"/>
              </a:lnSpc>
              <a:spcBef>
                <a:spcPct val="20000"/>
              </a:spcBef>
              <a:spcAft>
                <a:spcPct val="0"/>
              </a:spcAft>
              <a:buClr>
                <a:srgbClr val="0000FF"/>
              </a:buClr>
              <a:buSzTx/>
              <a:buFontTx/>
              <a:buNone/>
              <a:tabLst/>
              <a:defRPr/>
            </a:pPr>
            <a:endParaRPr kumimoji="0" lang="en-US" sz="1800" b="0" i="0" u="none" strike="noStrike" kern="0" cap="none" spc="0" normalizeH="0" baseline="0" noProof="0" dirty="0">
              <a:ln>
                <a:noFill/>
              </a:ln>
              <a:solidFill>
                <a:prstClr val="black"/>
              </a:solidFill>
              <a:effectLst/>
              <a:uLnTx/>
              <a:uFillTx/>
              <a:latin typeface="Arial"/>
              <a:ea typeface="+mn-ea"/>
              <a:cs typeface="+mn-cs"/>
            </a:endParaRPr>
          </a:p>
        </p:txBody>
      </p:sp>
      <p:sp>
        <p:nvSpPr>
          <p:cNvPr id="5" name="Rectangle 2">
            <a:extLst>
              <a:ext uri="{FF2B5EF4-FFF2-40B4-BE49-F238E27FC236}">
                <a16:creationId xmlns:a16="http://schemas.microsoft.com/office/drawing/2014/main" id="{0918EA99-9E36-4608-AC1D-35FABAED3BC4}"/>
              </a:ext>
            </a:extLst>
          </p:cNvPr>
          <p:cNvSpPr txBox="1">
            <a:spLocks noChangeArrowheads="1"/>
          </p:cNvSpPr>
          <p:nvPr/>
        </p:nvSpPr>
        <p:spPr>
          <a:xfrm>
            <a:off x="662150" y="930013"/>
            <a:ext cx="8077200" cy="3794892"/>
          </a:xfrm>
          <a:prstGeom prst="rect">
            <a:avLst/>
          </a:prstGeom>
        </p:spPr>
        <p:txBody>
          <a:bodyPr/>
          <a:lstStyle>
            <a:lvl1pPr marL="342900" indent="-342900" algn="l" defTabSz="457200" rtl="0" eaLnBrk="1" fontAlgn="base" hangingPunct="1">
              <a:lnSpc>
                <a:spcPct val="120000"/>
              </a:lnSpc>
              <a:spcBef>
                <a:spcPct val="20000"/>
              </a:spcBef>
              <a:spcAft>
                <a:spcPct val="0"/>
              </a:spcAft>
              <a:buFont typeface="Arial" panose="020B0604020202020204" pitchFamily="34" charset="0"/>
              <a:defRPr sz="1400" kern="1200">
                <a:solidFill>
                  <a:schemeClr val="tx1"/>
                </a:solidFill>
                <a:latin typeface="+mn-lt"/>
                <a:ea typeface="MS PGothic" panose="020B0600070205080204" pitchFamily="34" charset="-128"/>
                <a:cs typeface="ＭＳ Ｐゴシック" charset="0"/>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marR="0" lvl="0" indent="-342900" algn="l" defTabSz="457200" rtl="0" eaLnBrk="1" fontAlgn="base" latinLnBrk="0" hangingPunct="1">
              <a:lnSpc>
                <a:spcPct val="90000"/>
              </a:lnSpc>
              <a:spcBef>
                <a:spcPct val="20000"/>
              </a:spcBef>
              <a:spcAft>
                <a:spcPct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A50021"/>
                </a:solidFill>
                <a:effectLst/>
                <a:uLnTx/>
                <a:uFillTx/>
                <a:latin typeface="Arial"/>
                <a:ea typeface="MS PGothic" panose="020B0600070205080204" pitchFamily="34" charset="-128"/>
              </a:rPr>
              <a:t>Toxic</a:t>
            </a:r>
            <a:r>
              <a:rPr kumimoji="0" lang="en-US" sz="2400" b="1" i="0" u="none" strike="noStrike" kern="1200" cap="none" spc="0" normalizeH="0" baseline="0" noProof="0" dirty="0">
                <a:ln>
                  <a:noFill/>
                </a:ln>
                <a:solidFill>
                  <a:prstClr val="black"/>
                </a:solidFill>
                <a:effectLst/>
                <a:uLnTx/>
                <a:uFillTx/>
                <a:latin typeface="Arial"/>
                <a:ea typeface="MS PGothic" panose="020B0600070205080204" pitchFamily="34" charset="-128"/>
              </a:rPr>
              <a:t> Stress </a:t>
            </a:r>
            <a:r>
              <a:rPr kumimoji="0" lang="en-US" sz="2400" b="1" i="1" u="none" strike="noStrike" kern="1200" cap="none" spc="0" normalizeH="0" baseline="0" noProof="0" dirty="0">
                <a:ln>
                  <a:noFill/>
                </a:ln>
                <a:solidFill>
                  <a:prstClr val="black"/>
                </a:solidFill>
                <a:effectLst/>
                <a:uLnTx/>
                <a:uFillTx/>
                <a:latin typeface="Arial"/>
                <a:ea typeface="MS PGothic" panose="020B0600070205080204" pitchFamily="34" charset="-128"/>
              </a:rPr>
              <a:t>Response</a:t>
            </a:r>
            <a:endParaRPr kumimoji="0" lang="en-US" sz="800" b="1" i="1" u="none" strike="noStrike" kern="1200" cap="none" spc="0" normalizeH="0" baseline="0" noProof="0" dirty="0">
              <a:ln>
                <a:noFill/>
              </a:ln>
              <a:solidFill>
                <a:prstClr val="black"/>
              </a:solidFill>
              <a:effectLst/>
              <a:uLnTx/>
              <a:uFillTx/>
              <a:latin typeface="Arial"/>
              <a:ea typeface="MS PGothic" panose="020B0600070205080204" pitchFamily="34" charset="-128"/>
            </a:endParaRPr>
          </a:p>
          <a:p>
            <a:pPr marL="742950" marR="0" lvl="1" indent="-285750" algn="l" defTabSz="457200" rtl="0" eaLnBrk="1" fontAlgn="base" latinLnBrk="0" hangingPunct="1">
              <a:lnSpc>
                <a:spcPct val="90000"/>
              </a:lnSpc>
              <a:spcBef>
                <a:spcPct val="20000"/>
              </a:spcBef>
              <a:spcAft>
                <a:spcPct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a:ea typeface="MS PGothic" panose="020B0600070205080204" pitchFamily="34" charset="-128"/>
                <a:cs typeface="+mn-cs"/>
              </a:rPr>
              <a:t>Long lasting, frequent, or strong intensity</a:t>
            </a:r>
          </a:p>
          <a:p>
            <a:pPr marL="742950" marR="0" lvl="1" indent="-285750" algn="l" defTabSz="457200" rtl="0" eaLnBrk="1" fontAlgn="base" latinLnBrk="0" hangingPunct="1">
              <a:lnSpc>
                <a:spcPct val="90000"/>
              </a:lnSpc>
              <a:spcBef>
                <a:spcPct val="20000"/>
              </a:spcBef>
              <a:spcAft>
                <a:spcPct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a:ea typeface="MS PGothic" panose="020B0600070205080204" pitchFamily="34" charset="-128"/>
                <a:cs typeface="+mn-cs"/>
              </a:rPr>
              <a:t>In response to the more extreme adversities of childhood (</a:t>
            </a:r>
            <a:r>
              <a:rPr kumimoji="0" lang="en-US" sz="1800" b="1" i="0" u="none" strike="noStrike" kern="1200" cap="none" spc="0" normalizeH="0" baseline="0" noProof="0" dirty="0">
                <a:ln>
                  <a:noFill/>
                </a:ln>
                <a:solidFill>
                  <a:srgbClr val="A50021"/>
                </a:solidFill>
                <a:effectLst/>
                <a:uLnTx/>
                <a:uFillTx/>
                <a:latin typeface="Arial"/>
                <a:ea typeface="MS PGothic" panose="020B0600070205080204" pitchFamily="34" charset="-128"/>
                <a:cs typeface="+mn-cs"/>
              </a:rPr>
              <a:t>ACEs</a:t>
            </a:r>
            <a:r>
              <a:rPr kumimoji="0" lang="en-US" sz="1800" b="0" i="0" u="none" strike="noStrike" kern="1200" cap="none" spc="0" normalizeH="0" baseline="0" noProof="0" dirty="0">
                <a:ln>
                  <a:noFill/>
                </a:ln>
                <a:solidFill>
                  <a:prstClr val="black"/>
                </a:solidFill>
                <a:effectLst/>
                <a:uLnTx/>
                <a:uFillTx/>
                <a:latin typeface="Arial"/>
                <a:ea typeface="MS PGothic" panose="020B0600070205080204" pitchFamily="34" charset="-128"/>
                <a:cs typeface="+mn-cs"/>
              </a:rPr>
              <a:t>)</a:t>
            </a:r>
          </a:p>
          <a:p>
            <a:pPr marL="1143000" marR="0" lvl="2" indent="-228600" algn="l" defTabSz="457200" rtl="0" eaLnBrk="1" fontAlgn="base" latinLnBrk="0" hangingPunct="1">
              <a:lnSpc>
                <a:spcPct val="90000"/>
              </a:lnSpc>
              <a:spcBef>
                <a:spcPct val="2000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Arial"/>
                <a:ea typeface="MS PGothic" panose="020B0600070205080204" pitchFamily="34" charset="-128"/>
                <a:cs typeface="+mn-cs"/>
              </a:rPr>
              <a:t>Physical, sexual, emotional abuse</a:t>
            </a:r>
          </a:p>
          <a:p>
            <a:pPr marL="1143000" marR="0" lvl="2" indent="-228600" algn="l" defTabSz="457200" rtl="0" eaLnBrk="1" fontAlgn="base" latinLnBrk="0" hangingPunct="1">
              <a:lnSpc>
                <a:spcPct val="90000"/>
              </a:lnSpc>
              <a:spcBef>
                <a:spcPct val="2000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Arial"/>
                <a:ea typeface="MS PGothic" panose="020B0600070205080204" pitchFamily="34" charset="-128"/>
                <a:cs typeface="+mn-cs"/>
              </a:rPr>
              <a:t>Physical, emotional neglect</a:t>
            </a:r>
          </a:p>
          <a:p>
            <a:pPr marL="1143000" marR="0" lvl="2" indent="-228600" algn="l" defTabSz="457200" rtl="0" eaLnBrk="1" fontAlgn="base" latinLnBrk="0" hangingPunct="1">
              <a:lnSpc>
                <a:spcPct val="90000"/>
              </a:lnSpc>
              <a:spcBef>
                <a:spcPct val="20000"/>
              </a:spcBef>
              <a:spcAft>
                <a:spcPct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Arial"/>
                <a:ea typeface="MS PGothic" panose="020B0600070205080204" pitchFamily="34" charset="-128"/>
                <a:cs typeface="+mn-cs"/>
              </a:rPr>
              <a:t>Household dysfunction</a:t>
            </a:r>
          </a:p>
          <a:p>
            <a:pPr marL="742950" marR="0" lvl="1" indent="-285750" algn="l" defTabSz="457200" rtl="0" eaLnBrk="1" fontAlgn="base" latinLnBrk="0" hangingPunct="1">
              <a:lnSpc>
                <a:spcPct val="90000"/>
              </a:lnSpc>
              <a:spcBef>
                <a:spcPct val="20000"/>
              </a:spcBef>
              <a:spcAft>
                <a:spcPct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srgbClr val="A50021"/>
                </a:solidFill>
                <a:effectLst/>
                <a:uLnTx/>
                <a:uFillTx/>
                <a:latin typeface="Arial"/>
                <a:ea typeface="MS PGothic" panose="020B0600070205080204" pitchFamily="34" charset="-128"/>
                <a:cs typeface="+mn-cs"/>
              </a:rPr>
              <a:t>Insufficient social-emotional buffering (</a:t>
            </a:r>
            <a:r>
              <a:rPr kumimoji="0" lang="en-US" sz="1800" b="1" i="0" u="sng" strike="noStrike" kern="1200" cap="none" spc="0" normalizeH="0" baseline="0" noProof="0" dirty="0">
                <a:ln>
                  <a:noFill/>
                </a:ln>
                <a:solidFill>
                  <a:prstClr val="black"/>
                </a:solidFill>
                <a:effectLst/>
                <a:uLnTx/>
                <a:uFillTx/>
                <a:latin typeface="Arial"/>
                <a:ea typeface="MS PGothic" panose="020B0600070205080204" pitchFamily="34" charset="-128"/>
                <a:cs typeface="+mn-cs"/>
              </a:rPr>
              <a:t>not enough SSNRs</a:t>
            </a:r>
            <a:r>
              <a:rPr kumimoji="0" lang="en-US" sz="1800" b="1" i="0" u="none" strike="noStrike" kern="1200" cap="none" spc="0" normalizeH="0" baseline="0" noProof="0" dirty="0">
                <a:ln>
                  <a:noFill/>
                </a:ln>
                <a:solidFill>
                  <a:srgbClr val="A50021"/>
                </a:solidFill>
                <a:effectLst/>
                <a:uLnTx/>
                <a:uFillTx/>
                <a:latin typeface="Arial"/>
                <a:ea typeface="MS PGothic" panose="020B0600070205080204" pitchFamily="34" charset="-128"/>
                <a:cs typeface="+mn-cs"/>
              </a:rPr>
              <a:t>)</a:t>
            </a:r>
            <a:endParaRPr kumimoji="0" lang="en-US" sz="1800" b="0" i="0" u="none" strike="noStrike" kern="1200" cap="none" spc="0" normalizeH="0" baseline="0" noProof="0" dirty="0">
              <a:ln>
                <a:noFill/>
              </a:ln>
              <a:solidFill>
                <a:srgbClr val="A50021"/>
              </a:solidFill>
              <a:effectLst/>
              <a:uLnTx/>
              <a:uFillTx/>
              <a:latin typeface="Arial"/>
              <a:ea typeface="MS PGothic" panose="020B0600070205080204" pitchFamily="34" charset="-128"/>
              <a:cs typeface="+mn-cs"/>
            </a:endParaRPr>
          </a:p>
          <a:p>
            <a:pPr marL="742950" marR="0" lvl="1" indent="-285750" algn="l" defTabSz="457200" rtl="0" eaLnBrk="1" fontAlgn="base" latinLnBrk="0" hangingPunct="1">
              <a:lnSpc>
                <a:spcPct val="90000"/>
              </a:lnSpc>
              <a:spcBef>
                <a:spcPct val="20000"/>
              </a:spcBef>
              <a:spcAft>
                <a:spcPct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S PGothic" panose="020B0600070205080204" pitchFamily="34" charset="-128"/>
                <a:cs typeface="+mn-cs"/>
              </a:rPr>
              <a:t>	</a:t>
            </a:r>
            <a:r>
              <a:rPr kumimoji="0" lang="en-US" sz="1600" b="0" i="0" u="none" strike="noStrike" kern="1200" cap="none" spc="0" normalizeH="0" baseline="0" noProof="0" dirty="0">
                <a:ln>
                  <a:noFill/>
                </a:ln>
                <a:solidFill>
                  <a:prstClr val="black"/>
                </a:solidFill>
                <a:effectLst/>
                <a:uLnTx/>
                <a:uFillTx/>
                <a:latin typeface="Arial"/>
                <a:ea typeface="MS PGothic" panose="020B0600070205080204" pitchFamily="34" charset="-128"/>
                <a:cs typeface="+mn-cs"/>
              </a:rPr>
              <a:t>(Deficient levels of emotion coaching, re-processing, reassurance/support)</a:t>
            </a:r>
            <a:endParaRPr kumimoji="0" lang="en-US" sz="800" b="0" i="0" u="none" strike="noStrike" kern="1200" cap="none" spc="0" normalizeH="0" baseline="0" noProof="0" dirty="0">
              <a:ln>
                <a:noFill/>
              </a:ln>
              <a:solidFill>
                <a:prstClr val="black"/>
              </a:solidFill>
              <a:effectLst/>
              <a:uLnTx/>
              <a:uFillTx/>
              <a:latin typeface="Arial"/>
              <a:ea typeface="MS PGothic" panose="020B0600070205080204" pitchFamily="34" charset="-128"/>
              <a:cs typeface="+mn-cs"/>
            </a:endParaRPr>
          </a:p>
          <a:p>
            <a:pPr marL="742950" marR="0" lvl="1" indent="-285750" algn="l" defTabSz="457200" rtl="0" eaLnBrk="1" fontAlgn="base" latinLnBrk="0" hangingPunct="1">
              <a:lnSpc>
                <a:spcPct val="90000"/>
              </a:lnSpc>
              <a:spcBef>
                <a:spcPct val="20000"/>
              </a:spcBef>
              <a:spcAft>
                <a:spcPct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a:ea typeface="MS PGothic" panose="020B0600070205080204" pitchFamily="34" charset="-128"/>
                <a:cs typeface="+mn-cs"/>
              </a:rPr>
              <a:t>Chronic exposure to the physiologic mediators of stress (cortisol, epi) leads to </a:t>
            </a:r>
            <a:r>
              <a:rPr kumimoji="0" lang="en-US" sz="1800" b="1" i="0" u="none" strike="noStrike" kern="1200" cap="none" spc="0" normalizeH="0" baseline="0" noProof="0" dirty="0">
                <a:ln>
                  <a:noFill/>
                </a:ln>
                <a:solidFill>
                  <a:srgbClr val="A50021"/>
                </a:solidFill>
                <a:effectLst/>
                <a:uLnTx/>
                <a:uFillTx/>
                <a:latin typeface="Arial"/>
                <a:ea typeface="MS PGothic" panose="020B0600070205080204" pitchFamily="34" charset="-128"/>
                <a:cs typeface="+mn-cs"/>
              </a:rPr>
              <a:t>potentially permanent changes</a:t>
            </a:r>
            <a:r>
              <a:rPr kumimoji="0" lang="en-US" sz="1800" b="0" i="0" u="none" strike="noStrike" kern="1200" cap="none" spc="0" normalizeH="0" baseline="0" noProof="0" dirty="0">
                <a:ln>
                  <a:noFill/>
                </a:ln>
                <a:solidFill>
                  <a:prstClr val="black"/>
                </a:solidFill>
                <a:effectLst/>
                <a:uLnTx/>
                <a:uFillTx/>
                <a:latin typeface="Arial"/>
                <a:ea typeface="MS PGothic" panose="020B0600070205080204" pitchFamily="34" charset="-128"/>
                <a:cs typeface="+mn-cs"/>
              </a:rPr>
              <a:t> and long-term effects</a:t>
            </a:r>
          </a:p>
          <a:p>
            <a:pPr marL="1143000" marR="0" lvl="2" indent="-228600" algn="l" defTabSz="457200" rtl="0" eaLnBrk="1" fontAlgn="base" latinLnBrk="0" hangingPunct="1">
              <a:lnSpc>
                <a:spcPct val="90000"/>
              </a:lnSpc>
              <a:spcBef>
                <a:spcPct val="20000"/>
              </a:spcBef>
              <a:spcAft>
                <a:spcPct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A50021"/>
                </a:solidFill>
                <a:effectLst/>
                <a:uLnTx/>
                <a:uFillTx/>
                <a:latin typeface="Arial"/>
                <a:ea typeface="MS PGothic" panose="020B0600070205080204" pitchFamily="34" charset="-128"/>
                <a:cs typeface="+mn-cs"/>
              </a:rPr>
              <a:t>Molecular level </a:t>
            </a:r>
            <a:r>
              <a:rPr kumimoji="0" lang="en-US" sz="1600" b="0" i="0" u="none" strike="noStrike" kern="1200" cap="none" spc="0" normalizeH="0" baseline="0" noProof="0" dirty="0">
                <a:ln>
                  <a:noFill/>
                </a:ln>
                <a:solidFill>
                  <a:prstClr val="black"/>
                </a:solidFill>
                <a:effectLst/>
                <a:uLnTx/>
                <a:uFillTx/>
                <a:latin typeface="Arial"/>
                <a:ea typeface="MS PGothic" panose="020B0600070205080204" pitchFamily="34" charset="-128"/>
                <a:cs typeface="+mn-cs"/>
              </a:rPr>
              <a:t>(epigenetics)</a:t>
            </a:r>
          </a:p>
          <a:p>
            <a:pPr marL="1143000" marR="0" lvl="2" indent="-228600" algn="l" defTabSz="457200" rtl="0" eaLnBrk="1" fontAlgn="base" latinLnBrk="0" hangingPunct="1">
              <a:lnSpc>
                <a:spcPct val="90000"/>
              </a:lnSpc>
              <a:spcBef>
                <a:spcPct val="20000"/>
              </a:spcBef>
              <a:spcAft>
                <a:spcPct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A50021"/>
                </a:solidFill>
                <a:effectLst/>
                <a:uLnTx/>
                <a:uFillTx/>
                <a:latin typeface="Arial"/>
                <a:ea typeface="MS PGothic" panose="020B0600070205080204" pitchFamily="34" charset="-128"/>
                <a:cs typeface="+mn-cs"/>
              </a:rPr>
              <a:t>Cellular level </a:t>
            </a:r>
            <a:r>
              <a:rPr kumimoji="0" lang="en-US" sz="1600" b="0" i="0" u="none" strike="noStrike" kern="1200" cap="none" spc="0" normalizeH="0" baseline="0" noProof="0" dirty="0">
                <a:ln>
                  <a:noFill/>
                </a:ln>
                <a:solidFill>
                  <a:prstClr val="black"/>
                </a:solidFill>
                <a:effectLst/>
                <a:uLnTx/>
                <a:uFillTx/>
                <a:latin typeface="Arial"/>
                <a:ea typeface="MS PGothic" panose="020B0600070205080204" pitchFamily="34" charset="-128"/>
                <a:cs typeface="+mn-cs"/>
              </a:rPr>
              <a:t>(brain connectivity)</a:t>
            </a:r>
          </a:p>
          <a:p>
            <a:pPr marL="1143000" marR="0" lvl="2" indent="-228600" algn="l" defTabSz="457200" rtl="0" eaLnBrk="1" fontAlgn="base" latinLnBrk="0" hangingPunct="1">
              <a:lnSpc>
                <a:spcPct val="90000"/>
              </a:lnSpc>
              <a:spcBef>
                <a:spcPct val="20000"/>
              </a:spcBef>
              <a:spcAft>
                <a:spcPct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A50021"/>
                </a:solidFill>
                <a:effectLst/>
                <a:uLnTx/>
                <a:uFillTx/>
                <a:latin typeface="Arial"/>
                <a:ea typeface="MS PGothic" panose="020B0600070205080204" pitchFamily="34" charset="-128"/>
                <a:cs typeface="+mn-cs"/>
              </a:rPr>
              <a:t>Behavioral level </a:t>
            </a:r>
            <a:r>
              <a:rPr kumimoji="0" lang="en-US" sz="1600" b="0" i="0" u="none" strike="noStrike" kern="1200" cap="none" spc="0" normalizeH="0" baseline="0" noProof="0" dirty="0">
                <a:ln>
                  <a:noFill/>
                </a:ln>
                <a:solidFill>
                  <a:prstClr val="black"/>
                </a:solidFill>
                <a:effectLst/>
                <a:uLnTx/>
                <a:uFillTx/>
                <a:latin typeface="Arial"/>
                <a:ea typeface="MS PGothic" panose="020B0600070205080204" pitchFamily="34" charset="-128"/>
                <a:cs typeface="+mn-cs"/>
              </a:rPr>
              <a:t>(allostasis)</a:t>
            </a:r>
          </a:p>
        </p:txBody>
      </p:sp>
      <p:sp>
        <p:nvSpPr>
          <p:cNvPr id="2" name="Rectangle 3">
            <a:extLst>
              <a:ext uri="{FF2B5EF4-FFF2-40B4-BE49-F238E27FC236}">
                <a16:creationId xmlns:a16="http://schemas.microsoft.com/office/drawing/2014/main" id="{AADAFBF4-05CC-4572-9171-EF5DA0429C54}"/>
              </a:ext>
            </a:extLst>
          </p:cNvPr>
          <p:cNvSpPr txBox="1">
            <a:spLocks noChangeArrowheads="1"/>
          </p:cNvSpPr>
          <p:nvPr/>
        </p:nvSpPr>
        <p:spPr bwMode="auto">
          <a:xfrm>
            <a:off x="0" y="294283"/>
            <a:ext cx="6957848" cy="819150"/>
          </a:xfrm>
          <a:prstGeom prst="rect">
            <a:avLst/>
          </a:prstGeom>
          <a:noFill/>
          <a:ln w="9525">
            <a:noFill/>
            <a:miter lim="800000"/>
            <a:headEnd/>
            <a:tailEnd/>
          </a:ln>
          <a:effectLst/>
        </p:spPr>
        <p:txBody>
          <a:bodyPr vert="horz" wrap="square" lIns="91430" tIns="45715" rIns="91430" bIns="45715" numCol="1" anchor="ctr" anchorCtr="1" compatLnSpc="1">
            <a:prstTxWarp prst="textNoShape">
              <a:avLst/>
            </a:prstTxWarp>
          </a:bodyPr>
          <a:lstStyle>
            <a:lvl1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5pPr>
            <a:lvl6pPr marL="457142" algn="ctr" rtl="0" fontAlgn="base">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6pPr>
            <a:lvl7pPr marL="914288" algn="ctr" rtl="0" fontAlgn="base">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7pPr>
            <a:lvl8pPr marL="1371430" algn="ctr" rtl="0" fontAlgn="base">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8pPr>
            <a:lvl9pPr marL="1828574" algn="ctr" rtl="0" fontAlgn="base">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0" cap="none" spc="0" normalizeH="0" baseline="0" noProof="0" dirty="0">
                <a:ln>
                  <a:noFill/>
                </a:ln>
                <a:solidFill>
                  <a:prstClr val="black"/>
                </a:solidFill>
                <a:effectLst/>
                <a:uLnTx/>
                <a:uFillTx/>
                <a:latin typeface="Arial"/>
                <a:ea typeface="+mj-ea"/>
                <a:cs typeface="+mj-cs"/>
              </a:rPr>
              <a:t>Defining</a:t>
            </a:r>
            <a:r>
              <a:rPr kumimoji="0" lang="en-US" sz="3200" b="1" i="0" u="none" strike="noStrike" kern="0" cap="none" spc="0" normalizeH="0" baseline="0" noProof="0" dirty="0">
                <a:ln>
                  <a:noFill/>
                </a:ln>
                <a:solidFill>
                  <a:srgbClr val="D12232"/>
                </a:solidFill>
                <a:effectLst/>
                <a:uLnTx/>
                <a:uFillTx/>
                <a:latin typeface="Arial"/>
                <a:ea typeface="+mj-ea"/>
                <a:cs typeface="+mj-cs"/>
              </a:rPr>
              <a:t> </a:t>
            </a:r>
            <a:r>
              <a:rPr kumimoji="0" lang="en-US" sz="3200" b="1" i="0" u="none" strike="noStrike" kern="0" cap="none" spc="0" normalizeH="0" baseline="0" noProof="0" dirty="0">
                <a:ln>
                  <a:noFill/>
                </a:ln>
                <a:solidFill>
                  <a:srgbClr val="A50021"/>
                </a:solidFill>
                <a:effectLst/>
                <a:uLnTx/>
                <a:uFillTx/>
                <a:latin typeface="Arial"/>
                <a:ea typeface="+mj-ea"/>
                <a:cs typeface="+mj-cs"/>
              </a:rPr>
              <a:t>Adversity</a:t>
            </a:r>
            <a:r>
              <a:rPr kumimoji="0" lang="en-US" sz="3200" b="1" i="0" u="none" strike="noStrike" kern="0" cap="none" spc="0" normalizeH="0" baseline="0" noProof="0" dirty="0">
                <a:ln>
                  <a:noFill/>
                </a:ln>
                <a:solidFill>
                  <a:srgbClr val="D12232"/>
                </a:solidFill>
                <a:effectLst/>
                <a:uLnTx/>
                <a:uFillTx/>
                <a:latin typeface="Arial"/>
                <a:ea typeface="+mj-ea"/>
                <a:cs typeface="+mj-cs"/>
              </a:rPr>
              <a:t> </a:t>
            </a:r>
            <a:r>
              <a:rPr kumimoji="0" lang="en-US" sz="3200" b="1" i="0" u="none" strike="noStrike" kern="0" cap="none" spc="0" normalizeH="0" baseline="0" noProof="0" dirty="0">
                <a:ln>
                  <a:noFill/>
                </a:ln>
                <a:solidFill>
                  <a:prstClr val="black"/>
                </a:solidFill>
                <a:effectLst/>
                <a:uLnTx/>
                <a:uFillTx/>
                <a:latin typeface="Arial"/>
                <a:ea typeface="+mj-ea"/>
                <a:cs typeface="+mj-cs"/>
              </a:rPr>
              <a:t>or </a:t>
            </a:r>
            <a:r>
              <a:rPr kumimoji="0" lang="en-US" sz="3200" b="1" i="0" u="none" strike="noStrike" kern="0" cap="none" spc="0" normalizeH="0" baseline="0" noProof="0" dirty="0">
                <a:ln>
                  <a:noFill/>
                </a:ln>
                <a:solidFill>
                  <a:srgbClr val="A50021"/>
                </a:solidFill>
                <a:effectLst/>
                <a:uLnTx/>
                <a:uFillTx/>
                <a:latin typeface="Arial"/>
                <a:ea typeface="+mj-ea"/>
                <a:cs typeface="+mj-cs"/>
              </a:rPr>
              <a:t>Stress</a:t>
            </a:r>
          </a:p>
        </p:txBody>
      </p:sp>
      <p:sp>
        <p:nvSpPr>
          <p:cNvPr id="6" name="Right Brace 5">
            <a:extLst>
              <a:ext uri="{FF2B5EF4-FFF2-40B4-BE49-F238E27FC236}">
                <a16:creationId xmlns:a16="http://schemas.microsoft.com/office/drawing/2014/main" id="{1C274E43-F7EB-457C-9B7C-0D686F095499}"/>
              </a:ext>
            </a:extLst>
          </p:cNvPr>
          <p:cNvSpPr/>
          <p:nvPr/>
        </p:nvSpPr>
        <p:spPr>
          <a:xfrm>
            <a:off x="4970585" y="3950677"/>
            <a:ext cx="128953" cy="715107"/>
          </a:xfrm>
          <a:prstGeom prst="rightBrace">
            <a:avLst/>
          </a:prstGeom>
          <a:ln>
            <a:solidFill>
              <a:srgbClr val="C00000"/>
            </a:solidFill>
          </a:ln>
        </p:spPr>
        <p:style>
          <a:lnRef idx="2">
            <a:schemeClr val="dk1"/>
          </a:lnRef>
          <a:fillRef idx="0">
            <a:schemeClr val="dk1"/>
          </a:fillRef>
          <a:effectRef idx="1">
            <a:schemeClr val="dk1"/>
          </a:effectRef>
          <a:fontRef idx="minor">
            <a:schemeClr val="tx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8" name="TextBox 7">
            <a:extLst>
              <a:ext uri="{FF2B5EF4-FFF2-40B4-BE49-F238E27FC236}">
                <a16:creationId xmlns:a16="http://schemas.microsoft.com/office/drawing/2014/main" id="{B2085F44-E1CB-4333-8FC9-4B82CC7485FA}"/>
              </a:ext>
            </a:extLst>
          </p:cNvPr>
          <p:cNvSpPr txBox="1"/>
          <p:nvPr/>
        </p:nvSpPr>
        <p:spPr>
          <a:xfrm>
            <a:off x="5182527" y="3985064"/>
            <a:ext cx="3865161" cy="646331"/>
          </a:xfrm>
          <a:prstGeom prst="rect">
            <a:avLst/>
          </a:prstGeom>
          <a:noFill/>
          <a:ln w="38100">
            <a:solidFill>
              <a:schemeClr val="accent3"/>
            </a:solidFill>
          </a:ln>
        </p:spPr>
        <p:txBody>
          <a:bodyPr wrap="non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The same biology also explains how</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A11E2A"/>
                </a:solidFill>
                <a:effectLst/>
                <a:uLnTx/>
                <a:uFillTx/>
                <a:latin typeface="Arial" panose="020B0604020202020204" pitchFamily="34" charset="0"/>
                <a:ea typeface="MS PGothic" panose="020B0600070205080204" pitchFamily="34" charset="-128"/>
                <a:cs typeface="+mn-cs"/>
              </a:rPr>
              <a:t>RH</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 becomes biologically embedded</a:t>
            </a:r>
          </a:p>
        </p:txBody>
      </p:sp>
      <p:sp>
        <p:nvSpPr>
          <p:cNvPr id="10" name="Rectangle 15">
            <a:extLst>
              <a:ext uri="{FF2B5EF4-FFF2-40B4-BE49-F238E27FC236}">
                <a16:creationId xmlns:a16="http://schemas.microsoft.com/office/drawing/2014/main" id="{9340CDC3-3A2A-497E-A7DC-DA6DE7BF11E6}"/>
              </a:ext>
            </a:extLst>
          </p:cNvPr>
          <p:cNvSpPr txBox="1">
            <a:spLocks noChangeArrowheads="1"/>
          </p:cNvSpPr>
          <p:nvPr/>
        </p:nvSpPr>
        <p:spPr bwMode="auto">
          <a:xfrm>
            <a:off x="5643" y="-162153"/>
            <a:ext cx="9144000" cy="680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ctr" anchorCtr="1">
            <a:normAutofit/>
          </a:bodyPr>
          <a:lstStyle>
            <a:lvl1pPr algn="l" defTabSz="457200" rtl="0" eaLnBrk="1" fontAlgn="base" hangingPunct="1">
              <a:spcBef>
                <a:spcPct val="0"/>
              </a:spcBef>
              <a:spcAft>
                <a:spcPct val="0"/>
              </a:spcAft>
              <a:defRPr sz="2800" b="1" kern="1200">
                <a:solidFill>
                  <a:schemeClr val="tx1"/>
                </a:solidFill>
                <a:latin typeface="+mj-lt"/>
                <a:ea typeface="MS PGothic" panose="020B0600070205080204" pitchFamily="34" charset="-128"/>
                <a:cs typeface="Arial"/>
              </a:defRPr>
            </a:lvl1pPr>
            <a:lvl2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2pPr>
            <a:lvl3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3pPr>
            <a:lvl4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4pPr>
            <a:lvl5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5pPr>
            <a:lvl6pPr marL="4572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6pPr>
            <a:lvl7pPr marL="9144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7pPr>
            <a:lvl8pPr marL="13716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8pPr>
            <a:lvl9pPr marL="18288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9pPr>
          </a:lstStyle>
          <a:p>
            <a:pPr algn="ctr" defTabSz="457142" fontAlgn="auto">
              <a:spcBef>
                <a:spcPts val="0"/>
              </a:spcBef>
              <a:spcAft>
                <a:spcPts val="0"/>
              </a:spcAft>
              <a:defRPr/>
            </a:pPr>
            <a:r>
              <a:rPr lang="en-US" dirty="0">
                <a:solidFill>
                  <a:srgbClr val="000000"/>
                </a:solidFill>
                <a:effectLst>
                  <a:outerShdw blurRad="38100" dist="38100" dir="2700000" algn="tl">
                    <a:srgbClr val="FFFFFF"/>
                  </a:outerShdw>
                </a:effectLst>
              </a:rPr>
              <a:t>Defining</a:t>
            </a:r>
            <a:r>
              <a:rPr lang="en-US" dirty="0">
                <a:solidFill>
                  <a:srgbClr val="62269E"/>
                </a:solidFill>
                <a:effectLst>
                  <a:outerShdw blurRad="38100" dist="38100" dir="2700000" algn="tl">
                    <a:srgbClr val="FFFFFF"/>
                  </a:outerShdw>
                </a:effectLst>
              </a:rPr>
              <a:t> </a:t>
            </a:r>
            <a:r>
              <a:rPr lang="en-US" dirty="0">
                <a:solidFill>
                  <a:srgbClr val="A50021"/>
                </a:solidFill>
                <a:effectLst>
                  <a:outerShdw blurRad="38100" dist="38100" dir="2700000" algn="tl">
                    <a:srgbClr val="FFFFFF"/>
                  </a:outerShdw>
                </a:effectLst>
              </a:rPr>
              <a:t>“The PROBLEM”</a:t>
            </a:r>
            <a:endParaRPr lang="en-US" dirty="0">
              <a:solidFill>
                <a:srgbClr val="A50021"/>
              </a:solidFill>
            </a:endParaRPr>
          </a:p>
        </p:txBody>
      </p:sp>
    </p:spTree>
    <p:extLst>
      <p:ext uri="{BB962C8B-B14F-4D97-AF65-F5344CB8AC3E}">
        <p14:creationId xmlns:p14="http://schemas.microsoft.com/office/powerpoint/2010/main" val="876750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 calcmode="lin" valueType="num">
                                      <p:cBhvr additive="base">
                                        <p:cTn id="7"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 calcmode="lin" valueType="num">
                                      <p:cBhvr additive="base">
                                        <p:cTn id="1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 calcmode="lin" valueType="num">
                                      <p:cBhvr additive="base">
                                        <p:cTn id="17"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anim calcmode="lin" valueType="num">
                                      <p:cBhvr additive="base">
                                        <p:cTn id="2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5">
                                            <p:txEl>
                                              <p:pRg st="4" end="4"/>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5">
                                            <p:txEl>
                                              <p:pRg st="5" end="5"/>
                                            </p:txEl>
                                          </p:spTgt>
                                        </p:tgtEl>
                                        <p:attrNameLst>
                                          <p:attrName>style.visibility</p:attrName>
                                        </p:attrNameLst>
                                      </p:cBhvr>
                                      <p:to>
                                        <p:strVal val="visible"/>
                                      </p:to>
                                    </p:set>
                                    <p:anim calcmode="lin" valueType="num">
                                      <p:cBhvr additive="base">
                                        <p:cTn id="25"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anim calcmode="lin" valueType="num">
                                      <p:cBhvr additive="base">
                                        <p:cTn id="31"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anim calcmode="lin" valueType="num">
                                      <p:cBhvr additive="base">
                                        <p:cTn id="35"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5">
                                            <p:txEl>
                                              <p:pRg st="8" end="8"/>
                                            </p:txEl>
                                          </p:spTgt>
                                        </p:tgtEl>
                                        <p:attrNameLst>
                                          <p:attrName>style.visibility</p:attrName>
                                        </p:attrNameLst>
                                      </p:cBhvr>
                                      <p:to>
                                        <p:strVal val="visible"/>
                                      </p:to>
                                    </p:set>
                                    <p:anim calcmode="lin" valueType="num">
                                      <p:cBhvr additive="base">
                                        <p:cTn id="41"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5">
                                            <p:txEl>
                                              <p:pRg st="9" end="9"/>
                                            </p:txEl>
                                          </p:spTgt>
                                        </p:tgtEl>
                                        <p:attrNameLst>
                                          <p:attrName>style.visibility</p:attrName>
                                        </p:attrNameLst>
                                      </p:cBhvr>
                                      <p:to>
                                        <p:strVal val="visible"/>
                                      </p:to>
                                    </p:set>
                                    <p:anim calcmode="lin" valueType="num">
                                      <p:cBhvr additive="base">
                                        <p:cTn id="47" dur="500" fill="hold"/>
                                        <p:tgtEl>
                                          <p:spTgt spid="5">
                                            <p:txEl>
                                              <p:pRg st="9" end="9"/>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5">
                                            <p:txEl>
                                              <p:pRg st="9" end="9"/>
                                            </p:txEl>
                                          </p:spTgt>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5">
                                            <p:txEl>
                                              <p:pRg st="10" end="10"/>
                                            </p:txEl>
                                          </p:spTgt>
                                        </p:tgtEl>
                                        <p:attrNameLst>
                                          <p:attrName>style.visibility</p:attrName>
                                        </p:attrNameLst>
                                      </p:cBhvr>
                                      <p:to>
                                        <p:strVal val="visible"/>
                                      </p:to>
                                    </p:set>
                                    <p:anim calcmode="lin" valueType="num">
                                      <p:cBhvr additive="base">
                                        <p:cTn id="51" dur="500" fill="hold"/>
                                        <p:tgtEl>
                                          <p:spTgt spid="5">
                                            <p:txEl>
                                              <p:pRg st="10" end="10"/>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5">
                                            <p:txEl>
                                              <p:pRg st="10" end="10"/>
                                            </p:txEl>
                                          </p:spTgt>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5">
                                            <p:txEl>
                                              <p:pRg st="11" end="11"/>
                                            </p:txEl>
                                          </p:spTgt>
                                        </p:tgtEl>
                                        <p:attrNameLst>
                                          <p:attrName>style.visibility</p:attrName>
                                        </p:attrNameLst>
                                      </p:cBhvr>
                                      <p:to>
                                        <p:strVal val="visible"/>
                                      </p:to>
                                    </p:set>
                                    <p:anim calcmode="lin" valueType="num">
                                      <p:cBhvr additive="base">
                                        <p:cTn id="55" dur="500" fill="hold"/>
                                        <p:tgtEl>
                                          <p:spTgt spid="5">
                                            <p:txEl>
                                              <p:pRg st="11" end="11"/>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5">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6"/>
                                        </p:tgtEl>
                                        <p:attrNameLst>
                                          <p:attrName>style.visibility</p:attrName>
                                        </p:attrNameLst>
                                      </p:cBhvr>
                                      <p:to>
                                        <p:strVal val="visible"/>
                                      </p:to>
                                    </p:set>
                                    <p:animEffect transition="in" filter="wipe(down)">
                                      <p:cBhvr>
                                        <p:cTn id="61" dur="580">
                                          <p:stCondLst>
                                            <p:cond delay="0"/>
                                          </p:stCondLst>
                                        </p:cTn>
                                        <p:tgtEl>
                                          <p:spTgt spid="6"/>
                                        </p:tgtEl>
                                      </p:cBhvr>
                                    </p:animEffect>
                                    <p:anim calcmode="lin" valueType="num">
                                      <p:cBhvr>
                                        <p:cTn id="62"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67" dur="26">
                                          <p:stCondLst>
                                            <p:cond delay="650"/>
                                          </p:stCondLst>
                                        </p:cTn>
                                        <p:tgtEl>
                                          <p:spTgt spid="6"/>
                                        </p:tgtEl>
                                      </p:cBhvr>
                                      <p:to x="100000" y="60000"/>
                                    </p:animScale>
                                    <p:animScale>
                                      <p:cBhvr>
                                        <p:cTn id="68" dur="166" decel="50000">
                                          <p:stCondLst>
                                            <p:cond delay="676"/>
                                          </p:stCondLst>
                                        </p:cTn>
                                        <p:tgtEl>
                                          <p:spTgt spid="6"/>
                                        </p:tgtEl>
                                      </p:cBhvr>
                                      <p:to x="100000" y="100000"/>
                                    </p:animScale>
                                    <p:animScale>
                                      <p:cBhvr>
                                        <p:cTn id="69" dur="26">
                                          <p:stCondLst>
                                            <p:cond delay="1312"/>
                                          </p:stCondLst>
                                        </p:cTn>
                                        <p:tgtEl>
                                          <p:spTgt spid="6"/>
                                        </p:tgtEl>
                                      </p:cBhvr>
                                      <p:to x="100000" y="80000"/>
                                    </p:animScale>
                                    <p:animScale>
                                      <p:cBhvr>
                                        <p:cTn id="70" dur="166" decel="50000">
                                          <p:stCondLst>
                                            <p:cond delay="1338"/>
                                          </p:stCondLst>
                                        </p:cTn>
                                        <p:tgtEl>
                                          <p:spTgt spid="6"/>
                                        </p:tgtEl>
                                      </p:cBhvr>
                                      <p:to x="100000" y="100000"/>
                                    </p:animScale>
                                    <p:animScale>
                                      <p:cBhvr>
                                        <p:cTn id="71" dur="26">
                                          <p:stCondLst>
                                            <p:cond delay="1642"/>
                                          </p:stCondLst>
                                        </p:cTn>
                                        <p:tgtEl>
                                          <p:spTgt spid="6"/>
                                        </p:tgtEl>
                                      </p:cBhvr>
                                      <p:to x="100000" y="90000"/>
                                    </p:animScale>
                                    <p:animScale>
                                      <p:cBhvr>
                                        <p:cTn id="72" dur="166" decel="50000">
                                          <p:stCondLst>
                                            <p:cond delay="1668"/>
                                          </p:stCondLst>
                                        </p:cTn>
                                        <p:tgtEl>
                                          <p:spTgt spid="6"/>
                                        </p:tgtEl>
                                      </p:cBhvr>
                                      <p:to x="100000" y="100000"/>
                                    </p:animScale>
                                    <p:animScale>
                                      <p:cBhvr>
                                        <p:cTn id="73" dur="26">
                                          <p:stCondLst>
                                            <p:cond delay="1808"/>
                                          </p:stCondLst>
                                        </p:cTn>
                                        <p:tgtEl>
                                          <p:spTgt spid="6"/>
                                        </p:tgtEl>
                                      </p:cBhvr>
                                      <p:to x="100000" y="95000"/>
                                    </p:animScale>
                                    <p:animScale>
                                      <p:cBhvr>
                                        <p:cTn id="74" dur="166" decel="50000">
                                          <p:stCondLst>
                                            <p:cond delay="1834"/>
                                          </p:stCondLst>
                                        </p:cTn>
                                        <p:tgtEl>
                                          <p:spTgt spid="6"/>
                                        </p:tgtEl>
                                      </p:cBhvr>
                                      <p:to x="100000" y="100000"/>
                                    </p:animScale>
                                  </p:childTnLst>
                                </p:cTn>
                              </p:par>
                              <p:par>
                                <p:cTn id="75" presetID="26" presetClass="entr" presetSubtype="0" fill="hold" grpId="0" nodeType="withEffect">
                                  <p:stCondLst>
                                    <p:cond delay="0"/>
                                  </p:stCondLst>
                                  <p:childTnLst>
                                    <p:set>
                                      <p:cBhvr>
                                        <p:cTn id="76" dur="1" fill="hold">
                                          <p:stCondLst>
                                            <p:cond delay="0"/>
                                          </p:stCondLst>
                                        </p:cTn>
                                        <p:tgtEl>
                                          <p:spTgt spid="8"/>
                                        </p:tgtEl>
                                        <p:attrNameLst>
                                          <p:attrName>style.visibility</p:attrName>
                                        </p:attrNameLst>
                                      </p:cBhvr>
                                      <p:to>
                                        <p:strVal val="visible"/>
                                      </p:to>
                                    </p:set>
                                    <p:animEffect transition="in" filter="wipe(down)">
                                      <p:cBhvr>
                                        <p:cTn id="77" dur="580">
                                          <p:stCondLst>
                                            <p:cond delay="0"/>
                                          </p:stCondLst>
                                        </p:cTn>
                                        <p:tgtEl>
                                          <p:spTgt spid="8"/>
                                        </p:tgtEl>
                                      </p:cBhvr>
                                    </p:animEffect>
                                    <p:anim calcmode="lin" valueType="num">
                                      <p:cBhvr>
                                        <p:cTn id="7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7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8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8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8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83" dur="26">
                                          <p:stCondLst>
                                            <p:cond delay="650"/>
                                          </p:stCondLst>
                                        </p:cTn>
                                        <p:tgtEl>
                                          <p:spTgt spid="8"/>
                                        </p:tgtEl>
                                      </p:cBhvr>
                                      <p:to x="100000" y="60000"/>
                                    </p:animScale>
                                    <p:animScale>
                                      <p:cBhvr>
                                        <p:cTn id="84" dur="166" decel="50000">
                                          <p:stCondLst>
                                            <p:cond delay="676"/>
                                          </p:stCondLst>
                                        </p:cTn>
                                        <p:tgtEl>
                                          <p:spTgt spid="8"/>
                                        </p:tgtEl>
                                      </p:cBhvr>
                                      <p:to x="100000" y="100000"/>
                                    </p:animScale>
                                    <p:animScale>
                                      <p:cBhvr>
                                        <p:cTn id="85" dur="26">
                                          <p:stCondLst>
                                            <p:cond delay="1312"/>
                                          </p:stCondLst>
                                        </p:cTn>
                                        <p:tgtEl>
                                          <p:spTgt spid="8"/>
                                        </p:tgtEl>
                                      </p:cBhvr>
                                      <p:to x="100000" y="80000"/>
                                    </p:animScale>
                                    <p:animScale>
                                      <p:cBhvr>
                                        <p:cTn id="86" dur="166" decel="50000">
                                          <p:stCondLst>
                                            <p:cond delay="1338"/>
                                          </p:stCondLst>
                                        </p:cTn>
                                        <p:tgtEl>
                                          <p:spTgt spid="8"/>
                                        </p:tgtEl>
                                      </p:cBhvr>
                                      <p:to x="100000" y="100000"/>
                                    </p:animScale>
                                    <p:animScale>
                                      <p:cBhvr>
                                        <p:cTn id="87" dur="26">
                                          <p:stCondLst>
                                            <p:cond delay="1642"/>
                                          </p:stCondLst>
                                        </p:cTn>
                                        <p:tgtEl>
                                          <p:spTgt spid="8"/>
                                        </p:tgtEl>
                                      </p:cBhvr>
                                      <p:to x="100000" y="90000"/>
                                    </p:animScale>
                                    <p:animScale>
                                      <p:cBhvr>
                                        <p:cTn id="88" dur="166" decel="50000">
                                          <p:stCondLst>
                                            <p:cond delay="1668"/>
                                          </p:stCondLst>
                                        </p:cTn>
                                        <p:tgtEl>
                                          <p:spTgt spid="8"/>
                                        </p:tgtEl>
                                      </p:cBhvr>
                                      <p:to x="100000" y="100000"/>
                                    </p:animScale>
                                    <p:animScale>
                                      <p:cBhvr>
                                        <p:cTn id="89" dur="26">
                                          <p:stCondLst>
                                            <p:cond delay="1808"/>
                                          </p:stCondLst>
                                        </p:cTn>
                                        <p:tgtEl>
                                          <p:spTgt spid="8"/>
                                        </p:tgtEl>
                                      </p:cBhvr>
                                      <p:to x="100000" y="95000"/>
                                    </p:animScale>
                                    <p:animScale>
                                      <p:cBhvr>
                                        <p:cTn id="90"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EAB6E2C-5C66-41DC-AE94-0D63912973B4}"/>
              </a:ext>
            </a:extLst>
          </p:cNvPr>
          <p:cNvSpPr>
            <a:spLocks noGrp="1"/>
          </p:cNvSpPr>
          <p:nvPr>
            <p:ph type="sldNum" sz="quarter" idx="10"/>
          </p:nvPr>
        </p:nvSpPr>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558C58D6-7A02-4F71-AB50-60AC65247C6A}" type="slidenum">
              <a:rPr kumimoji="0" lang="en-US" altLang="en-US" sz="1100" b="0" i="0" u="none" strike="noStrike" kern="1200" cap="none" spc="0" normalizeH="0" baseline="0" noProof="0">
                <a:ln>
                  <a:noFill/>
                </a:ln>
                <a:solidFill>
                  <a:prstClr val="black"/>
                </a:solidFill>
                <a:effectLst/>
                <a:uLnTx/>
                <a:uFillTx/>
                <a:latin typeface="Arial"/>
                <a:ea typeface="MS PGothic"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7</a:t>
            </a:fld>
            <a:endParaRPr kumimoji="0" lang="en-US" altLang="en-US" sz="1100" b="0" i="0" u="none" strike="noStrike" kern="1200" cap="none" spc="0" normalizeH="0" baseline="0" noProof="0">
              <a:ln>
                <a:noFill/>
              </a:ln>
              <a:solidFill>
                <a:prstClr val="black"/>
              </a:solidFill>
              <a:effectLst/>
              <a:uLnTx/>
              <a:uFillTx/>
              <a:latin typeface="Arial"/>
              <a:ea typeface="MS PGothic" panose="020B0600070205080204" pitchFamily="34" charset="-128"/>
              <a:cs typeface="+mn-cs"/>
            </a:endParaRPr>
          </a:p>
        </p:txBody>
      </p:sp>
      <p:sp>
        <p:nvSpPr>
          <p:cNvPr id="10" name="Rectangle 3">
            <a:extLst>
              <a:ext uri="{FF2B5EF4-FFF2-40B4-BE49-F238E27FC236}">
                <a16:creationId xmlns:a16="http://schemas.microsoft.com/office/drawing/2014/main" id="{3B486758-3A17-4968-929E-6791F4591A25}"/>
              </a:ext>
            </a:extLst>
          </p:cNvPr>
          <p:cNvSpPr txBox="1">
            <a:spLocks noChangeArrowheads="1"/>
          </p:cNvSpPr>
          <p:nvPr/>
        </p:nvSpPr>
        <p:spPr bwMode="auto">
          <a:xfrm>
            <a:off x="0" y="294283"/>
            <a:ext cx="9144000" cy="819150"/>
          </a:xfrm>
          <a:prstGeom prst="rect">
            <a:avLst/>
          </a:prstGeom>
          <a:noFill/>
          <a:ln w="9525">
            <a:noFill/>
            <a:miter lim="800000"/>
            <a:headEnd/>
            <a:tailEnd/>
          </a:ln>
          <a:effectLst/>
        </p:spPr>
        <p:txBody>
          <a:bodyPr vert="horz" wrap="square" lIns="91430" tIns="45715" rIns="91430" bIns="45715" numCol="1" anchor="ctr" anchorCtr="1" compatLnSpc="1">
            <a:prstTxWarp prst="textNoShape">
              <a:avLst/>
            </a:prstTxWarp>
          </a:bodyPr>
          <a:lstStyle>
            <a:lvl1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5pPr>
            <a:lvl6pPr marL="457142" algn="ctr" rtl="0" fontAlgn="base">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6pPr>
            <a:lvl7pPr marL="914288" algn="ctr" rtl="0" fontAlgn="base">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7pPr>
            <a:lvl8pPr marL="1371430" algn="ctr" rtl="0" fontAlgn="base">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8pPr>
            <a:lvl9pPr marL="1828574" algn="ctr" rtl="0" fontAlgn="base">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0" cap="none" spc="0" normalizeH="0" baseline="0" noProof="0" dirty="0">
                <a:ln>
                  <a:noFill/>
                </a:ln>
                <a:solidFill>
                  <a:srgbClr val="A50021"/>
                </a:solidFill>
                <a:effectLst/>
                <a:uLnTx/>
                <a:uFillTx/>
                <a:latin typeface="Arial"/>
                <a:ea typeface="+mj-ea"/>
                <a:cs typeface="+mj-cs"/>
              </a:rPr>
              <a:t>TS and RH are Two Sides of Same Coin!</a:t>
            </a:r>
          </a:p>
        </p:txBody>
      </p:sp>
      <p:sp>
        <p:nvSpPr>
          <p:cNvPr id="5" name="TextBox 4">
            <a:extLst>
              <a:ext uri="{FF2B5EF4-FFF2-40B4-BE49-F238E27FC236}">
                <a16:creationId xmlns:a16="http://schemas.microsoft.com/office/drawing/2014/main" id="{C981DD8F-2B40-4303-BCDF-2F2BE628FDED}"/>
              </a:ext>
            </a:extLst>
          </p:cNvPr>
          <p:cNvSpPr txBox="1"/>
          <p:nvPr/>
        </p:nvSpPr>
        <p:spPr>
          <a:xfrm>
            <a:off x="0" y="1207910"/>
            <a:ext cx="9143999" cy="3416320"/>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	</a:t>
            </a:r>
            <a:r>
              <a:rPr kumimoji="0" lang="en-US" sz="1800" b="0" i="0" u="sng"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Molecular level</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				  </a:t>
            </a:r>
            <a:r>
              <a:rPr kumimoji="0" lang="en-US" sz="1800" b="0" i="0" u="sng"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Cellular level</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				</a:t>
            </a:r>
            <a:r>
              <a:rPr kumimoji="0" lang="en-US" sz="1800" b="0" i="0" u="sng"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Behavioral level</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	</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      DNA methylation			     Brain connectivity				  Responses to</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           patterns					   and activity					future adversity</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    </a:t>
            </a:r>
            <a:r>
              <a:rPr kumimoji="0" lang="en-US" sz="1800" b="0" i="0" u="sng"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Adversity</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 increases				</a:t>
            </a:r>
            <a:r>
              <a:rPr kumimoji="0" lang="en-US" sz="1800" b="0" i="0" u="sng"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Adversity</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 alters			    </a:t>
            </a:r>
            <a:r>
              <a:rPr kumimoji="0" lang="en-US" sz="1800" b="0" i="0" u="sng"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Adversity</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 increases</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    methylation of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S PGothic" panose="020B0600070205080204" pitchFamily="34" charset="-128"/>
                <a:cs typeface="+mn-cs"/>
              </a:rPr>
              <a:t>GCr</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			     	  EEG patterns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S PGothic" panose="020B0600070205080204" pitchFamily="34" charset="-128"/>
                <a:cs typeface="+mn-cs"/>
              </a:rPr>
              <a:t>behavioral</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S PGothic" panose="020B0600070205080204" pitchFamily="34" charset="-128"/>
                <a:cs typeface="+mn-cs"/>
              </a:rPr>
              <a:t>allo</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stasis</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     </a:t>
            </a:r>
            <a:r>
              <a:rPr kumimoji="0" lang="en-US" sz="1800" b="0" i="0" u="sng"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Relational health</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			       </a:t>
            </a:r>
            <a:r>
              <a:rPr kumimoji="0" lang="en-US" sz="1800" b="0" i="0" u="sng"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Relational health</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				</a:t>
            </a:r>
            <a:r>
              <a:rPr kumimoji="0" lang="en-US" sz="1800" b="0" i="0" u="sng"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Relational health</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 (breastfeeding, touch)             (Attachment Biobehavioral        (SSNRs) buffers adversity</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    decreases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S PGothic" panose="020B0600070205080204" pitchFamily="34" charset="-128"/>
                <a:cs typeface="+mn-cs"/>
              </a:rPr>
              <a:t>GCr</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				   Catch-up) normalizes              </a:t>
            </a:r>
            <a:r>
              <a:rPr kumimoji="0" lang="en-US" sz="1800" b="0" i="1" u="sng"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and</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 promotes the skills</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       methylation					  EEG patterns			   needed for resilience</a:t>
            </a:r>
          </a:p>
        </p:txBody>
      </p:sp>
      <p:sp>
        <p:nvSpPr>
          <p:cNvPr id="6" name="Rectangle 5">
            <a:extLst>
              <a:ext uri="{FF2B5EF4-FFF2-40B4-BE49-F238E27FC236}">
                <a16:creationId xmlns:a16="http://schemas.microsoft.com/office/drawing/2014/main" id="{4ADB9F1D-1156-4DD3-8412-511C8CC4EDCC}"/>
              </a:ext>
            </a:extLst>
          </p:cNvPr>
          <p:cNvSpPr/>
          <p:nvPr/>
        </p:nvSpPr>
        <p:spPr>
          <a:xfrm>
            <a:off x="3172179" y="1635146"/>
            <a:ext cx="2743200" cy="1514454"/>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8" name="Rectangle 7">
            <a:extLst>
              <a:ext uri="{FF2B5EF4-FFF2-40B4-BE49-F238E27FC236}">
                <a16:creationId xmlns:a16="http://schemas.microsoft.com/office/drawing/2014/main" id="{5BE22D6A-8719-4CE0-A9AE-03949885C91A}"/>
              </a:ext>
            </a:extLst>
          </p:cNvPr>
          <p:cNvSpPr/>
          <p:nvPr/>
        </p:nvSpPr>
        <p:spPr>
          <a:xfrm>
            <a:off x="6252302" y="1658591"/>
            <a:ext cx="2743200" cy="168292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9" name="Rectangle 8">
            <a:extLst>
              <a:ext uri="{FF2B5EF4-FFF2-40B4-BE49-F238E27FC236}">
                <a16:creationId xmlns:a16="http://schemas.microsoft.com/office/drawing/2014/main" id="{E9650A73-47FA-4105-9F22-9C79EBDAF520}"/>
              </a:ext>
            </a:extLst>
          </p:cNvPr>
          <p:cNvSpPr/>
          <p:nvPr/>
        </p:nvSpPr>
        <p:spPr>
          <a:xfrm>
            <a:off x="56442" y="1635145"/>
            <a:ext cx="2743200" cy="170636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1" name="Rectangle 3">
            <a:extLst>
              <a:ext uri="{FF2B5EF4-FFF2-40B4-BE49-F238E27FC236}">
                <a16:creationId xmlns:a16="http://schemas.microsoft.com/office/drawing/2014/main" id="{DECAB291-AEB2-4FF7-B460-2479EB333254}"/>
              </a:ext>
            </a:extLst>
          </p:cNvPr>
          <p:cNvSpPr txBox="1">
            <a:spLocks noChangeArrowheads="1"/>
          </p:cNvSpPr>
          <p:nvPr/>
        </p:nvSpPr>
        <p:spPr bwMode="auto">
          <a:xfrm>
            <a:off x="1981200" y="4823513"/>
            <a:ext cx="5896708" cy="271887"/>
          </a:xfrm>
          <a:prstGeom prst="rect">
            <a:avLst/>
          </a:prstGeom>
          <a:noFill/>
          <a:ln w="9525">
            <a:noFill/>
            <a:miter lim="800000"/>
            <a:headEnd/>
            <a:tailEnd/>
          </a:ln>
          <a:effectLst/>
        </p:spPr>
        <p:txBody>
          <a:bodyPr vert="horz" wrap="square" lIns="91430" tIns="45715" rIns="91430" bIns="45715" numCol="1" anchor="ctr" anchorCtr="1" compatLnSpc="1">
            <a:prstTxWarp prst="textNoShape">
              <a:avLst/>
            </a:prstTxWarp>
          </a:bodyPr>
          <a:lstStyle>
            <a:lvl1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5pPr>
            <a:lvl6pPr marL="457142" algn="ctr" rtl="0" fontAlgn="base">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6pPr>
            <a:lvl7pPr marL="914288" algn="ctr" rtl="0" fontAlgn="base">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7pPr>
            <a:lvl8pPr marL="1371430" algn="ctr" rtl="0" fontAlgn="base">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8pPr>
            <a:lvl9pPr marL="1828574" algn="ctr" rtl="0" fontAlgn="base">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A50021"/>
                </a:solidFill>
                <a:effectLst/>
                <a:uLnTx/>
                <a:uFillTx/>
                <a:latin typeface="Arial"/>
                <a:ea typeface="+mj-ea"/>
                <a:cs typeface="+mj-cs"/>
              </a:rPr>
              <a:t>If TS is the problem, RH is the solution!</a:t>
            </a:r>
          </a:p>
        </p:txBody>
      </p:sp>
      <p:sp>
        <p:nvSpPr>
          <p:cNvPr id="12" name="Rectangle 11">
            <a:extLst>
              <a:ext uri="{FF2B5EF4-FFF2-40B4-BE49-F238E27FC236}">
                <a16:creationId xmlns:a16="http://schemas.microsoft.com/office/drawing/2014/main" id="{FDE42951-90C4-42C6-8E38-5402E72F3565}"/>
              </a:ext>
            </a:extLst>
          </p:cNvPr>
          <p:cNvSpPr/>
          <p:nvPr/>
        </p:nvSpPr>
        <p:spPr>
          <a:xfrm>
            <a:off x="33215" y="3341510"/>
            <a:ext cx="2743200" cy="1280925"/>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Rectangle 12">
            <a:extLst>
              <a:ext uri="{FF2B5EF4-FFF2-40B4-BE49-F238E27FC236}">
                <a16:creationId xmlns:a16="http://schemas.microsoft.com/office/drawing/2014/main" id="{C672032F-46BE-4B4C-9A94-A39DF29BCE65}"/>
              </a:ext>
            </a:extLst>
          </p:cNvPr>
          <p:cNvSpPr/>
          <p:nvPr/>
        </p:nvSpPr>
        <p:spPr>
          <a:xfrm>
            <a:off x="3172179" y="3404009"/>
            <a:ext cx="2743200" cy="1280925"/>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4" name="Rectangle 13">
            <a:extLst>
              <a:ext uri="{FF2B5EF4-FFF2-40B4-BE49-F238E27FC236}">
                <a16:creationId xmlns:a16="http://schemas.microsoft.com/office/drawing/2014/main" id="{80C0301A-F56B-47EF-80F9-FB393F76F015}"/>
              </a:ext>
            </a:extLst>
          </p:cNvPr>
          <p:cNvSpPr/>
          <p:nvPr/>
        </p:nvSpPr>
        <p:spPr>
          <a:xfrm>
            <a:off x="6311143" y="3295127"/>
            <a:ext cx="2743200" cy="1280925"/>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5" name="Rectangle 15">
            <a:extLst>
              <a:ext uri="{FF2B5EF4-FFF2-40B4-BE49-F238E27FC236}">
                <a16:creationId xmlns:a16="http://schemas.microsoft.com/office/drawing/2014/main" id="{B53C404D-FAD4-4EC2-8AF9-5EC95E287AD1}"/>
              </a:ext>
            </a:extLst>
          </p:cNvPr>
          <p:cNvSpPr txBox="1">
            <a:spLocks noChangeArrowheads="1"/>
          </p:cNvSpPr>
          <p:nvPr/>
        </p:nvSpPr>
        <p:spPr bwMode="auto">
          <a:xfrm>
            <a:off x="5643" y="-162153"/>
            <a:ext cx="9144000" cy="680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ctr" anchorCtr="1">
            <a:normAutofit/>
          </a:bodyPr>
          <a:lstStyle>
            <a:lvl1pPr algn="l" defTabSz="457200" rtl="0" eaLnBrk="1" fontAlgn="base" hangingPunct="1">
              <a:spcBef>
                <a:spcPct val="0"/>
              </a:spcBef>
              <a:spcAft>
                <a:spcPct val="0"/>
              </a:spcAft>
              <a:defRPr sz="2800" b="1" kern="1200">
                <a:solidFill>
                  <a:schemeClr val="tx1"/>
                </a:solidFill>
                <a:latin typeface="+mj-lt"/>
                <a:ea typeface="MS PGothic" panose="020B0600070205080204" pitchFamily="34" charset="-128"/>
                <a:cs typeface="Arial"/>
              </a:defRPr>
            </a:lvl1pPr>
            <a:lvl2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2pPr>
            <a:lvl3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3pPr>
            <a:lvl4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4pPr>
            <a:lvl5pPr algn="l" defTabSz="457200" rtl="0" eaLnBrk="1" fontAlgn="base" hangingPunct="1">
              <a:spcBef>
                <a:spcPct val="0"/>
              </a:spcBef>
              <a:spcAft>
                <a:spcPct val="0"/>
              </a:spcAft>
              <a:defRPr sz="2200" b="1">
                <a:solidFill>
                  <a:schemeClr val="tx1"/>
                </a:solidFill>
                <a:latin typeface="Arial" charset="0"/>
                <a:ea typeface="MS PGothic" panose="020B0600070205080204" pitchFamily="34" charset="-128"/>
                <a:cs typeface="ＭＳ Ｐゴシック" charset="0"/>
              </a:defRPr>
            </a:lvl5pPr>
            <a:lvl6pPr marL="4572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6pPr>
            <a:lvl7pPr marL="9144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7pPr>
            <a:lvl8pPr marL="13716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8pPr>
            <a:lvl9pPr marL="1828800" algn="l" defTabSz="457200" rtl="0" eaLnBrk="1" fontAlgn="base" hangingPunct="1">
              <a:spcBef>
                <a:spcPct val="0"/>
              </a:spcBef>
              <a:spcAft>
                <a:spcPct val="0"/>
              </a:spcAft>
              <a:defRPr sz="2200" b="1">
                <a:solidFill>
                  <a:schemeClr val="tx1"/>
                </a:solidFill>
                <a:latin typeface="Arial" charset="0"/>
                <a:ea typeface="ＭＳ Ｐゴシック" charset="0"/>
                <a:cs typeface="ＭＳ Ｐゴシック" charset="0"/>
              </a:defRPr>
            </a:lvl9pPr>
          </a:lstStyle>
          <a:p>
            <a:pPr algn="ctr" defTabSz="457142" fontAlgn="auto">
              <a:spcBef>
                <a:spcPts val="0"/>
              </a:spcBef>
              <a:spcAft>
                <a:spcPts val="0"/>
              </a:spcAft>
              <a:defRPr/>
            </a:pPr>
            <a:r>
              <a:rPr lang="en-US" dirty="0">
                <a:solidFill>
                  <a:srgbClr val="000000"/>
                </a:solidFill>
                <a:effectLst>
                  <a:outerShdw blurRad="38100" dist="38100" dir="2700000" algn="tl">
                    <a:srgbClr val="FFFFFF"/>
                  </a:outerShdw>
                </a:effectLst>
              </a:rPr>
              <a:t>Pivoting towards</a:t>
            </a:r>
            <a:r>
              <a:rPr lang="en-US" dirty="0">
                <a:solidFill>
                  <a:srgbClr val="62269E"/>
                </a:solidFill>
                <a:effectLst>
                  <a:outerShdw blurRad="38100" dist="38100" dir="2700000" algn="tl">
                    <a:srgbClr val="FFFFFF"/>
                  </a:outerShdw>
                </a:effectLst>
              </a:rPr>
              <a:t> </a:t>
            </a:r>
            <a:r>
              <a:rPr lang="en-US" dirty="0">
                <a:solidFill>
                  <a:srgbClr val="A50021"/>
                </a:solidFill>
                <a:effectLst>
                  <a:outerShdw blurRad="38100" dist="38100" dir="2700000" algn="tl">
                    <a:srgbClr val="FFFFFF"/>
                  </a:outerShdw>
                </a:effectLst>
              </a:rPr>
              <a:t>“The SOLUTION”</a:t>
            </a:r>
            <a:endParaRPr lang="en-US" dirty="0">
              <a:solidFill>
                <a:srgbClr val="A50021"/>
              </a:solidFill>
            </a:endParaRPr>
          </a:p>
        </p:txBody>
      </p:sp>
    </p:spTree>
    <p:extLst>
      <p:ext uri="{BB962C8B-B14F-4D97-AF65-F5344CB8AC3E}">
        <p14:creationId xmlns:p14="http://schemas.microsoft.com/office/powerpoint/2010/main" val="2805236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8"/>
                                        </p:tgtEl>
                                      </p:cBhvr>
                                    </p:animEffect>
                                    <p:set>
                                      <p:cBhvr>
                                        <p:cTn id="17" dur="1" fill="hold">
                                          <p:stCondLst>
                                            <p:cond delay="499"/>
                                          </p:stCondLst>
                                        </p:cTn>
                                        <p:tgtEl>
                                          <p:spTgt spid="8"/>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12"/>
                                        </p:tgtEl>
                                      </p:cBhvr>
                                    </p:animEffect>
                                    <p:set>
                                      <p:cBhvr>
                                        <p:cTn id="22" dur="1" fill="hold">
                                          <p:stCondLst>
                                            <p:cond delay="499"/>
                                          </p:stCondLst>
                                        </p:cTn>
                                        <p:tgtEl>
                                          <p:spTgt spid="12"/>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13"/>
                                        </p:tgtEl>
                                      </p:cBhvr>
                                    </p:animEffect>
                                    <p:set>
                                      <p:cBhvr>
                                        <p:cTn id="27" dur="1" fill="hold">
                                          <p:stCondLst>
                                            <p:cond delay="499"/>
                                          </p:stCondLst>
                                        </p:cTn>
                                        <p:tgtEl>
                                          <p:spTgt spid="13"/>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500"/>
                                        <p:tgtEl>
                                          <p:spTgt spid="14"/>
                                        </p:tgtEl>
                                      </p:cBhvr>
                                    </p:animEffect>
                                    <p:set>
                                      <p:cBhvr>
                                        <p:cTn id="32" dur="1" fill="hold">
                                          <p:stCondLst>
                                            <p:cond delay="499"/>
                                          </p:stCondLst>
                                        </p:cTn>
                                        <p:tgtEl>
                                          <p:spTgt spid="14"/>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26"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wipe(down)">
                                      <p:cBhvr>
                                        <p:cTn id="37" dur="580">
                                          <p:stCondLst>
                                            <p:cond delay="0"/>
                                          </p:stCondLst>
                                        </p:cTn>
                                        <p:tgtEl>
                                          <p:spTgt spid="11"/>
                                        </p:tgtEl>
                                      </p:cBhvr>
                                    </p:animEffect>
                                    <p:anim calcmode="lin" valueType="num">
                                      <p:cBhvr>
                                        <p:cTn id="38"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39"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40"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41"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42"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43" dur="26">
                                          <p:stCondLst>
                                            <p:cond delay="650"/>
                                          </p:stCondLst>
                                        </p:cTn>
                                        <p:tgtEl>
                                          <p:spTgt spid="11"/>
                                        </p:tgtEl>
                                      </p:cBhvr>
                                      <p:to x="100000" y="60000"/>
                                    </p:animScale>
                                    <p:animScale>
                                      <p:cBhvr>
                                        <p:cTn id="44" dur="166" decel="50000">
                                          <p:stCondLst>
                                            <p:cond delay="676"/>
                                          </p:stCondLst>
                                        </p:cTn>
                                        <p:tgtEl>
                                          <p:spTgt spid="11"/>
                                        </p:tgtEl>
                                      </p:cBhvr>
                                      <p:to x="100000" y="100000"/>
                                    </p:animScale>
                                    <p:animScale>
                                      <p:cBhvr>
                                        <p:cTn id="45" dur="26">
                                          <p:stCondLst>
                                            <p:cond delay="1312"/>
                                          </p:stCondLst>
                                        </p:cTn>
                                        <p:tgtEl>
                                          <p:spTgt spid="11"/>
                                        </p:tgtEl>
                                      </p:cBhvr>
                                      <p:to x="100000" y="80000"/>
                                    </p:animScale>
                                    <p:animScale>
                                      <p:cBhvr>
                                        <p:cTn id="46" dur="166" decel="50000">
                                          <p:stCondLst>
                                            <p:cond delay="1338"/>
                                          </p:stCondLst>
                                        </p:cTn>
                                        <p:tgtEl>
                                          <p:spTgt spid="11"/>
                                        </p:tgtEl>
                                      </p:cBhvr>
                                      <p:to x="100000" y="100000"/>
                                    </p:animScale>
                                    <p:animScale>
                                      <p:cBhvr>
                                        <p:cTn id="47" dur="26">
                                          <p:stCondLst>
                                            <p:cond delay="1642"/>
                                          </p:stCondLst>
                                        </p:cTn>
                                        <p:tgtEl>
                                          <p:spTgt spid="11"/>
                                        </p:tgtEl>
                                      </p:cBhvr>
                                      <p:to x="100000" y="90000"/>
                                    </p:animScale>
                                    <p:animScale>
                                      <p:cBhvr>
                                        <p:cTn id="48" dur="166" decel="50000">
                                          <p:stCondLst>
                                            <p:cond delay="1668"/>
                                          </p:stCondLst>
                                        </p:cTn>
                                        <p:tgtEl>
                                          <p:spTgt spid="11"/>
                                        </p:tgtEl>
                                      </p:cBhvr>
                                      <p:to x="100000" y="100000"/>
                                    </p:animScale>
                                    <p:animScale>
                                      <p:cBhvr>
                                        <p:cTn id="49" dur="26">
                                          <p:stCondLst>
                                            <p:cond delay="1808"/>
                                          </p:stCondLst>
                                        </p:cTn>
                                        <p:tgtEl>
                                          <p:spTgt spid="11"/>
                                        </p:tgtEl>
                                      </p:cBhvr>
                                      <p:to x="100000" y="95000"/>
                                    </p:animScale>
                                    <p:animScale>
                                      <p:cBhvr>
                                        <p:cTn id="50"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1" grpId="0"/>
      <p:bldP spid="12" grpId="0" animBg="1"/>
      <p:bldP spid="13" grpId="0" animBg="1"/>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EAB6E2C-5C66-41DC-AE94-0D63912973B4}"/>
              </a:ext>
            </a:extLst>
          </p:cNvPr>
          <p:cNvSpPr>
            <a:spLocks noGrp="1"/>
          </p:cNvSpPr>
          <p:nvPr>
            <p:ph type="sldNum" sz="quarter" idx="10"/>
          </p:nvPr>
        </p:nvSpPr>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558C58D6-7A02-4F71-AB50-60AC65247C6A}" type="slidenum">
              <a:rPr kumimoji="0" lang="en-US" altLang="en-US" sz="1100" b="0" i="0" u="none" strike="noStrike" kern="1200" cap="none" spc="0" normalizeH="0" baseline="0" noProof="0">
                <a:ln>
                  <a:noFill/>
                </a:ln>
                <a:solidFill>
                  <a:prstClr val="black"/>
                </a:solidFill>
                <a:effectLst/>
                <a:uLnTx/>
                <a:uFillTx/>
                <a:latin typeface="Arial"/>
                <a:ea typeface="MS PGothic"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8</a:t>
            </a:fld>
            <a:endParaRPr kumimoji="0" lang="en-US" altLang="en-US" sz="1100" b="0" i="0" u="none" strike="noStrike" kern="1200" cap="none" spc="0" normalizeH="0" baseline="0" noProof="0">
              <a:ln>
                <a:noFill/>
              </a:ln>
              <a:solidFill>
                <a:prstClr val="black"/>
              </a:solidFill>
              <a:effectLst/>
              <a:uLnTx/>
              <a:uFillTx/>
              <a:latin typeface="Arial"/>
              <a:ea typeface="MS PGothic" panose="020B0600070205080204" pitchFamily="34" charset="-128"/>
              <a:cs typeface="+mn-cs"/>
            </a:endParaRPr>
          </a:p>
        </p:txBody>
      </p:sp>
      <p:sp>
        <p:nvSpPr>
          <p:cNvPr id="9" name="Rectangle 2">
            <a:extLst>
              <a:ext uri="{FF2B5EF4-FFF2-40B4-BE49-F238E27FC236}">
                <a16:creationId xmlns:a16="http://schemas.microsoft.com/office/drawing/2014/main" id="{D5B4AE32-AF82-4575-803D-6D9839005878}"/>
              </a:ext>
            </a:extLst>
          </p:cNvPr>
          <p:cNvSpPr txBox="1">
            <a:spLocks noChangeArrowheads="1"/>
          </p:cNvSpPr>
          <p:nvPr/>
        </p:nvSpPr>
        <p:spPr bwMode="auto">
          <a:xfrm>
            <a:off x="364881" y="568527"/>
            <a:ext cx="8544658" cy="4413781"/>
          </a:xfrm>
          <a:prstGeom prst="rect">
            <a:avLst/>
          </a:prstGeom>
          <a:noFill/>
          <a:ln w="9525">
            <a:noFill/>
            <a:miter lim="800000"/>
            <a:headEnd/>
            <a:tailEnd/>
          </a:ln>
          <a:effectLst/>
        </p:spPr>
        <p:txBody>
          <a:bodyPr vert="horz" wrap="square" lIns="91430" tIns="45715" rIns="91430" bIns="45715" numCol="1" anchor="t" anchorCtr="0" compatLnSpc="1">
            <a:prstTxWarp prst="textNoShape">
              <a:avLst/>
            </a:prstTxWarp>
          </a:bodyPr>
          <a:lstStyle>
            <a:lvl1pPr marL="342857" indent="-342857" algn="l" rtl="0" eaLnBrk="0" fontAlgn="base" hangingPunct="0">
              <a:spcBef>
                <a:spcPct val="20000"/>
              </a:spcBef>
              <a:spcAft>
                <a:spcPct val="0"/>
              </a:spcAft>
              <a:buClr>
                <a:schemeClr val="hlink"/>
              </a:buClr>
              <a:buChar char="•"/>
              <a:defRPr sz="3200">
                <a:solidFill>
                  <a:schemeClr val="tx1"/>
                </a:solidFill>
                <a:effectLst>
                  <a:outerShdw blurRad="38100" dist="38100" dir="2700000" algn="tl">
                    <a:srgbClr val="FFFFFF"/>
                  </a:outerShdw>
                </a:effectLst>
                <a:latin typeface="+mn-lt"/>
                <a:ea typeface="+mn-ea"/>
                <a:cs typeface="+mn-cs"/>
              </a:defRPr>
            </a:lvl1pPr>
            <a:lvl2pPr marL="742859" indent="-285715" algn="l" rtl="0" eaLnBrk="0" fontAlgn="base" hangingPunct="0">
              <a:spcBef>
                <a:spcPct val="20000"/>
              </a:spcBef>
              <a:spcAft>
                <a:spcPct val="0"/>
              </a:spcAft>
              <a:buChar char="–"/>
              <a:defRPr sz="2800">
                <a:solidFill>
                  <a:schemeClr val="tx1"/>
                </a:solidFill>
                <a:effectLst>
                  <a:outerShdw blurRad="38100" dist="38100" dir="2700000" algn="tl">
                    <a:srgbClr val="FFFFFF"/>
                  </a:outerShdw>
                </a:effectLst>
                <a:latin typeface="+mn-lt"/>
              </a:defRPr>
            </a:lvl2pPr>
            <a:lvl3pPr marL="1142858" indent="-228570" algn="l" rtl="0" eaLnBrk="0" fontAlgn="base" hangingPunct="0">
              <a:spcBef>
                <a:spcPct val="20000"/>
              </a:spcBef>
              <a:spcAft>
                <a:spcPct val="0"/>
              </a:spcAft>
              <a:buClr>
                <a:schemeClr val="tx2"/>
              </a:buClr>
              <a:buChar char="•"/>
              <a:defRPr sz="2400">
                <a:solidFill>
                  <a:schemeClr val="tx1"/>
                </a:solidFill>
                <a:effectLst>
                  <a:outerShdw blurRad="38100" dist="38100" dir="2700000" algn="tl">
                    <a:srgbClr val="FFFFFF"/>
                  </a:outerShdw>
                </a:effectLst>
                <a:latin typeface="+mn-lt"/>
              </a:defRPr>
            </a:lvl3pPr>
            <a:lvl4pPr marL="1600000" indent="-228570" algn="l" rtl="0" eaLnBrk="0" fontAlgn="base" hangingPunct="0">
              <a:spcBef>
                <a:spcPct val="20000"/>
              </a:spcBef>
              <a:spcAft>
                <a:spcPct val="0"/>
              </a:spcAft>
              <a:buChar char="–"/>
              <a:defRPr sz="2000">
                <a:solidFill>
                  <a:schemeClr val="tx1"/>
                </a:solidFill>
                <a:effectLst>
                  <a:outerShdw blurRad="38100" dist="38100" dir="2700000" algn="tl">
                    <a:srgbClr val="FFFFFF"/>
                  </a:outerShdw>
                </a:effectLst>
                <a:latin typeface="+mn-lt"/>
              </a:defRPr>
            </a:lvl4pPr>
            <a:lvl5pPr marL="2057144" indent="-228570" algn="l" rtl="0" eaLnBrk="0" fontAlgn="base" hangingPunct="0">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5pPr>
            <a:lvl6pPr marL="2514285" indent="-228570" algn="l" rtl="0" fontAlgn="base">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6pPr>
            <a:lvl7pPr marL="2971430" indent="-228570" algn="l" rtl="0" fontAlgn="base">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7pPr>
            <a:lvl8pPr marL="3428573" indent="-228570" algn="l" rtl="0" fontAlgn="base">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8pPr>
            <a:lvl9pPr marL="3885715" indent="-228570" algn="l" rtl="0" fontAlgn="base">
              <a:spcBef>
                <a:spcPct val="20000"/>
              </a:spcBef>
              <a:spcAft>
                <a:spcPct val="0"/>
              </a:spcAft>
              <a:buClr>
                <a:schemeClr val="folHlink"/>
              </a:buClr>
              <a:buChar char="•"/>
              <a:defRPr sz="2000">
                <a:solidFill>
                  <a:schemeClr val="tx1"/>
                </a:solidFill>
                <a:effectLst>
                  <a:outerShdw blurRad="38100" dist="38100" dir="2700000" algn="tl">
                    <a:srgbClr val="FFFFFF"/>
                  </a:outerShdw>
                </a:effectLst>
                <a:latin typeface="+mn-lt"/>
              </a:defRPr>
            </a:lvl9pPr>
          </a:lstStyle>
          <a:p>
            <a:pPr marL="0" marR="0" lvl="1" indent="0" algn="l" defTabSz="914400" rtl="0" eaLnBrk="0" fontAlgn="base" latinLnBrk="0" hangingPunct="0">
              <a:lnSpc>
                <a:spcPct val="100000"/>
              </a:lnSpc>
              <a:spcBef>
                <a:spcPct val="20000"/>
              </a:spcBef>
              <a:spcAft>
                <a:spcPct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Refers to the ability to develop and sustain the safe, stable and nurturing relationships (SSNRs). These, in turn, provide kids with positive childhood experiences (PCEs).</a:t>
            </a:r>
          </a:p>
          <a:p>
            <a:pPr marL="0" marR="0" lvl="1" indent="0" algn="l" defTabSz="914400" rtl="0" eaLnBrk="0" fontAlgn="base" latinLnBrk="0" hangingPunct="0">
              <a:lnSpc>
                <a:spcPct val="100000"/>
              </a:lnSpc>
              <a:spcBef>
                <a:spcPct val="20000"/>
              </a:spcBef>
              <a:spcAft>
                <a:spcPct val="0"/>
              </a:spcAft>
              <a:buClrTx/>
              <a:buSzTx/>
              <a:buFontTx/>
              <a:buNone/>
              <a:tabLst/>
              <a:defRPr/>
            </a:pPr>
            <a:endParaRPr kumimoji="0" lang="en-US" sz="8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endParaRPr>
          </a:p>
          <a:p>
            <a:pPr marL="742859" marR="0" lvl="1" indent="-285715" algn="l" defTabSz="914400" rtl="0" eaLnBrk="0" fontAlgn="base" latinLnBrk="0" hangingPunct="0">
              <a:lnSpc>
                <a:spcPct val="100000"/>
              </a:lnSpc>
              <a:spcBef>
                <a:spcPct val="20000"/>
              </a:spcBef>
              <a:spcAft>
                <a:spcPct val="0"/>
              </a:spcAft>
              <a:buClrTx/>
              <a:buSzTx/>
              <a:buFontTx/>
              <a:buChar char="–"/>
              <a:tabLst/>
              <a:defRPr/>
            </a:pPr>
            <a:r>
              <a:rPr kumimoji="0" lang="en-US" sz="20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Dyadic level (parent or caregiver and child interactions)</a:t>
            </a:r>
          </a:p>
          <a:p>
            <a:pPr marL="742859" marR="0" lvl="1" indent="-285715" algn="l" defTabSz="914400" rtl="0" eaLnBrk="0" fontAlgn="base" latinLnBrk="0" hangingPunct="0">
              <a:lnSpc>
                <a:spcPct val="100000"/>
              </a:lnSpc>
              <a:spcBef>
                <a:spcPct val="20000"/>
              </a:spcBef>
              <a:spcAft>
                <a:spcPct val="0"/>
              </a:spcAft>
              <a:buClrTx/>
              <a:buSzTx/>
              <a:buFontTx/>
              <a:buChar char="–"/>
              <a:tabLst/>
              <a:defRPr/>
            </a:pPr>
            <a:r>
              <a:rPr kumimoji="0" lang="en-US" sz="20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Familial level (intra-familial interactions)</a:t>
            </a:r>
          </a:p>
          <a:p>
            <a:pPr marL="742859" marR="0" lvl="1" indent="-285715" algn="l" defTabSz="914400" rtl="0" eaLnBrk="0" fontAlgn="base" latinLnBrk="0" hangingPunct="0">
              <a:lnSpc>
                <a:spcPct val="100000"/>
              </a:lnSpc>
              <a:spcBef>
                <a:spcPct val="20000"/>
              </a:spcBef>
              <a:spcAft>
                <a:spcPct val="0"/>
              </a:spcAft>
              <a:buClrTx/>
              <a:buSzTx/>
              <a:buFontTx/>
              <a:buChar char="–"/>
              <a:tabLst/>
              <a:defRPr/>
            </a:pPr>
            <a:r>
              <a:rPr kumimoji="0" lang="en-US" sz="20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Community level (societal interactions and “normative” behaviors)</a:t>
            </a:r>
          </a:p>
          <a:p>
            <a:pPr marL="742859" marR="0" lvl="1" indent="-285715" algn="l" defTabSz="914400" rtl="0" eaLnBrk="0" fontAlgn="base" latinLnBrk="0" hangingPunct="0">
              <a:lnSpc>
                <a:spcPct val="100000"/>
              </a:lnSpc>
              <a:spcBef>
                <a:spcPct val="20000"/>
              </a:spcBef>
              <a:spcAft>
                <a:spcPct val="0"/>
              </a:spcAft>
              <a:buClrTx/>
              <a:buSzTx/>
              <a:buFontTx/>
              <a:buChar char="–"/>
              <a:tabLst/>
              <a:defRPr/>
            </a:pPr>
            <a:endParaRPr kumimoji="0" lang="en-US" sz="8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endParaRPr>
          </a:p>
          <a:p>
            <a:pPr marL="742859" marR="0" lvl="1" indent="-285715" algn="l" defTabSz="914400" rtl="0" eaLnBrk="0" fontAlgn="base" latinLnBrk="0" hangingPunct="0">
              <a:lnSpc>
                <a:spcPct val="100000"/>
              </a:lnSpc>
              <a:spcBef>
                <a:spcPct val="20000"/>
              </a:spcBef>
              <a:spcAft>
                <a:spcPct val="0"/>
              </a:spcAft>
              <a:buClrTx/>
              <a:buSzTx/>
              <a:buFontTx/>
              <a:buChar char="–"/>
              <a:tabLst/>
              <a:defRPr/>
            </a:pPr>
            <a:r>
              <a:rPr kumimoji="0" lang="en-US" sz="20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Provider level (pediatric professional and patient/family interactions)</a:t>
            </a:r>
          </a:p>
          <a:p>
            <a:pPr marL="742859" marR="0" lvl="1" indent="-285715" algn="l" defTabSz="914400" rtl="0" eaLnBrk="0" fontAlgn="base" latinLnBrk="0" hangingPunct="0">
              <a:lnSpc>
                <a:spcPct val="100000"/>
              </a:lnSpc>
              <a:spcBef>
                <a:spcPct val="20000"/>
              </a:spcBef>
              <a:spcAft>
                <a:spcPct val="0"/>
              </a:spcAft>
              <a:buClrTx/>
              <a:buSzTx/>
              <a:buFontTx/>
              <a:buChar char="–"/>
              <a:tabLst/>
              <a:defRPr/>
            </a:pPr>
            <a:r>
              <a:rPr kumimoji="0" lang="en-US" sz="20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Practice level (</a:t>
            </a:r>
            <a:r>
              <a:rPr lang="en-US" sz="2000" kern="0" noProof="0" dirty="0">
                <a:solidFill>
                  <a:prstClr val="black"/>
                </a:solidFill>
                <a:effectLst/>
                <a:latin typeface="Arial"/>
              </a:rPr>
              <a:t>prof. org.</a:t>
            </a:r>
            <a:r>
              <a:rPr kumimoji="0" lang="en-US" sz="20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 and their staff / community </a:t>
            </a:r>
            <a:r>
              <a:rPr lang="en-US" sz="2000" kern="0" dirty="0">
                <a:solidFill>
                  <a:prstClr val="black"/>
                </a:solidFill>
                <a:effectLst/>
                <a:latin typeface="Arial"/>
              </a:rPr>
              <a:t>collaborators</a:t>
            </a:r>
            <a:r>
              <a:rPr kumimoji="0" lang="en-US" sz="20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a:t>
            </a:r>
          </a:p>
          <a:p>
            <a:pPr marL="457144" marR="0" lvl="1" indent="0" algn="l" defTabSz="914400" rtl="0" eaLnBrk="0" fontAlgn="base" latinLnBrk="0" hangingPunct="0">
              <a:lnSpc>
                <a:spcPct val="100000"/>
              </a:lnSpc>
              <a:spcBef>
                <a:spcPct val="20000"/>
              </a:spcBef>
              <a:spcAft>
                <a:spcPct val="0"/>
              </a:spcAft>
              <a:buClrTx/>
              <a:buSzTx/>
              <a:buFontTx/>
              <a:buNone/>
              <a:tabLst/>
              <a:defRPr/>
            </a:pPr>
            <a:endParaRPr kumimoji="0" lang="en-US" sz="8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endParaRPr>
          </a:p>
          <a:p>
            <a:pPr marL="742859" marR="0" lvl="1" indent="-285715" algn="l" defTabSz="914400" rtl="0" eaLnBrk="0" fontAlgn="base" latinLnBrk="0" hangingPunct="0">
              <a:lnSpc>
                <a:spcPct val="100000"/>
              </a:lnSpc>
              <a:spcBef>
                <a:spcPct val="20000"/>
              </a:spcBef>
              <a:spcAft>
                <a:spcPct val="0"/>
              </a:spcAft>
              <a:buClrTx/>
              <a:buSzTx/>
              <a:buFontTx/>
              <a:buChar char="–"/>
              <a:tabLst/>
              <a:defRPr/>
            </a:pPr>
            <a:r>
              <a:rPr kumimoji="0" lang="en-US" sz="20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Buffers adversity (toxic stress -&gt; tolerable or positive)</a:t>
            </a:r>
          </a:p>
          <a:p>
            <a:pPr marL="742859" marR="0" lvl="1" indent="-285715" algn="l" defTabSz="914400" rtl="0" eaLnBrk="0" fontAlgn="base" latinLnBrk="0" hangingPunct="0">
              <a:lnSpc>
                <a:spcPct val="100000"/>
              </a:lnSpc>
              <a:spcBef>
                <a:spcPct val="20000"/>
              </a:spcBef>
              <a:spcAft>
                <a:spcPct val="0"/>
              </a:spcAft>
              <a:buClrTx/>
              <a:buSzTx/>
              <a:buFontTx/>
              <a:buChar char="–"/>
              <a:tabLst/>
              <a:defRPr/>
            </a:pPr>
            <a:r>
              <a:rPr kumimoji="0" lang="en-US" sz="20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Builds the skills needed to be </a:t>
            </a:r>
            <a:r>
              <a:rPr kumimoji="0" lang="en-US" sz="2000" b="1" i="0" u="none" strike="noStrike" kern="0" cap="none" spc="0" normalizeH="0" baseline="0" noProof="0" dirty="0">
                <a:ln>
                  <a:noFill/>
                </a:ln>
                <a:solidFill>
                  <a:srgbClr val="A11E2A"/>
                </a:solidFill>
                <a:effectLst/>
                <a:uLnTx/>
                <a:uFillTx/>
                <a:latin typeface="Arial"/>
                <a:ea typeface="MS PGothic" panose="020B0600070205080204" pitchFamily="34" charset="-128"/>
                <a:cs typeface="+mn-cs"/>
              </a:rPr>
              <a:t>resilient</a:t>
            </a:r>
            <a:r>
              <a:rPr kumimoji="0" lang="en-US" sz="2000" b="0" i="0" u="none" strike="noStrike" kern="0" cap="none" spc="0" normalizeH="0" baseline="0" noProof="0" dirty="0">
                <a:ln>
                  <a:noFill/>
                </a:ln>
                <a:solidFill>
                  <a:prstClr val="black"/>
                </a:solidFill>
                <a:effectLst/>
                <a:uLnTx/>
                <a:uFillTx/>
                <a:latin typeface="Arial"/>
                <a:ea typeface="MS PGothic" panose="020B0600070205080204" pitchFamily="34" charset="-128"/>
                <a:cs typeface="+mn-cs"/>
              </a:rPr>
              <a:t> in the future</a:t>
            </a:r>
          </a:p>
        </p:txBody>
      </p:sp>
      <p:sp>
        <p:nvSpPr>
          <p:cNvPr id="10" name="Rectangle 3">
            <a:extLst>
              <a:ext uri="{FF2B5EF4-FFF2-40B4-BE49-F238E27FC236}">
                <a16:creationId xmlns:a16="http://schemas.microsoft.com/office/drawing/2014/main" id="{3B486758-3A17-4968-929E-6791F4591A25}"/>
              </a:ext>
            </a:extLst>
          </p:cNvPr>
          <p:cNvSpPr txBox="1">
            <a:spLocks noChangeArrowheads="1"/>
          </p:cNvSpPr>
          <p:nvPr/>
        </p:nvSpPr>
        <p:spPr bwMode="auto">
          <a:xfrm>
            <a:off x="0" y="-139468"/>
            <a:ext cx="9144000" cy="661103"/>
          </a:xfrm>
          <a:prstGeom prst="rect">
            <a:avLst/>
          </a:prstGeom>
          <a:noFill/>
          <a:ln w="9525">
            <a:noFill/>
            <a:miter lim="800000"/>
            <a:headEnd/>
            <a:tailEnd/>
          </a:ln>
          <a:effectLst/>
        </p:spPr>
        <p:txBody>
          <a:bodyPr vert="horz" wrap="square" lIns="91430" tIns="45715" rIns="91430" bIns="45715" numCol="1" anchor="ctr" anchorCtr="1" compatLnSpc="1">
            <a:prstTxWarp prst="textNoShape">
              <a:avLst/>
            </a:prstTxWarp>
          </a:bodyPr>
          <a:lstStyle>
            <a:lvl1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5pPr>
            <a:lvl6pPr marL="457142" algn="ctr" rtl="0" fontAlgn="base">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6pPr>
            <a:lvl7pPr marL="914288" algn="ctr" rtl="0" fontAlgn="base">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7pPr>
            <a:lvl8pPr marL="1371430" algn="ctr" rtl="0" fontAlgn="base">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8pPr>
            <a:lvl9pPr marL="1828574" algn="ctr" rtl="0" fontAlgn="base">
              <a:spcBef>
                <a:spcPct val="0"/>
              </a:spcBef>
              <a:spcAft>
                <a:spcPct val="0"/>
              </a:spcAft>
              <a:defRPr sz="4400" b="1">
                <a:solidFill>
                  <a:schemeClr val="tx2"/>
                </a:solidFill>
                <a:effectLst>
                  <a:outerShdw blurRad="38100" dist="38100" dir="2700000" algn="tl">
                    <a:srgbClr val="FFFFFF"/>
                  </a:outerShdw>
                </a:effectLst>
                <a:latin typeface="Garamond"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0" cap="none" spc="0" normalizeH="0" baseline="0" noProof="0" dirty="0">
                <a:ln>
                  <a:noFill/>
                </a:ln>
                <a:solidFill>
                  <a:srgbClr val="A50021"/>
                </a:solidFill>
                <a:effectLst/>
                <a:uLnTx/>
                <a:uFillTx/>
                <a:latin typeface="Arial"/>
                <a:ea typeface="+mj-ea"/>
                <a:cs typeface="+mj-cs"/>
              </a:rPr>
              <a:t>RELATIONAL HEALTH:</a:t>
            </a:r>
          </a:p>
        </p:txBody>
      </p:sp>
      <p:sp>
        <p:nvSpPr>
          <p:cNvPr id="2" name="Rectangle 1">
            <a:extLst>
              <a:ext uri="{FF2B5EF4-FFF2-40B4-BE49-F238E27FC236}">
                <a16:creationId xmlns:a16="http://schemas.microsoft.com/office/drawing/2014/main" id="{85F6041E-1AEA-49C4-B159-9A21D238C41D}"/>
              </a:ext>
            </a:extLst>
          </p:cNvPr>
          <p:cNvSpPr/>
          <p:nvPr/>
        </p:nvSpPr>
        <p:spPr>
          <a:xfrm>
            <a:off x="1160585" y="3969076"/>
            <a:ext cx="6142892" cy="819149"/>
          </a:xfrm>
          <a:prstGeom prst="rect">
            <a:avLst/>
          </a:prstGeom>
          <a:noFill/>
          <a:ln w="57150">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515053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2" end="2"/>
                                            </p:txEl>
                                          </p:spTgt>
                                        </p:tgtEl>
                                        <p:attrNameLst>
                                          <p:attrName>style.visibility</p:attrName>
                                        </p:attrNameLst>
                                      </p:cBhvr>
                                      <p:to>
                                        <p:strVal val="visible"/>
                                      </p:to>
                                    </p:set>
                                    <p:anim calcmode="lin" valueType="num">
                                      <p:cBhvr additive="base">
                                        <p:cTn id="7"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xEl>
                                              <p:pRg st="3" end="3"/>
                                            </p:txEl>
                                          </p:spTgt>
                                        </p:tgtEl>
                                        <p:attrNameLst>
                                          <p:attrName>style.visibility</p:attrName>
                                        </p:attrNameLst>
                                      </p:cBhvr>
                                      <p:to>
                                        <p:strVal val="visible"/>
                                      </p:to>
                                    </p:set>
                                    <p:anim calcmode="lin" valueType="num">
                                      <p:cBhvr additive="base">
                                        <p:cTn id="11"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9">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9">
                                            <p:txEl>
                                              <p:pRg st="4" end="4"/>
                                            </p:txEl>
                                          </p:spTgt>
                                        </p:tgtEl>
                                        <p:attrNameLst>
                                          <p:attrName>style.visibility</p:attrName>
                                        </p:attrNameLst>
                                      </p:cBhvr>
                                      <p:to>
                                        <p:strVal val="visible"/>
                                      </p:to>
                                    </p:set>
                                    <p:anim calcmode="lin" valueType="num">
                                      <p:cBhvr additive="base">
                                        <p:cTn id="15"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9">
                                            <p:txEl>
                                              <p:pRg st="6" end="6"/>
                                            </p:txEl>
                                          </p:spTgt>
                                        </p:tgtEl>
                                        <p:attrNameLst>
                                          <p:attrName>style.visibility</p:attrName>
                                        </p:attrNameLst>
                                      </p:cBhvr>
                                      <p:to>
                                        <p:strVal val="visible"/>
                                      </p:to>
                                    </p:set>
                                    <p:anim calcmode="lin" valueType="num">
                                      <p:cBhvr additive="base">
                                        <p:cTn id="21" dur="500" fill="hold"/>
                                        <p:tgtEl>
                                          <p:spTgt spid="9">
                                            <p:txEl>
                                              <p:pRg st="6" end="6"/>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9">
                                            <p:txEl>
                                              <p:pRg st="6" end="6"/>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9">
                                            <p:txEl>
                                              <p:pRg st="7" end="7"/>
                                            </p:txEl>
                                          </p:spTgt>
                                        </p:tgtEl>
                                        <p:attrNameLst>
                                          <p:attrName>style.visibility</p:attrName>
                                        </p:attrNameLst>
                                      </p:cBhvr>
                                      <p:to>
                                        <p:strVal val="visible"/>
                                      </p:to>
                                    </p:set>
                                    <p:anim calcmode="lin" valueType="num">
                                      <p:cBhvr additive="base">
                                        <p:cTn id="25" dur="500" fill="hold"/>
                                        <p:tgtEl>
                                          <p:spTgt spid="9">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
                                            <p:txEl>
                                              <p:pRg st="9" end="9"/>
                                            </p:txEl>
                                          </p:spTgt>
                                        </p:tgtEl>
                                        <p:attrNameLst>
                                          <p:attrName>style.visibility</p:attrName>
                                        </p:attrNameLst>
                                      </p:cBhvr>
                                      <p:to>
                                        <p:strVal val="visible"/>
                                      </p:to>
                                    </p:set>
                                    <p:anim calcmode="lin" valueType="num">
                                      <p:cBhvr additive="base">
                                        <p:cTn id="31" dur="500" fill="hold"/>
                                        <p:tgtEl>
                                          <p:spTgt spid="9">
                                            <p:txEl>
                                              <p:pRg st="9" end="9"/>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9">
                                            <p:txEl>
                                              <p:pRg st="10" end="10"/>
                                            </p:txEl>
                                          </p:spTgt>
                                        </p:tgtEl>
                                        <p:attrNameLst>
                                          <p:attrName>style.visibility</p:attrName>
                                        </p:attrNameLst>
                                      </p:cBhvr>
                                      <p:to>
                                        <p:strVal val="visible"/>
                                      </p:to>
                                    </p:set>
                                    <p:animEffect transition="in" filter="fade">
                                      <p:cBhvr>
                                        <p:cTn id="37" dur="500"/>
                                        <p:tgtEl>
                                          <p:spTgt spid="9">
                                            <p:txEl>
                                              <p:pRg st="10" end="1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1" presetClass="entr" presetSubtype="0" fill="hold" grpId="0" nodeType="clickEffect">
                                  <p:stCondLst>
                                    <p:cond delay="0"/>
                                  </p:stCondLst>
                                  <p:childTnLst>
                                    <p:set>
                                      <p:cBhvr>
                                        <p:cTn id="41" dur="1" fill="hold">
                                          <p:stCondLst>
                                            <p:cond delay="0"/>
                                          </p:stCondLst>
                                        </p:cTn>
                                        <p:tgtEl>
                                          <p:spTgt spid="2"/>
                                        </p:tgtEl>
                                        <p:attrNameLst>
                                          <p:attrName>style.visibility</p:attrName>
                                        </p:attrNameLst>
                                      </p:cBhvr>
                                      <p:to>
                                        <p:strVal val="visible"/>
                                      </p:to>
                                    </p:set>
                                    <p:anim calcmode="lin" valueType="num">
                                      <p:cBhvr>
                                        <p:cTn id="42" dur="1000" fill="hold"/>
                                        <p:tgtEl>
                                          <p:spTgt spid="2"/>
                                        </p:tgtEl>
                                        <p:attrNameLst>
                                          <p:attrName>ppt_w</p:attrName>
                                        </p:attrNameLst>
                                      </p:cBhvr>
                                      <p:tavLst>
                                        <p:tav tm="0">
                                          <p:val>
                                            <p:fltVal val="0"/>
                                          </p:val>
                                        </p:tav>
                                        <p:tav tm="100000">
                                          <p:val>
                                            <p:strVal val="#ppt_w"/>
                                          </p:val>
                                        </p:tav>
                                      </p:tavLst>
                                    </p:anim>
                                    <p:anim calcmode="lin" valueType="num">
                                      <p:cBhvr>
                                        <p:cTn id="43" dur="1000" fill="hold"/>
                                        <p:tgtEl>
                                          <p:spTgt spid="2"/>
                                        </p:tgtEl>
                                        <p:attrNameLst>
                                          <p:attrName>ppt_h</p:attrName>
                                        </p:attrNameLst>
                                      </p:cBhvr>
                                      <p:tavLst>
                                        <p:tav tm="0">
                                          <p:val>
                                            <p:fltVal val="0"/>
                                          </p:val>
                                        </p:tav>
                                        <p:tav tm="100000">
                                          <p:val>
                                            <p:strVal val="#ppt_h"/>
                                          </p:val>
                                        </p:tav>
                                      </p:tavLst>
                                    </p:anim>
                                    <p:anim calcmode="lin" valueType="num">
                                      <p:cBhvr>
                                        <p:cTn id="44" dur="1000" fill="hold"/>
                                        <p:tgtEl>
                                          <p:spTgt spid="2"/>
                                        </p:tgtEl>
                                        <p:attrNameLst>
                                          <p:attrName>style.rotation</p:attrName>
                                        </p:attrNameLst>
                                      </p:cBhvr>
                                      <p:tavLst>
                                        <p:tav tm="0">
                                          <p:val>
                                            <p:fltVal val="90"/>
                                          </p:val>
                                        </p:tav>
                                        <p:tav tm="100000">
                                          <p:val>
                                            <p:fltVal val="0"/>
                                          </p:val>
                                        </p:tav>
                                      </p:tavLst>
                                    </p:anim>
                                    <p:animEffect transition="in" filter="fade">
                                      <p:cBhvr>
                                        <p:cTn id="45"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EAB6E2C-5C66-41DC-AE94-0D63912973B4}"/>
              </a:ext>
            </a:extLst>
          </p:cNvPr>
          <p:cNvSpPr>
            <a:spLocks noGrp="1"/>
          </p:cNvSpPr>
          <p:nvPr>
            <p:ph type="sldNum" sz="quarter" idx="10"/>
          </p:nvPr>
        </p:nvSpPr>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558C58D6-7A02-4F71-AB50-60AC65247C6A}" type="slidenum">
              <a:rPr kumimoji="0" lang="en-US" altLang="en-US" sz="11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9</a:t>
            </a:fld>
            <a:endParaRPr kumimoji="0" lang="en-US" altLang="en-US" sz="11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
        <p:nvSpPr>
          <p:cNvPr id="9" name="TextBox 8">
            <a:extLst>
              <a:ext uri="{FF2B5EF4-FFF2-40B4-BE49-F238E27FC236}">
                <a16:creationId xmlns:a16="http://schemas.microsoft.com/office/drawing/2014/main" id="{D5C779BE-1F0F-4EE9-B66A-AF26BE6A573A}"/>
              </a:ext>
            </a:extLst>
          </p:cNvPr>
          <p:cNvSpPr txBox="1"/>
          <p:nvPr/>
        </p:nvSpPr>
        <p:spPr>
          <a:xfrm>
            <a:off x="381000" y="539469"/>
            <a:ext cx="8610600" cy="4247317"/>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Bethell</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 et al., 2019. Health Affairs 38:729-737</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National Survey of Children’s Health, 2016-7, ages 6-17, </a:t>
            </a:r>
            <a:r>
              <a:rPr kumimoji="0" lang="en-US" sz="1800" b="1" i="0" u="none" strike="noStrike" kern="1200" cap="none" spc="0" normalizeH="0" baseline="0" noProof="0" dirty="0">
                <a:ln>
                  <a:noFill/>
                </a:ln>
                <a:solidFill>
                  <a:srgbClr val="A50021"/>
                </a:solidFill>
                <a:effectLst/>
                <a:uLnTx/>
                <a:uFillTx/>
                <a:latin typeface="Arial" panose="020B0604020202020204" pitchFamily="34" charset="0"/>
                <a:ea typeface="MS PGothic" panose="020B0600070205080204" pitchFamily="34" charset="-128"/>
                <a:cs typeface="Arial" panose="020B0604020202020204" pitchFamily="34" charset="0"/>
              </a:rPr>
              <a:t>n = 51,156</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 parent report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sng"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Child Flourishing Index</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 (CFI), ranges from 0-3, “</a:t>
            </a:r>
            <a:r>
              <a:rPr kumimoji="0" lang="en-US" sz="1800" b="1" i="0" u="none" strike="noStrike" kern="1200" cap="none" spc="0" normalizeH="0" baseline="0" noProof="0" dirty="0">
                <a:ln>
                  <a:noFill/>
                </a:ln>
                <a:solidFill>
                  <a:srgbClr val="A50021"/>
                </a:solidFill>
                <a:effectLst/>
                <a:uLnTx/>
                <a:uFillTx/>
                <a:latin typeface="Arial" panose="020B0604020202020204" pitchFamily="34" charset="0"/>
                <a:ea typeface="MS PGothic" panose="020B0600070205080204" pitchFamily="34" charset="-128"/>
                <a:cs typeface="Arial" panose="020B0604020202020204" pitchFamily="34" charset="0"/>
              </a:rPr>
              <a:t>definitely true</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 that their child:</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	1) “shows interest and curiosity in learning new things” - </a:t>
            </a:r>
            <a:r>
              <a:rPr kumimoji="0" lang="en-US" sz="1800" b="1" i="1" u="none" strike="noStrike" kern="1200" cap="none" spc="0" normalizeH="0" baseline="0" noProof="0" dirty="0">
                <a:ln>
                  <a:noFill/>
                </a:ln>
                <a:solidFill>
                  <a:srgbClr val="A50021"/>
                </a:solidFill>
                <a:effectLst/>
                <a:uLnTx/>
                <a:uFillTx/>
                <a:latin typeface="Arial" panose="020B0604020202020204" pitchFamily="34" charset="0"/>
                <a:ea typeface="MS PGothic" panose="020B0600070205080204" pitchFamily="34" charset="-128"/>
                <a:cs typeface="Arial" panose="020B0604020202020204" pitchFamily="34" charset="0"/>
              </a:rPr>
              <a:t>curious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	2) “works to finish tasks he or she starts” - </a:t>
            </a:r>
            <a:r>
              <a:rPr kumimoji="0" lang="en-US" sz="1800" b="1" i="1" u="none" strike="noStrike" kern="1200" cap="none" spc="0" normalizeH="0" baseline="0" noProof="0" dirty="0">
                <a:ln>
                  <a:noFill/>
                </a:ln>
                <a:solidFill>
                  <a:srgbClr val="A50021"/>
                </a:solidFill>
                <a:effectLst/>
                <a:uLnTx/>
                <a:uFillTx/>
                <a:latin typeface="Arial" panose="020B0604020202020204" pitchFamily="34" charset="0"/>
                <a:ea typeface="MS PGothic" panose="020B0600070205080204" pitchFamily="34" charset="-128"/>
                <a:cs typeface="Arial" panose="020B0604020202020204" pitchFamily="34" charset="0"/>
              </a:rPr>
              <a:t>completes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	3) “stays calm and in control when faced with a challenge” - </a:t>
            </a:r>
            <a:r>
              <a:rPr kumimoji="0" lang="en-US" sz="1800" b="1" i="1" u="none" strike="noStrike" kern="1200" cap="none" spc="0" normalizeH="0" baseline="0" noProof="0" dirty="0">
                <a:ln>
                  <a:noFill/>
                </a:ln>
                <a:solidFill>
                  <a:srgbClr val="A50021"/>
                </a:solidFill>
                <a:effectLst/>
                <a:uLnTx/>
                <a:uFillTx/>
                <a:latin typeface="Arial" panose="020B0604020202020204" pitchFamily="34" charset="0"/>
                <a:ea typeface="MS PGothic" panose="020B0600070205080204" pitchFamily="34" charset="-128"/>
                <a:cs typeface="Arial" panose="020B0604020202020204" pitchFamily="34" charset="0"/>
              </a:rPr>
              <a:t>control</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sng"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Family Resilience and Connection Index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(FRCI), ranges from 0-6</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	     - “When your </a:t>
            </a:r>
            <a:r>
              <a:rPr kumimoji="0" lang="en-US" sz="1800" b="1" i="1"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family</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 faces a problem, how often are you likely to:”</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	1) “</a:t>
            </a:r>
            <a:r>
              <a:rPr kumimoji="0" lang="en-US" sz="1800" b="1" i="0" u="none" strike="noStrike" kern="1200" cap="none" spc="0" normalizeH="0" baseline="0" noProof="0" dirty="0">
                <a:ln>
                  <a:noFill/>
                </a:ln>
                <a:solidFill>
                  <a:srgbClr val="A50021"/>
                </a:solidFill>
                <a:effectLst/>
                <a:uLnTx/>
                <a:uFillTx/>
                <a:latin typeface="Arial" panose="020B0604020202020204" pitchFamily="34" charset="0"/>
                <a:ea typeface="MS PGothic" panose="020B0600070205080204" pitchFamily="34" charset="-128"/>
                <a:cs typeface="Arial" panose="020B0604020202020204" pitchFamily="34" charset="0"/>
              </a:rPr>
              <a:t>talk together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about what to do”</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	2) “</a:t>
            </a:r>
            <a:r>
              <a:rPr kumimoji="0" lang="en-US" sz="1800" b="1" i="0" u="none" strike="noStrike" kern="1200" cap="none" spc="0" normalizeH="0" baseline="0" noProof="0" dirty="0">
                <a:ln>
                  <a:noFill/>
                </a:ln>
                <a:solidFill>
                  <a:srgbClr val="A50021"/>
                </a:solidFill>
                <a:effectLst/>
                <a:uLnTx/>
                <a:uFillTx/>
                <a:latin typeface="Arial" panose="020B0604020202020204" pitchFamily="34" charset="0"/>
                <a:ea typeface="MS PGothic" panose="020B0600070205080204" pitchFamily="34" charset="-128"/>
                <a:cs typeface="Arial" panose="020B0604020202020204" pitchFamily="34" charset="0"/>
              </a:rPr>
              <a:t>work together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to solve our problems”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	3) “know we have </a:t>
            </a:r>
            <a:r>
              <a:rPr kumimoji="0" lang="en-US" sz="1800" b="1" i="0" u="none" strike="noStrike" kern="1200" cap="none" spc="0" normalizeH="0" baseline="0" noProof="0" dirty="0">
                <a:ln>
                  <a:noFill/>
                </a:ln>
                <a:solidFill>
                  <a:srgbClr val="A50021"/>
                </a:solidFill>
                <a:effectLst/>
                <a:uLnTx/>
                <a:uFillTx/>
                <a:latin typeface="Arial" panose="020B0604020202020204" pitchFamily="34" charset="0"/>
                <a:ea typeface="MS PGothic" panose="020B0600070205080204" pitchFamily="34" charset="-128"/>
                <a:cs typeface="Arial" panose="020B0604020202020204" pitchFamily="34" charset="0"/>
              </a:rPr>
              <a:t>strengths</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 to draw on”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	4) “</a:t>
            </a:r>
            <a:r>
              <a:rPr kumimoji="0" lang="en-US" sz="1800" b="1" i="0" u="none" strike="noStrike" kern="1200" cap="none" spc="0" normalizeH="0" baseline="0" noProof="0" dirty="0">
                <a:ln>
                  <a:noFill/>
                </a:ln>
                <a:solidFill>
                  <a:srgbClr val="A50021"/>
                </a:solidFill>
                <a:effectLst/>
                <a:uLnTx/>
                <a:uFillTx/>
                <a:latin typeface="Arial" panose="020B0604020202020204" pitchFamily="34" charset="0"/>
                <a:ea typeface="MS PGothic" panose="020B0600070205080204" pitchFamily="34" charset="-128"/>
                <a:cs typeface="Arial" panose="020B0604020202020204" pitchFamily="34" charset="0"/>
              </a:rPr>
              <a:t>stay hopeful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even in difficult times”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	    - Asked </a:t>
            </a:r>
            <a:r>
              <a:rPr kumimoji="0" lang="en-US" sz="1800" b="1" i="1"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parents</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 how well they:</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	5) can “</a:t>
            </a:r>
            <a:r>
              <a:rPr kumimoji="0" lang="en-US" sz="1800" b="1" i="0" u="none" strike="noStrike" kern="1200" cap="none" spc="0" normalizeH="0" baseline="0" noProof="0" dirty="0">
                <a:ln>
                  <a:noFill/>
                </a:ln>
                <a:solidFill>
                  <a:srgbClr val="A50021"/>
                </a:solidFill>
                <a:effectLst/>
                <a:uLnTx/>
                <a:uFillTx/>
                <a:latin typeface="Arial" panose="020B0604020202020204" pitchFamily="34" charset="0"/>
                <a:ea typeface="MS PGothic" panose="020B0600070205080204" pitchFamily="34" charset="-128"/>
                <a:cs typeface="Arial" panose="020B0604020202020204" pitchFamily="34" charset="0"/>
              </a:rPr>
              <a:t>share ideas or talk about things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that really matter”</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	6) are “</a:t>
            </a:r>
            <a:r>
              <a:rPr kumimoji="0" lang="en-US" sz="1800" b="1" i="0" u="none" strike="noStrike" kern="1200" cap="none" spc="0" normalizeH="0" baseline="0" noProof="0" dirty="0">
                <a:ln>
                  <a:noFill/>
                </a:ln>
                <a:solidFill>
                  <a:srgbClr val="A50021"/>
                </a:solidFill>
                <a:effectLst/>
                <a:uLnTx/>
                <a:uFillTx/>
                <a:latin typeface="Arial" panose="020B0604020202020204" pitchFamily="34" charset="0"/>
                <a:ea typeface="MS PGothic" panose="020B0600070205080204" pitchFamily="34" charset="-128"/>
                <a:cs typeface="Arial" panose="020B0604020202020204" pitchFamily="34" charset="0"/>
              </a:rPr>
              <a:t>handling the day-to-day demands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of raising children”</a:t>
            </a:r>
          </a:p>
        </p:txBody>
      </p:sp>
      <p:sp>
        <p:nvSpPr>
          <p:cNvPr id="11" name="TextBox 10">
            <a:extLst>
              <a:ext uri="{FF2B5EF4-FFF2-40B4-BE49-F238E27FC236}">
                <a16:creationId xmlns:a16="http://schemas.microsoft.com/office/drawing/2014/main" id="{9F3E0532-F8AE-4320-85C0-705DC20138C0}"/>
              </a:ext>
            </a:extLst>
          </p:cNvPr>
          <p:cNvSpPr txBox="1"/>
          <p:nvPr/>
        </p:nvSpPr>
        <p:spPr>
          <a:xfrm>
            <a:off x="0" y="-17922"/>
            <a:ext cx="9144000" cy="461665"/>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Family Resilience and Connection Promote Flourishing</a:t>
            </a:r>
          </a:p>
        </p:txBody>
      </p:sp>
    </p:spTree>
    <p:extLst>
      <p:ext uri="{BB962C8B-B14F-4D97-AF65-F5344CB8AC3E}">
        <p14:creationId xmlns:p14="http://schemas.microsoft.com/office/powerpoint/2010/main" val="475570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2" end="2"/>
                                            </p:txEl>
                                          </p:spTgt>
                                        </p:tgtEl>
                                        <p:attrNameLst>
                                          <p:attrName>style.visibility</p:attrName>
                                        </p:attrNameLst>
                                      </p:cBhvr>
                                      <p:to>
                                        <p:strVal val="visible"/>
                                      </p:to>
                                    </p:set>
                                    <p:animEffect transition="in" filter="fade">
                                      <p:cBhvr>
                                        <p:cTn id="7" dur="500"/>
                                        <p:tgtEl>
                                          <p:spTgt spid="9">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9">
                                            <p:txEl>
                                              <p:pRg st="3" end="3"/>
                                            </p:txEl>
                                          </p:spTgt>
                                        </p:tgtEl>
                                        <p:attrNameLst>
                                          <p:attrName>style.visibility</p:attrName>
                                        </p:attrNameLst>
                                      </p:cBhvr>
                                      <p:to>
                                        <p:strVal val="visible"/>
                                      </p:to>
                                    </p:set>
                                    <p:animEffect transition="in" filter="fade">
                                      <p:cBhvr>
                                        <p:cTn id="10" dur="500"/>
                                        <p:tgtEl>
                                          <p:spTgt spid="9">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9">
                                            <p:txEl>
                                              <p:pRg st="4" end="4"/>
                                            </p:txEl>
                                          </p:spTgt>
                                        </p:tgtEl>
                                        <p:attrNameLst>
                                          <p:attrName>style.visibility</p:attrName>
                                        </p:attrNameLst>
                                      </p:cBhvr>
                                      <p:to>
                                        <p:strVal val="visible"/>
                                      </p:to>
                                    </p:set>
                                    <p:animEffect transition="in" filter="fade">
                                      <p:cBhvr>
                                        <p:cTn id="13" dur="500"/>
                                        <p:tgtEl>
                                          <p:spTgt spid="9">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9">
                                            <p:txEl>
                                              <p:pRg st="5" end="5"/>
                                            </p:txEl>
                                          </p:spTgt>
                                        </p:tgtEl>
                                        <p:attrNameLst>
                                          <p:attrName>style.visibility</p:attrName>
                                        </p:attrNameLst>
                                      </p:cBhvr>
                                      <p:to>
                                        <p:strVal val="visible"/>
                                      </p:to>
                                    </p:set>
                                    <p:animEffect transition="in" filter="fade">
                                      <p:cBhvr>
                                        <p:cTn id="16" dur="500"/>
                                        <p:tgtEl>
                                          <p:spTgt spid="9">
                                            <p:txEl>
                                              <p:pRg st="5" end="5"/>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9">
                                            <p:txEl>
                                              <p:pRg st="6" end="6"/>
                                            </p:txEl>
                                          </p:spTgt>
                                        </p:tgtEl>
                                        <p:attrNameLst>
                                          <p:attrName>style.visibility</p:attrName>
                                        </p:attrNameLst>
                                      </p:cBhvr>
                                      <p:to>
                                        <p:strVal val="visible"/>
                                      </p:to>
                                    </p:set>
                                    <p:animEffect transition="in" filter="fade">
                                      <p:cBhvr>
                                        <p:cTn id="21" dur="500"/>
                                        <p:tgtEl>
                                          <p:spTgt spid="9">
                                            <p:txEl>
                                              <p:pRg st="6" end="6"/>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9">
                                            <p:txEl>
                                              <p:pRg st="7" end="7"/>
                                            </p:txEl>
                                          </p:spTgt>
                                        </p:tgtEl>
                                        <p:attrNameLst>
                                          <p:attrName>style.visibility</p:attrName>
                                        </p:attrNameLst>
                                      </p:cBhvr>
                                      <p:to>
                                        <p:strVal val="visible"/>
                                      </p:to>
                                    </p:set>
                                    <p:animEffect transition="in" filter="fade">
                                      <p:cBhvr>
                                        <p:cTn id="24" dur="500"/>
                                        <p:tgtEl>
                                          <p:spTgt spid="9">
                                            <p:txEl>
                                              <p:pRg st="7" end="7"/>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9">
                                            <p:txEl>
                                              <p:pRg st="8" end="8"/>
                                            </p:txEl>
                                          </p:spTgt>
                                        </p:tgtEl>
                                        <p:attrNameLst>
                                          <p:attrName>style.visibility</p:attrName>
                                        </p:attrNameLst>
                                      </p:cBhvr>
                                      <p:to>
                                        <p:strVal val="visible"/>
                                      </p:to>
                                    </p:set>
                                    <p:animEffect transition="in" filter="fade">
                                      <p:cBhvr>
                                        <p:cTn id="27" dur="500"/>
                                        <p:tgtEl>
                                          <p:spTgt spid="9">
                                            <p:txEl>
                                              <p:pRg st="8" end="8"/>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9">
                                            <p:txEl>
                                              <p:pRg st="9" end="9"/>
                                            </p:txEl>
                                          </p:spTgt>
                                        </p:tgtEl>
                                        <p:attrNameLst>
                                          <p:attrName>style.visibility</p:attrName>
                                        </p:attrNameLst>
                                      </p:cBhvr>
                                      <p:to>
                                        <p:strVal val="visible"/>
                                      </p:to>
                                    </p:set>
                                    <p:animEffect transition="in" filter="fade">
                                      <p:cBhvr>
                                        <p:cTn id="30" dur="500"/>
                                        <p:tgtEl>
                                          <p:spTgt spid="9">
                                            <p:txEl>
                                              <p:pRg st="9" end="9"/>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9">
                                            <p:txEl>
                                              <p:pRg st="10" end="10"/>
                                            </p:txEl>
                                          </p:spTgt>
                                        </p:tgtEl>
                                        <p:attrNameLst>
                                          <p:attrName>style.visibility</p:attrName>
                                        </p:attrNameLst>
                                      </p:cBhvr>
                                      <p:to>
                                        <p:strVal val="visible"/>
                                      </p:to>
                                    </p:set>
                                    <p:animEffect transition="in" filter="fade">
                                      <p:cBhvr>
                                        <p:cTn id="33" dur="500"/>
                                        <p:tgtEl>
                                          <p:spTgt spid="9">
                                            <p:txEl>
                                              <p:pRg st="10" end="10"/>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9">
                                            <p:txEl>
                                              <p:pRg st="11" end="11"/>
                                            </p:txEl>
                                          </p:spTgt>
                                        </p:tgtEl>
                                        <p:attrNameLst>
                                          <p:attrName>style.visibility</p:attrName>
                                        </p:attrNameLst>
                                      </p:cBhvr>
                                      <p:to>
                                        <p:strVal val="visible"/>
                                      </p:to>
                                    </p:set>
                                    <p:animEffect transition="in" filter="fade">
                                      <p:cBhvr>
                                        <p:cTn id="36" dur="500"/>
                                        <p:tgtEl>
                                          <p:spTgt spid="9">
                                            <p:txEl>
                                              <p:pRg st="11" end="11"/>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9">
                                            <p:txEl>
                                              <p:pRg st="12" end="12"/>
                                            </p:txEl>
                                          </p:spTgt>
                                        </p:tgtEl>
                                        <p:attrNameLst>
                                          <p:attrName>style.visibility</p:attrName>
                                        </p:attrNameLst>
                                      </p:cBhvr>
                                      <p:to>
                                        <p:strVal val="visible"/>
                                      </p:to>
                                    </p:set>
                                    <p:animEffect transition="in" filter="fade">
                                      <p:cBhvr>
                                        <p:cTn id="39" dur="500"/>
                                        <p:tgtEl>
                                          <p:spTgt spid="9">
                                            <p:txEl>
                                              <p:pRg st="12" end="12"/>
                                            </p:txEl>
                                          </p:spTgt>
                                        </p:tgtEl>
                                      </p:cBhvr>
                                    </p:animEffect>
                                  </p:childTnLst>
                                </p:cTn>
                              </p:par>
                              <p:par>
                                <p:cTn id="40" presetID="10" presetClass="entr" presetSubtype="0" fill="hold" nodeType="withEffect">
                                  <p:stCondLst>
                                    <p:cond delay="0"/>
                                  </p:stCondLst>
                                  <p:childTnLst>
                                    <p:set>
                                      <p:cBhvr>
                                        <p:cTn id="41" dur="1" fill="hold">
                                          <p:stCondLst>
                                            <p:cond delay="0"/>
                                          </p:stCondLst>
                                        </p:cTn>
                                        <p:tgtEl>
                                          <p:spTgt spid="9">
                                            <p:txEl>
                                              <p:pRg st="13" end="13"/>
                                            </p:txEl>
                                          </p:spTgt>
                                        </p:tgtEl>
                                        <p:attrNameLst>
                                          <p:attrName>style.visibility</p:attrName>
                                        </p:attrNameLst>
                                      </p:cBhvr>
                                      <p:to>
                                        <p:strVal val="visible"/>
                                      </p:to>
                                    </p:set>
                                    <p:animEffect transition="in" filter="fade">
                                      <p:cBhvr>
                                        <p:cTn id="42" dur="500"/>
                                        <p:tgtEl>
                                          <p:spTgt spid="9">
                                            <p:txEl>
                                              <p:pRg st="13" end="13"/>
                                            </p:txEl>
                                          </p:spTgt>
                                        </p:tgtEl>
                                      </p:cBhvr>
                                    </p:animEffect>
                                  </p:childTnLst>
                                </p:cTn>
                              </p:par>
                              <p:par>
                                <p:cTn id="43" presetID="10" presetClass="entr" presetSubtype="0" fill="hold" nodeType="withEffect">
                                  <p:stCondLst>
                                    <p:cond delay="0"/>
                                  </p:stCondLst>
                                  <p:childTnLst>
                                    <p:set>
                                      <p:cBhvr>
                                        <p:cTn id="44" dur="1" fill="hold">
                                          <p:stCondLst>
                                            <p:cond delay="0"/>
                                          </p:stCondLst>
                                        </p:cTn>
                                        <p:tgtEl>
                                          <p:spTgt spid="9">
                                            <p:txEl>
                                              <p:pRg st="14" end="14"/>
                                            </p:txEl>
                                          </p:spTgt>
                                        </p:tgtEl>
                                        <p:attrNameLst>
                                          <p:attrName>style.visibility</p:attrName>
                                        </p:attrNameLst>
                                      </p:cBhvr>
                                      <p:to>
                                        <p:strVal val="visible"/>
                                      </p:to>
                                    </p:set>
                                    <p:animEffect transition="in" filter="fade">
                                      <p:cBhvr>
                                        <p:cTn id="45" dur="500"/>
                                        <p:tgtEl>
                                          <p:spTgt spid="9">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Rainbow Powerpoint - 16x9">
  <a:themeElements>
    <a:clrScheme name="Color Palette with UH Colors">
      <a:dk1>
        <a:sysClr val="windowText" lastClr="000000"/>
      </a:dk1>
      <a:lt1>
        <a:sysClr val="window" lastClr="FFFFFF"/>
      </a:lt1>
      <a:dk2>
        <a:srgbClr val="D12232"/>
      </a:dk2>
      <a:lt2>
        <a:srgbClr val="E8DBC6"/>
      </a:lt2>
      <a:accent1>
        <a:srgbClr val="EEA420"/>
      </a:accent1>
      <a:accent2>
        <a:srgbClr val="0C377B"/>
      </a:accent2>
      <a:accent3>
        <a:srgbClr val="A11E2A"/>
      </a:accent3>
      <a:accent4>
        <a:srgbClr val="27BF00"/>
      </a:accent4>
      <a:accent5>
        <a:srgbClr val="FF65AC"/>
      </a:accent5>
      <a:accent6>
        <a:srgbClr val="FF7400"/>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82CF545A-92CA-4AB5-8F08-F08823C1BB7F}" vid="{BF38024C-7EB1-49C5-8782-F032652D87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Color Palette with UH Colors">
      <a:dk1>
        <a:sysClr val="windowText" lastClr="000000"/>
      </a:dk1>
      <a:lt1>
        <a:sysClr val="window" lastClr="FFFFFF"/>
      </a:lt1>
      <a:dk2>
        <a:srgbClr val="D12232"/>
      </a:dk2>
      <a:lt2>
        <a:srgbClr val="E8DBC6"/>
      </a:lt2>
      <a:accent1>
        <a:srgbClr val="EEA420"/>
      </a:accent1>
      <a:accent2>
        <a:srgbClr val="0C377B"/>
      </a:accent2>
      <a:accent3>
        <a:srgbClr val="A11E2A"/>
      </a:accent3>
      <a:accent4>
        <a:srgbClr val="27BF00"/>
      </a:accent4>
      <a:accent5>
        <a:srgbClr val="FF65AC"/>
      </a:accent5>
      <a:accent6>
        <a:srgbClr val="FF7400"/>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Color Palette with UH Colors">
      <a:dk1>
        <a:sysClr val="windowText" lastClr="000000"/>
      </a:dk1>
      <a:lt1>
        <a:sysClr val="window" lastClr="FFFFFF"/>
      </a:lt1>
      <a:dk2>
        <a:srgbClr val="D12232"/>
      </a:dk2>
      <a:lt2>
        <a:srgbClr val="E8DBC6"/>
      </a:lt2>
      <a:accent1>
        <a:srgbClr val="EEA420"/>
      </a:accent1>
      <a:accent2>
        <a:srgbClr val="0C377B"/>
      </a:accent2>
      <a:accent3>
        <a:srgbClr val="A11E2A"/>
      </a:accent3>
      <a:accent4>
        <a:srgbClr val="27BF00"/>
      </a:accent4>
      <a:accent5>
        <a:srgbClr val="FF65AC"/>
      </a:accent5>
      <a:accent6>
        <a:srgbClr val="FF7400"/>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Rainbow Powerpoint - 16x9</Template>
  <TotalTime>2218</TotalTime>
  <Words>6070</Words>
  <Application>Microsoft Office PowerPoint</Application>
  <PresentationFormat>On-screen Show (16:9)</PresentationFormat>
  <Paragraphs>719</Paragraphs>
  <Slides>34</Slides>
  <Notes>28</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34</vt:i4>
      </vt:variant>
    </vt:vector>
  </HeadingPairs>
  <TitlesOfParts>
    <vt:vector size="47" baseType="lpstr">
      <vt:lpstr>Arial</vt:lpstr>
      <vt:lpstr>Arial Black</vt:lpstr>
      <vt:lpstr>Arial Narrow</vt:lpstr>
      <vt:lpstr>Calibri</vt:lpstr>
      <vt:lpstr>Calibri Light</vt:lpstr>
      <vt:lpstr>Franklin Gothic Book</vt:lpstr>
      <vt:lpstr>Franklin Gothic Demi</vt:lpstr>
      <vt:lpstr>Garamond</vt:lpstr>
      <vt:lpstr>Roboto</vt:lpstr>
      <vt:lpstr>Times New Roman</vt:lpstr>
      <vt:lpstr>Rainbow Powerpoint - 16x9</vt:lpstr>
      <vt:lpstr>Office Theme</vt:lpstr>
      <vt:lpstr>1_Office Theme</vt:lpstr>
      <vt:lpstr>Beyond Toxic Stress:</vt:lpstr>
      <vt:lpstr>PowerPoint Presentation</vt:lpstr>
      <vt:lpstr>Learning Objectives</vt:lpstr>
      <vt:lpstr>Linking Childhood Experiences and Adult Outcomes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What’s Inside the Proverbial Black Box?</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Moving Beyond Toxic Stress … Towards Relational Health</vt:lpstr>
      <vt:lpstr>PowerPoint Presentation</vt:lpstr>
    </vt:vector>
  </TitlesOfParts>
  <Company>UHHS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Andrew Garner</dc:creator>
  <cp:lastModifiedBy>Andrew Garner</cp:lastModifiedBy>
  <cp:revision>288</cp:revision>
  <cp:lastPrinted>2020-09-14T20:42:46Z</cp:lastPrinted>
  <dcterms:created xsi:type="dcterms:W3CDTF">2020-08-10T21:26:24Z</dcterms:created>
  <dcterms:modified xsi:type="dcterms:W3CDTF">2022-07-22T19:06:23Z</dcterms:modified>
</cp:coreProperties>
</file>