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6576000" cy="25603200"/>
  <p:notesSz cx="7010400" cy="9296400"/>
  <p:defaultTextStyle>
    <a:defPPr>
      <a:defRPr lang="en-US"/>
    </a:defPPr>
    <a:lvl1pPr marL="0" algn="l" defTabSz="3761722" rtl="0" eaLnBrk="1" latinLnBrk="0" hangingPunct="1">
      <a:defRPr sz="7407" kern="1200">
        <a:solidFill>
          <a:schemeClr val="tx1"/>
        </a:solidFill>
        <a:latin typeface="+mn-lt"/>
        <a:ea typeface="+mn-ea"/>
        <a:cs typeface="+mn-cs"/>
      </a:defRPr>
    </a:lvl1pPr>
    <a:lvl2pPr marL="1880861" algn="l" defTabSz="3761722" rtl="0" eaLnBrk="1" latinLnBrk="0" hangingPunct="1">
      <a:defRPr sz="7407" kern="1200">
        <a:solidFill>
          <a:schemeClr val="tx1"/>
        </a:solidFill>
        <a:latin typeface="+mn-lt"/>
        <a:ea typeface="+mn-ea"/>
        <a:cs typeface="+mn-cs"/>
      </a:defRPr>
    </a:lvl2pPr>
    <a:lvl3pPr marL="3761722" algn="l" defTabSz="3761722" rtl="0" eaLnBrk="1" latinLnBrk="0" hangingPunct="1">
      <a:defRPr sz="7407" kern="1200">
        <a:solidFill>
          <a:schemeClr val="tx1"/>
        </a:solidFill>
        <a:latin typeface="+mn-lt"/>
        <a:ea typeface="+mn-ea"/>
        <a:cs typeface="+mn-cs"/>
      </a:defRPr>
    </a:lvl3pPr>
    <a:lvl4pPr marL="5642582" algn="l" defTabSz="3761722" rtl="0" eaLnBrk="1" latinLnBrk="0" hangingPunct="1">
      <a:defRPr sz="7407" kern="1200">
        <a:solidFill>
          <a:schemeClr val="tx1"/>
        </a:solidFill>
        <a:latin typeface="+mn-lt"/>
        <a:ea typeface="+mn-ea"/>
        <a:cs typeface="+mn-cs"/>
      </a:defRPr>
    </a:lvl4pPr>
    <a:lvl5pPr marL="7523444" algn="l" defTabSz="3761722" rtl="0" eaLnBrk="1" latinLnBrk="0" hangingPunct="1">
      <a:defRPr sz="7407" kern="1200">
        <a:solidFill>
          <a:schemeClr val="tx1"/>
        </a:solidFill>
        <a:latin typeface="+mn-lt"/>
        <a:ea typeface="+mn-ea"/>
        <a:cs typeface="+mn-cs"/>
      </a:defRPr>
    </a:lvl5pPr>
    <a:lvl6pPr marL="9404306" algn="l" defTabSz="3761722" rtl="0" eaLnBrk="1" latinLnBrk="0" hangingPunct="1">
      <a:defRPr sz="7407" kern="1200">
        <a:solidFill>
          <a:schemeClr val="tx1"/>
        </a:solidFill>
        <a:latin typeface="+mn-lt"/>
        <a:ea typeface="+mn-ea"/>
        <a:cs typeface="+mn-cs"/>
      </a:defRPr>
    </a:lvl6pPr>
    <a:lvl7pPr marL="11285167" algn="l" defTabSz="3761722" rtl="0" eaLnBrk="1" latinLnBrk="0" hangingPunct="1">
      <a:defRPr sz="7407" kern="1200">
        <a:solidFill>
          <a:schemeClr val="tx1"/>
        </a:solidFill>
        <a:latin typeface="+mn-lt"/>
        <a:ea typeface="+mn-ea"/>
        <a:cs typeface="+mn-cs"/>
      </a:defRPr>
    </a:lvl7pPr>
    <a:lvl8pPr marL="13166028" algn="l" defTabSz="3761722" rtl="0" eaLnBrk="1" latinLnBrk="0" hangingPunct="1">
      <a:defRPr sz="7407" kern="1200">
        <a:solidFill>
          <a:schemeClr val="tx1"/>
        </a:solidFill>
        <a:latin typeface="+mn-lt"/>
        <a:ea typeface="+mn-ea"/>
        <a:cs typeface="+mn-cs"/>
      </a:defRPr>
    </a:lvl8pPr>
    <a:lvl9pPr marL="15046888" algn="l" defTabSz="3761722" rtl="0" eaLnBrk="1" latinLnBrk="0" hangingPunct="1">
      <a:defRPr sz="740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64"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432"/>
    <a:srgbClr val="FFF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0" autoAdjust="0"/>
    <p:restoredTop sz="86400" autoAdjust="0"/>
  </p:normalViewPr>
  <p:slideViewPr>
    <p:cSldViewPr>
      <p:cViewPr varScale="1">
        <p:scale>
          <a:sx n="18" d="100"/>
          <a:sy n="18" d="100"/>
        </p:scale>
        <p:origin x="1412" y="84"/>
      </p:cViewPr>
      <p:guideLst>
        <p:guide orient="horz" pos="8064"/>
        <p:guide pos="115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shelton\Documents\Gap%20Year\Boggs%20Center%20Research\LEND\LEND%20Project\Poster%20-%20Table%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1" dirty="0">
                <a:solidFill>
                  <a:schemeClr val="tx1"/>
                </a:solidFill>
                <a:latin typeface="Arial" panose="020B0604020202020204" pitchFamily="34" charset="0"/>
                <a:cs typeface="Arial" panose="020B0604020202020204" pitchFamily="34" charset="0"/>
              </a:rPr>
              <a:t>Table 1: Parent</a:t>
            </a:r>
            <a:r>
              <a:rPr lang="en-US" sz="2000" b="1" baseline="0" dirty="0">
                <a:solidFill>
                  <a:schemeClr val="tx1"/>
                </a:solidFill>
                <a:latin typeface="Arial" panose="020B0604020202020204" pitchFamily="34" charset="0"/>
                <a:cs typeface="Arial" panose="020B0604020202020204" pitchFamily="34" charset="0"/>
              </a:rPr>
              <a:t> Acceptability</a:t>
            </a:r>
            <a:endParaRPr lang="en-US" sz="20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0889839663715086"/>
          <c:y val="0.15736857450435093"/>
          <c:w val="0.46937210269452312"/>
          <c:h val="0.52699009174052025"/>
        </c:manualLayout>
      </c:layout>
      <c:barChart>
        <c:barDir val="bar"/>
        <c:grouping val="stacked"/>
        <c:varyColors val="0"/>
        <c:ser>
          <c:idx val="0"/>
          <c:order val="0"/>
          <c:tx>
            <c:strRef>
              <c:f>Sheet1!$B$1</c:f>
              <c:strCache>
                <c:ptCount val="1"/>
                <c:pt idx="0">
                  <c:v>Agree</c:v>
                </c:pt>
              </c:strCache>
            </c:strRef>
          </c:tx>
          <c:spPr>
            <a:solidFill>
              <a:schemeClr val="tx2">
                <a:lumMod val="60000"/>
                <a:lumOff val="40000"/>
              </a:schemeClr>
            </a:solidFill>
            <a:ln>
              <a:noFill/>
            </a:ln>
            <a:effectLst/>
          </c:spPr>
          <c:invertIfNegative val="0"/>
          <c:cat>
            <c:strRef>
              <c:f>Sheet1!$A$2:$A$5</c:f>
              <c:strCache>
                <c:ptCount val="4"/>
                <c:pt idx="0">
                  <c:v>I welcome what I learned in the program. </c:v>
                </c:pt>
                <c:pt idx="1">
                  <c:v>I liked the program. </c:v>
                </c:pt>
                <c:pt idx="2">
                  <c:v>The program was appealing to me. </c:v>
                </c:pt>
                <c:pt idx="3">
                  <c:v>The program met my approval. </c:v>
                </c:pt>
              </c:strCache>
            </c:strRef>
          </c:cat>
          <c:val>
            <c:numRef>
              <c:f>Sheet1!$B$2:$B$5</c:f>
              <c:numCache>
                <c:formatCode>General</c:formatCode>
                <c:ptCount val="4"/>
                <c:pt idx="2">
                  <c:v>1</c:v>
                </c:pt>
                <c:pt idx="3">
                  <c:v>2</c:v>
                </c:pt>
              </c:numCache>
            </c:numRef>
          </c:val>
          <c:extLst>
            <c:ext xmlns:c16="http://schemas.microsoft.com/office/drawing/2014/chart" uri="{C3380CC4-5D6E-409C-BE32-E72D297353CC}">
              <c16:uniqueId val="{00000000-6533-9449-B90D-B54098233E7B}"/>
            </c:ext>
          </c:extLst>
        </c:ser>
        <c:ser>
          <c:idx val="1"/>
          <c:order val="1"/>
          <c:tx>
            <c:strRef>
              <c:f>Sheet1!$C$1</c:f>
              <c:strCache>
                <c:ptCount val="1"/>
                <c:pt idx="0">
                  <c:v>Strongly Agree</c:v>
                </c:pt>
              </c:strCache>
            </c:strRef>
          </c:tx>
          <c:spPr>
            <a:solidFill>
              <a:schemeClr val="accent6">
                <a:lumMod val="75000"/>
              </a:schemeClr>
            </a:solidFill>
            <a:ln>
              <a:noFill/>
            </a:ln>
            <a:effectLst/>
          </c:spPr>
          <c:invertIfNegative val="0"/>
          <c:cat>
            <c:strRef>
              <c:f>Sheet1!$A$2:$A$5</c:f>
              <c:strCache>
                <c:ptCount val="4"/>
                <c:pt idx="0">
                  <c:v>I welcome what I learned in the program. </c:v>
                </c:pt>
                <c:pt idx="1">
                  <c:v>I liked the program. </c:v>
                </c:pt>
                <c:pt idx="2">
                  <c:v>The program was appealing to me. </c:v>
                </c:pt>
                <c:pt idx="3">
                  <c:v>The program met my approval. </c:v>
                </c:pt>
              </c:strCache>
            </c:strRef>
          </c:cat>
          <c:val>
            <c:numRef>
              <c:f>Sheet1!$C$2:$C$5</c:f>
              <c:numCache>
                <c:formatCode>General</c:formatCode>
                <c:ptCount val="4"/>
                <c:pt idx="0">
                  <c:v>10</c:v>
                </c:pt>
                <c:pt idx="1">
                  <c:v>10</c:v>
                </c:pt>
                <c:pt idx="2">
                  <c:v>9</c:v>
                </c:pt>
                <c:pt idx="3">
                  <c:v>8</c:v>
                </c:pt>
              </c:numCache>
            </c:numRef>
          </c:val>
          <c:extLst>
            <c:ext xmlns:c16="http://schemas.microsoft.com/office/drawing/2014/chart" uri="{C3380CC4-5D6E-409C-BE32-E72D297353CC}">
              <c16:uniqueId val="{00000001-6533-9449-B90D-B54098233E7B}"/>
            </c:ext>
          </c:extLst>
        </c:ser>
        <c:dLbls>
          <c:showLegendKey val="0"/>
          <c:showVal val="0"/>
          <c:showCatName val="0"/>
          <c:showSerName val="0"/>
          <c:showPercent val="0"/>
          <c:showBubbleSize val="0"/>
        </c:dLbls>
        <c:gapWidth val="150"/>
        <c:overlap val="100"/>
        <c:axId val="1479753839"/>
        <c:axId val="1479736671"/>
      </c:barChart>
      <c:catAx>
        <c:axId val="1479753839"/>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baseline="0" dirty="0">
                    <a:solidFill>
                      <a:schemeClr val="tx1"/>
                    </a:solidFill>
                    <a:latin typeface="Arial" panose="020B0604020202020204" pitchFamily="34" charset="0"/>
                    <a:cs typeface="Arial" panose="020B0604020202020204" pitchFamily="34" charset="0"/>
                  </a:rPr>
                  <a:t>Acceptability of Intervention Measure</a:t>
                </a:r>
                <a:r>
                  <a:rPr lang="en-US" sz="1600" b="1" baseline="30000" dirty="0">
                    <a:solidFill>
                      <a:schemeClr val="tx1"/>
                    </a:solidFill>
                    <a:latin typeface="Arial" panose="020B0604020202020204" pitchFamily="34" charset="0"/>
                    <a:cs typeface="Arial" panose="020B0604020202020204" pitchFamily="34" charset="0"/>
                  </a:rPr>
                  <a:t>10</a:t>
                </a:r>
                <a:r>
                  <a:rPr lang="en-US" sz="1600" b="1" baseline="0" dirty="0">
                    <a:solidFill>
                      <a:schemeClr val="tx1"/>
                    </a:solidFill>
                    <a:latin typeface="Arial" panose="020B0604020202020204" pitchFamily="34" charset="0"/>
                    <a:cs typeface="Arial" panose="020B0604020202020204" pitchFamily="34" charset="0"/>
                  </a:rPr>
                  <a:t>  question</a:t>
                </a:r>
                <a:endParaRPr lang="en-US" sz="16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9736671"/>
        <c:crosses val="autoZero"/>
        <c:auto val="1"/>
        <c:lblAlgn val="ctr"/>
        <c:lblOffset val="100"/>
        <c:noMultiLvlLbl val="0"/>
      </c:catAx>
      <c:valAx>
        <c:axId val="1479736671"/>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baseline="0">
                    <a:solidFill>
                      <a:schemeClr val="tx1"/>
                    </a:solidFill>
                    <a:latin typeface="Arial" panose="020B0604020202020204" pitchFamily="34" charset="0"/>
                    <a:cs typeface="Arial" panose="020B0604020202020204" pitchFamily="34" charset="0"/>
                  </a:rPr>
                  <a:t>#  of parents </a:t>
                </a:r>
                <a:endParaRPr lang="en-US" sz="16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975383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8003527761642322"/>
          <c:y val="0.8340460020350694"/>
          <c:w val="0.41982134508309371"/>
          <c:h val="9.543410871057052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7953591"/>
            <a:ext cx="31089600" cy="5488093"/>
          </a:xfrm>
        </p:spPr>
        <p:txBody>
          <a:bodyPr/>
          <a:lstStyle/>
          <a:p>
            <a:r>
              <a:rPr lang="en-US"/>
              <a:t>Click to edit Master title style</a:t>
            </a:r>
          </a:p>
        </p:txBody>
      </p:sp>
      <p:sp>
        <p:nvSpPr>
          <p:cNvPr id="3" name="Subtitle 2"/>
          <p:cNvSpPr>
            <a:spLocks noGrp="1"/>
          </p:cNvSpPr>
          <p:nvPr>
            <p:ph type="subTitle" idx="1"/>
          </p:nvPr>
        </p:nvSpPr>
        <p:spPr>
          <a:xfrm>
            <a:off x="5486400" y="14508480"/>
            <a:ext cx="25603200" cy="6543040"/>
          </a:xfrm>
        </p:spPr>
        <p:txBody>
          <a:bodyPr/>
          <a:lstStyle>
            <a:lvl1pPr marL="0" indent="0" algn="ctr">
              <a:buNone/>
              <a:defRPr>
                <a:solidFill>
                  <a:schemeClr val="tx1">
                    <a:tint val="75000"/>
                  </a:schemeClr>
                </a:solidFill>
              </a:defRPr>
            </a:lvl1pPr>
            <a:lvl2pPr marL="1584929" indent="0" algn="ctr">
              <a:buNone/>
              <a:defRPr>
                <a:solidFill>
                  <a:schemeClr val="tx1">
                    <a:tint val="75000"/>
                  </a:schemeClr>
                </a:solidFill>
              </a:defRPr>
            </a:lvl2pPr>
            <a:lvl3pPr marL="3169858" indent="0" algn="ctr">
              <a:buNone/>
              <a:defRPr>
                <a:solidFill>
                  <a:schemeClr val="tx1">
                    <a:tint val="75000"/>
                  </a:schemeClr>
                </a:solidFill>
              </a:defRPr>
            </a:lvl3pPr>
            <a:lvl4pPr marL="4754786" indent="0" algn="ctr">
              <a:buNone/>
              <a:defRPr>
                <a:solidFill>
                  <a:schemeClr val="tx1">
                    <a:tint val="75000"/>
                  </a:schemeClr>
                </a:solidFill>
              </a:defRPr>
            </a:lvl4pPr>
            <a:lvl5pPr marL="6339716" indent="0" algn="ctr">
              <a:buNone/>
              <a:defRPr>
                <a:solidFill>
                  <a:schemeClr val="tx1">
                    <a:tint val="75000"/>
                  </a:schemeClr>
                </a:solidFill>
              </a:defRPr>
            </a:lvl5pPr>
            <a:lvl6pPr marL="7924645" indent="0" algn="ctr">
              <a:buNone/>
              <a:defRPr>
                <a:solidFill>
                  <a:schemeClr val="tx1">
                    <a:tint val="75000"/>
                  </a:schemeClr>
                </a:solidFill>
              </a:defRPr>
            </a:lvl6pPr>
            <a:lvl7pPr marL="9509574" indent="0" algn="ctr">
              <a:buNone/>
              <a:defRPr>
                <a:solidFill>
                  <a:schemeClr val="tx1">
                    <a:tint val="75000"/>
                  </a:schemeClr>
                </a:solidFill>
              </a:defRPr>
            </a:lvl7pPr>
            <a:lvl8pPr marL="11094503" indent="0" algn="ctr">
              <a:buNone/>
              <a:defRPr>
                <a:solidFill>
                  <a:schemeClr val="tx1">
                    <a:tint val="75000"/>
                  </a:schemeClr>
                </a:solidFill>
              </a:defRPr>
            </a:lvl8pPr>
            <a:lvl9pPr marL="126794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4CB0FF-5925-435B-9B15-628D892B2F63}"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392818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CB0FF-5925-435B-9B15-628D892B2F63}"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374596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5754" y="7657256"/>
            <a:ext cx="39503349" cy="1631137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75703" y="7657256"/>
            <a:ext cx="117900451" cy="163113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CB0FF-5925-435B-9B15-628D892B2F63}"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156682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CB0FF-5925-435B-9B15-628D892B2F63}"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96945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6452428"/>
            <a:ext cx="31089600" cy="5085080"/>
          </a:xfrm>
        </p:spPr>
        <p:txBody>
          <a:bodyPr anchor="t"/>
          <a:lstStyle>
            <a:lvl1pPr algn="l">
              <a:defRPr sz="13883" b="1" cap="all"/>
            </a:lvl1pPr>
          </a:lstStyle>
          <a:p>
            <a:r>
              <a:rPr lang="en-US"/>
              <a:t>Click to edit Master title style</a:t>
            </a:r>
          </a:p>
        </p:txBody>
      </p:sp>
      <p:sp>
        <p:nvSpPr>
          <p:cNvPr id="3" name="Text Placeholder 2"/>
          <p:cNvSpPr>
            <a:spLocks noGrp="1"/>
          </p:cNvSpPr>
          <p:nvPr>
            <p:ph type="body" idx="1"/>
          </p:nvPr>
        </p:nvSpPr>
        <p:spPr>
          <a:xfrm>
            <a:off x="2889251" y="10851732"/>
            <a:ext cx="31089600" cy="5600699"/>
          </a:xfrm>
        </p:spPr>
        <p:txBody>
          <a:bodyPr anchor="b"/>
          <a:lstStyle>
            <a:lvl1pPr marL="0" indent="0">
              <a:buNone/>
              <a:defRPr sz="6942">
                <a:solidFill>
                  <a:schemeClr val="tx1">
                    <a:tint val="75000"/>
                  </a:schemeClr>
                </a:solidFill>
              </a:defRPr>
            </a:lvl1pPr>
            <a:lvl2pPr marL="1584929" indent="0">
              <a:buNone/>
              <a:defRPr sz="6241">
                <a:solidFill>
                  <a:schemeClr val="tx1">
                    <a:tint val="75000"/>
                  </a:schemeClr>
                </a:solidFill>
              </a:defRPr>
            </a:lvl2pPr>
            <a:lvl3pPr marL="3169858" indent="0">
              <a:buNone/>
              <a:defRPr sz="5542">
                <a:solidFill>
                  <a:schemeClr val="tx1">
                    <a:tint val="75000"/>
                  </a:schemeClr>
                </a:solidFill>
              </a:defRPr>
            </a:lvl3pPr>
            <a:lvl4pPr marL="4754786" indent="0">
              <a:buNone/>
              <a:defRPr sz="4842">
                <a:solidFill>
                  <a:schemeClr val="tx1">
                    <a:tint val="75000"/>
                  </a:schemeClr>
                </a:solidFill>
              </a:defRPr>
            </a:lvl4pPr>
            <a:lvl5pPr marL="6339716" indent="0">
              <a:buNone/>
              <a:defRPr sz="4842">
                <a:solidFill>
                  <a:schemeClr val="tx1">
                    <a:tint val="75000"/>
                  </a:schemeClr>
                </a:solidFill>
              </a:defRPr>
            </a:lvl5pPr>
            <a:lvl6pPr marL="7924645" indent="0">
              <a:buNone/>
              <a:defRPr sz="4842">
                <a:solidFill>
                  <a:schemeClr val="tx1">
                    <a:tint val="75000"/>
                  </a:schemeClr>
                </a:solidFill>
              </a:defRPr>
            </a:lvl6pPr>
            <a:lvl7pPr marL="9509574" indent="0">
              <a:buNone/>
              <a:defRPr sz="4842">
                <a:solidFill>
                  <a:schemeClr val="tx1">
                    <a:tint val="75000"/>
                  </a:schemeClr>
                </a:solidFill>
              </a:defRPr>
            </a:lvl7pPr>
            <a:lvl8pPr marL="11094503" indent="0">
              <a:buNone/>
              <a:defRPr sz="4842">
                <a:solidFill>
                  <a:schemeClr val="tx1">
                    <a:tint val="75000"/>
                  </a:schemeClr>
                </a:solidFill>
              </a:defRPr>
            </a:lvl8pPr>
            <a:lvl9pPr marL="12679431" indent="0">
              <a:buNone/>
              <a:defRPr sz="48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CB0FF-5925-435B-9B15-628D892B2F63}" type="datetimeFigureOut">
              <a:rPr lang="en-US" smtClean="0"/>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344551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75702" y="44604093"/>
            <a:ext cx="78701900" cy="126166880"/>
          </a:xfrm>
        </p:spPr>
        <p:txBody>
          <a:bodyPr/>
          <a:lstStyle>
            <a:lvl1pPr>
              <a:defRPr sz="9683"/>
            </a:lvl1pPr>
            <a:lvl2pPr>
              <a:defRPr sz="8341"/>
            </a:lvl2pPr>
            <a:lvl3pPr>
              <a:defRPr sz="6942"/>
            </a:lvl3pPr>
            <a:lvl4pPr>
              <a:defRPr sz="6241"/>
            </a:lvl4pPr>
            <a:lvl5pPr>
              <a:defRPr sz="6241"/>
            </a:lvl5pPr>
            <a:lvl6pPr>
              <a:defRPr sz="6241"/>
            </a:lvl6pPr>
            <a:lvl7pPr>
              <a:defRPr sz="6241"/>
            </a:lvl7pPr>
            <a:lvl8pPr>
              <a:defRPr sz="6241"/>
            </a:lvl8pPr>
            <a:lvl9pPr>
              <a:defRPr sz="62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8087202" y="44604093"/>
            <a:ext cx="78701900" cy="126166880"/>
          </a:xfrm>
        </p:spPr>
        <p:txBody>
          <a:bodyPr/>
          <a:lstStyle>
            <a:lvl1pPr>
              <a:defRPr sz="9683"/>
            </a:lvl1pPr>
            <a:lvl2pPr>
              <a:defRPr sz="8341"/>
            </a:lvl2pPr>
            <a:lvl3pPr>
              <a:defRPr sz="6942"/>
            </a:lvl3pPr>
            <a:lvl4pPr>
              <a:defRPr sz="6241"/>
            </a:lvl4pPr>
            <a:lvl5pPr>
              <a:defRPr sz="6241"/>
            </a:lvl5pPr>
            <a:lvl6pPr>
              <a:defRPr sz="6241"/>
            </a:lvl6pPr>
            <a:lvl7pPr>
              <a:defRPr sz="6241"/>
            </a:lvl7pPr>
            <a:lvl8pPr>
              <a:defRPr sz="6241"/>
            </a:lvl8pPr>
            <a:lvl9pPr>
              <a:defRPr sz="62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4CB0FF-5925-435B-9B15-628D892B2F63}"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94124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25316"/>
            <a:ext cx="32918400" cy="4267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2" y="5731090"/>
            <a:ext cx="16160751" cy="2388446"/>
          </a:xfrm>
        </p:spPr>
        <p:txBody>
          <a:bodyPr anchor="b"/>
          <a:lstStyle>
            <a:lvl1pPr marL="0" indent="0">
              <a:buNone/>
              <a:defRPr sz="8341" b="1"/>
            </a:lvl1pPr>
            <a:lvl2pPr marL="1584929" indent="0">
              <a:buNone/>
              <a:defRPr sz="6942" b="1"/>
            </a:lvl2pPr>
            <a:lvl3pPr marL="3169858" indent="0">
              <a:buNone/>
              <a:defRPr sz="6241" b="1"/>
            </a:lvl3pPr>
            <a:lvl4pPr marL="4754786" indent="0">
              <a:buNone/>
              <a:defRPr sz="5542" b="1"/>
            </a:lvl4pPr>
            <a:lvl5pPr marL="6339716" indent="0">
              <a:buNone/>
              <a:defRPr sz="5542" b="1"/>
            </a:lvl5pPr>
            <a:lvl6pPr marL="7924645" indent="0">
              <a:buNone/>
              <a:defRPr sz="5542" b="1"/>
            </a:lvl6pPr>
            <a:lvl7pPr marL="9509574" indent="0">
              <a:buNone/>
              <a:defRPr sz="5542" b="1"/>
            </a:lvl7pPr>
            <a:lvl8pPr marL="11094503" indent="0">
              <a:buNone/>
              <a:defRPr sz="5542" b="1"/>
            </a:lvl8pPr>
            <a:lvl9pPr marL="12679431" indent="0">
              <a:buNone/>
              <a:defRPr sz="5542" b="1"/>
            </a:lvl9pPr>
          </a:lstStyle>
          <a:p>
            <a:pPr lvl="0"/>
            <a:r>
              <a:rPr lang="en-US"/>
              <a:t>Click to edit Master text styles</a:t>
            </a:r>
          </a:p>
        </p:txBody>
      </p:sp>
      <p:sp>
        <p:nvSpPr>
          <p:cNvPr id="4" name="Content Placeholder 3"/>
          <p:cNvSpPr>
            <a:spLocks noGrp="1"/>
          </p:cNvSpPr>
          <p:nvPr>
            <p:ph sz="half" idx="2"/>
          </p:nvPr>
        </p:nvSpPr>
        <p:spPr>
          <a:xfrm>
            <a:off x="1828802" y="8119534"/>
            <a:ext cx="16160751" cy="14751476"/>
          </a:xfrm>
        </p:spPr>
        <p:txBody>
          <a:bodyPr/>
          <a:lstStyle>
            <a:lvl1pPr>
              <a:defRPr sz="8341"/>
            </a:lvl1pPr>
            <a:lvl2pPr>
              <a:defRPr sz="6942"/>
            </a:lvl2pPr>
            <a:lvl3pPr>
              <a:defRPr sz="6241"/>
            </a:lvl3pPr>
            <a:lvl4pPr>
              <a:defRPr sz="5542"/>
            </a:lvl4pPr>
            <a:lvl5pPr>
              <a:defRPr sz="5542"/>
            </a:lvl5pPr>
            <a:lvl6pPr>
              <a:defRPr sz="5542"/>
            </a:lvl6pPr>
            <a:lvl7pPr>
              <a:defRPr sz="5542"/>
            </a:lvl7pPr>
            <a:lvl8pPr>
              <a:defRPr sz="5542"/>
            </a:lvl8pPr>
            <a:lvl9pPr>
              <a:defRPr sz="5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1" y="5731090"/>
            <a:ext cx="16167100" cy="2388446"/>
          </a:xfrm>
        </p:spPr>
        <p:txBody>
          <a:bodyPr anchor="b"/>
          <a:lstStyle>
            <a:lvl1pPr marL="0" indent="0">
              <a:buNone/>
              <a:defRPr sz="8341" b="1"/>
            </a:lvl1pPr>
            <a:lvl2pPr marL="1584929" indent="0">
              <a:buNone/>
              <a:defRPr sz="6942" b="1"/>
            </a:lvl2pPr>
            <a:lvl3pPr marL="3169858" indent="0">
              <a:buNone/>
              <a:defRPr sz="6241" b="1"/>
            </a:lvl3pPr>
            <a:lvl4pPr marL="4754786" indent="0">
              <a:buNone/>
              <a:defRPr sz="5542" b="1"/>
            </a:lvl4pPr>
            <a:lvl5pPr marL="6339716" indent="0">
              <a:buNone/>
              <a:defRPr sz="5542" b="1"/>
            </a:lvl5pPr>
            <a:lvl6pPr marL="7924645" indent="0">
              <a:buNone/>
              <a:defRPr sz="5542" b="1"/>
            </a:lvl6pPr>
            <a:lvl7pPr marL="9509574" indent="0">
              <a:buNone/>
              <a:defRPr sz="5542" b="1"/>
            </a:lvl7pPr>
            <a:lvl8pPr marL="11094503" indent="0">
              <a:buNone/>
              <a:defRPr sz="5542" b="1"/>
            </a:lvl8pPr>
            <a:lvl9pPr marL="12679431" indent="0">
              <a:buNone/>
              <a:defRPr sz="5542" b="1"/>
            </a:lvl9pPr>
          </a:lstStyle>
          <a:p>
            <a:pPr lvl="0"/>
            <a:r>
              <a:rPr lang="en-US"/>
              <a:t>Click to edit Master text styles</a:t>
            </a:r>
          </a:p>
        </p:txBody>
      </p:sp>
      <p:sp>
        <p:nvSpPr>
          <p:cNvPr id="6" name="Content Placeholder 5"/>
          <p:cNvSpPr>
            <a:spLocks noGrp="1"/>
          </p:cNvSpPr>
          <p:nvPr>
            <p:ph sz="quarter" idx="4"/>
          </p:nvPr>
        </p:nvSpPr>
        <p:spPr>
          <a:xfrm>
            <a:off x="18580101" y="8119534"/>
            <a:ext cx="16167100" cy="14751476"/>
          </a:xfrm>
        </p:spPr>
        <p:txBody>
          <a:bodyPr/>
          <a:lstStyle>
            <a:lvl1pPr>
              <a:defRPr sz="8341"/>
            </a:lvl1pPr>
            <a:lvl2pPr>
              <a:defRPr sz="6942"/>
            </a:lvl2pPr>
            <a:lvl3pPr>
              <a:defRPr sz="6241"/>
            </a:lvl3pPr>
            <a:lvl4pPr>
              <a:defRPr sz="5542"/>
            </a:lvl4pPr>
            <a:lvl5pPr>
              <a:defRPr sz="5542"/>
            </a:lvl5pPr>
            <a:lvl6pPr>
              <a:defRPr sz="5542"/>
            </a:lvl6pPr>
            <a:lvl7pPr>
              <a:defRPr sz="5542"/>
            </a:lvl7pPr>
            <a:lvl8pPr>
              <a:defRPr sz="5542"/>
            </a:lvl8pPr>
            <a:lvl9pPr>
              <a:defRPr sz="5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CB0FF-5925-435B-9B15-628D892B2F63}" type="datetimeFigureOut">
              <a:rPr lang="en-US" smtClean="0"/>
              <a:t>7/13/2022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245430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4CB0FF-5925-435B-9B15-628D892B2F63}"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352757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CB0FF-5925-435B-9B15-628D892B2F63}" type="datetimeFigureOut">
              <a:rPr lang="en-US" smtClean="0"/>
              <a:t>7/13/2022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39733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019387"/>
            <a:ext cx="12033251" cy="4338320"/>
          </a:xfrm>
        </p:spPr>
        <p:txBody>
          <a:bodyPr anchor="b"/>
          <a:lstStyle>
            <a:lvl1pPr algn="l">
              <a:defRPr sz="6942" b="1"/>
            </a:lvl1pPr>
          </a:lstStyle>
          <a:p>
            <a:r>
              <a:rPr lang="en-US"/>
              <a:t>Click to edit Master title style</a:t>
            </a:r>
          </a:p>
        </p:txBody>
      </p:sp>
      <p:sp>
        <p:nvSpPr>
          <p:cNvPr id="3" name="Content Placeholder 2"/>
          <p:cNvSpPr>
            <a:spLocks noGrp="1"/>
          </p:cNvSpPr>
          <p:nvPr>
            <p:ph idx="1"/>
          </p:nvPr>
        </p:nvSpPr>
        <p:spPr>
          <a:xfrm>
            <a:off x="14300200" y="1019389"/>
            <a:ext cx="20447000" cy="21851622"/>
          </a:xfrm>
        </p:spPr>
        <p:txBody>
          <a:bodyPr/>
          <a:lstStyle>
            <a:lvl1pPr>
              <a:defRPr sz="11083"/>
            </a:lvl1pPr>
            <a:lvl2pPr>
              <a:defRPr sz="9683"/>
            </a:lvl2pPr>
            <a:lvl3pPr>
              <a:defRPr sz="8341"/>
            </a:lvl3pPr>
            <a:lvl4pPr>
              <a:defRPr sz="6942"/>
            </a:lvl4pPr>
            <a:lvl5pPr>
              <a:defRPr sz="6942"/>
            </a:lvl5pPr>
            <a:lvl6pPr>
              <a:defRPr sz="6942"/>
            </a:lvl6pPr>
            <a:lvl7pPr>
              <a:defRPr sz="6942"/>
            </a:lvl7pPr>
            <a:lvl8pPr>
              <a:defRPr sz="6942"/>
            </a:lvl8pPr>
            <a:lvl9pPr>
              <a:defRPr sz="69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3" y="5357709"/>
            <a:ext cx="12033251" cy="17513302"/>
          </a:xfrm>
        </p:spPr>
        <p:txBody>
          <a:bodyPr/>
          <a:lstStyle>
            <a:lvl1pPr marL="0" indent="0">
              <a:buNone/>
              <a:defRPr sz="4842"/>
            </a:lvl1pPr>
            <a:lvl2pPr marL="1584929" indent="0">
              <a:buNone/>
              <a:defRPr sz="4141"/>
            </a:lvl2pPr>
            <a:lvl3pPr marL="3169858" indent="0">
              <a:buNone/>
              <a:defRPr sz="3442"/>
            </a:lvl3pPr>
            <a:lvl4pPr marL="4754786" indent="0">
              <a:buNone/>
              <a:defRPr sz="3091"/>
            </a:lvl4pPr>
            <a:lvl5pPr marL="6339716" indent="0">
              <a:buNone/>
              <a:defRPr sz="3091"/>
            </a:lvl5pPr>
            <a:lvl6pPr marL="7924645" indent="0">
              <a:buNone/>
              <a:defRPr sz="3091"/>
            </a:lvl6pPr>
            <a:lvl7pPr marL="9509574" indent="0">
              <a:buNone/>
              <a:defRPr sz="3091"/>
            </a:lvl7pPr>
            <a:lvl8pPr marL="11094503" indent="0">
              <a:buNone/>
              <a:defRPr sz="3091"/>
            </a:lvl8pPr>
            <a:lvl9pPr marL="12679431" indent="0">
              <a:buNone/>
              <a:defRPr sz="3091"/>
            </a:lvl9pPr>
          </a:lstStyle>
          <a:p>
            <a:pPr lvl="0"/>
            <a:r>
              <a:rPr lang="en-US"/>
              <a:t>Click to edit Master text styles</a:t>
            </a:r>
          </a:p>
        </p:txBody>
      </p:sp>
      <p:sp>
        <p:nvSpPr>
          <p:cNvPr id="5" name="Date Placeholder 4"/>
          <p:cNvSpPr>
            <a:spLocks noGrp="1"/>
          </p:cNvSpPr>
          <p:nvPr>
            <p:ph type="dt" sz="half" idx="10"/>
          </p:nvPr>
        </p:nvSpPr>
        <p:spPr/>
        <p:txBody>
          <a:bodyPr/>
          <a:lstStyle/>
          <a:p>
            <a:fld id="{414CB0FF-5925-435B-9B15-628D892B2F63}"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141852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1" y="17922240"/>
            <a:ext cx="21945600" cy="2115822"/>
          </a:xfrm>
        </p:spPr>
        <p:txBody>
          <a:bodyPr anchor="b"/>
          <a:lstStyle>
            <a:lvl1pPr algn="l">
              <a:defRPr sz="6942" b="1"/>
            </a:lvl1pPr>
          </a:lstStyle>
          <a:p>
            <a:r>
              <a:rPr lang="en-US"/>
              <a:t>Click to edit Master title style</a:t>
            </a:r>
          </a:p>
        </p:txBody>
      </p:sp>
      <p:sp>
        <p:nvSpPr>
          <p:cNvPr id="3" name="Picture Placeholder 2"/>
          <p:cNvSpPr>
            <a:spLocks noGrp="1"/>
          </p:cNvSpPr>
          <p:nvPr>
            <p:ph type="pic" idx="1"/>
          </p:nvPr>
        </p:nvSpPr>
        <p:spPr>
          <a:xfrm>
            <a:off x="7169151" y="2287693"/>
            <a:ext cx="21945600" cy="15361920"/>
          </a:xfrm>
        </p:spPr>
        <p:txBody>
          <a:bodyPr/>
          <a:lstStyle>
            <a:lvl1pPr marL="0" indent="0">
              <a:buNone/>
              <a:defRPr sz="11083"/>
            </a:lvl1pPr>
            <a:lvl2pPr marL="1584929" indent="0">
              <a:buNone/>
              <a:defRPr sz="9683"/>
            </a:lvl2pPr>
            <a:lvl3pPr marL="3169858" indent="0">
              <a:buNone/>
              <a:defRPr sz="8341"/>
            </a:lvl3pPr>
            <a:lvl4pPr marL="4754786" indent="0">
              <a:buNone/>
              <a:defRPr sz="6942"/>
            </a:lvl4pPr>
            <a:lvl5pPr marL="6339716" indent="0">
              <a:buNone/>
              <a:defRPr sz="6942"/>
            </a:lvl5pPr>
            <a:lvl6pPr marL="7924645" indent="0">
              <a:buNone/>
              <a:defRPr sz="6942"/>
            </a:lvl6pPr>
            <a:lvl7pPr marL="9509574" indent="0">
              <a:buNone/>
              <a:defRPr sz="6942"/>
            </a:lvl7pPr>
            <a:lvl8pPr marL="11094503" indent="0">
              <a:buNone/>
              <a:defRPr sz="6942"/>
            </a:lvl8pPr>
            <a:lvl9pPr marL="12679431" indent="0">
              <a:buNone/>
              <a:defRPr sz="6942"/>
            </a:lvl9pPr>
          </a:lstStyle>
          <a:p>
            <a:endParaRPr lang="en-US"/>
          </a:p>
        </p:txBody>
      </p:sp>
      <p:sp>
        <p:nvSpPr>
          <p:cNvPr id="4" name="Text Placeholder 3"/>
          <p:cNvSpPr>
            <a:spLocks noGrp="1"/>
          </p:cNvSpPr>
          <p:nvPr>
            <p:ph type="body" sz="half" idx="2"/>
          </p:nvPr>
        </p:nvSpPr>
        <p:spPr>
          <a:xfrm>
            <a:off x="7169151" y="20038065"/>
            <a:ext cx="21945600" cy="3004819"/>
          </a:xfrm>
        </p:spPr>
        <p:txBody>
          <a:bodyPr/>
          <a:lstStyle>
            <a:lvl1pPr marL="0" indent="0">
              <a:buNone/>
              <a:defRPr sz="4842"/>
            </a:lvl1pPr>
            <a:lvl2pPr marL="1584929" indent="0">
              <a:buNone/>
              <a:defRPr sz="4141"/>
            </a:lvl2pPr>
            <a:lvl3pPr marL="3169858" indent="0">
              <a:buNone/>
              <a:defRPr sz="3442"/>
            </a:lvl3pPr>
            <a:lvl4pPr marL="4754786" indent="0">
              <a:buNone/>
              <a:defRPr sz="3091"/>
            </a:lvl4pPr>
            <a:lvl5pPr marL="6339716" indent="0">
              <a:buNone/>
              <a:defRPr sz="3091"/>
            </a:lvl5pPr>
            <a:lvl6pPr marL="7924645" indent="0">
              <a:buNone/>
              <a:defRPr sz="3091"/>
            </a:lvl6pPr>
            <a:lvl7pPr marL="9509574" indent="0">
              <a:buNone/>
              <a:defRPr sz="3091"/>
            </a:lvl7pPr>
            <a:lvl8pPr marL="11094503" indent="0">
              <a:buNone/>
              <a:defRPr sz="3091"/>
            </a:lvl8pPr>
            <a:lvl9pPr marL="12679431" indent="0">
              <a:buNone/>
              <a:defRPr sz="3091"/>
            </a:lvl9pPr>
          </a:lstStyle>
          <a:p>
            <a:pPr lvl="0"/>
            <a:r>
              <a:rPr lang="en-US"/>
              <a:t>Click to edit Master text styles</a:t>
            </a:r>
          </a:p>
        </p:txBody>
      </p:sp>
      <p:sp>
        <p:nvSpPr>
          <p:cNvPr id="5" name="Date Placeholder 4"/>
          <p:cNvSpPr>
            <a:spLocks noGrp="1"/>
          </p:cNvSpPr>
          <p:nvPr>
            <p:ph type="dt" sz="half" idx="10"/>
          </p:nvPr>
        </p:nvSpPr>
        <p:spPr/>
        <p:txBody>
          <a:bodyPr/>
          <a:lstStyle/>
          <a:p>
            <a:fld id="{414CB0FF-5925-435B-9B15-628D892B2F63}" type="datetimeFigureOut">
              <a:rPr lang="en-US" smtClean="0"/>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52E0B-E232-4DA2-81CC-08BCEE3ED079}" type="slidenum">
              <a:rPr lang="en-US" smtClean="0"/>
              <a:t>‹#›</a:t>
            </a:fld>
            <a:endParaRPr lang="en-US"/>
          </a:p>
        </p:txBody>
      </p:sp>
    </p:spTree>
    <p:extLst>
      <p:ext uri="{BB962C8B-B14F-4D97-AF65-F5344CB8AC3E}">
        <p14:creationId xmlns:p14="http://schemas.microsoft.com/office/powerpoint/2010/main" val="136254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25316"/>
            <a:ext cx="32918400" cy="4267200"/>
          </a:xfrm>
          <a:prstGeom prst="rect">
            <a:avLst/>
          </a:prstGeom>
        </p:spPr>
        <p:txBody>
          <a:bodyPr vert="horz" lIns="543410" tIns="271705" rIns="543410" bIns="271705" rtlCol="0" anchor="ctr">
            <a:normAutofit/>
          </a:bodyPr>
          <a:lstStyle/>
          <a:p>
            <a:r>
              <a:rPr lang="en-US"/>
              <a:t>Click to edit Master title style</a:t>
            </a:r>
          </a:p>
        </p:txBody>
      </p:sp>
      <p:sp>
        <p:nvSpPr>
          <p:cNvPr id="3" name="Text Placeholder 2"/>
          <p:cNvSpPr>
            <a:spLocks noGrp="1"/>
          </p:cNvSpPr>
          <p:nvPr>
            <p:ph type="body" idx="1"/>
          </p:nvPr>
        </p:nvSpPr>
        <p:spPr>
          <a:xfrm>
            <a:off x="1828800" y="5974084"/>
            <a:ext cx="32918400" cy="16896929"/>
          </a:xfrm>
          <a:prstGeom prst="rect">
            <a:avLst/>
          </a:prstGeom>
        </p:spPr>
        <p:txBody>
          <a:bodyPr vert="horz" lIns="543410" tIns="271705" rIns="543410" bIns="271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3730377"/>
            <a:ext cx="8534400" cy="1363133"/>
          </a:xfrm>
          <a:prstGeom prst="rect">
            <a:avLst/>
          </a:prstGeom>
        </p:spPr>
        <p:txBody>
          <a:bodyPr vert="horz" lIns="543410" tIns="271705" rIns="543410" bIns="271705" rtlCol="0" anchor="ctr"/>
          <a:lstStyle>
            <a:lvl1pPr algn="l">
              <a:defRPr sz="4141">
                <a:solidFill>
                  <a:schemeClr val="tx1">
                    <a:tint val="75000"/>
                  </a:schemeClr>
                </a:solidFill>
              </a:defRPr>
            </a:lvl1pPr>
          </a:lstStyle>
          <a:p>
            <a:fld id="{414CB0FF-5925-435B-9B15-628D892B2F63}" type="datetimeFigureOut">
              <a:rPr lang="en-US" smtClean="0"/>
              <a:t>7/13/2022</a:t>
            </a:fld>
            <a:endParaRPr lang="en-US"/>
          </a:p>
        </p:txBody>
      </p:sp>
      <p:sp>
        <p:nvSpPr>
          <p:cNvPr id="5" name="Footer Placeholder 4"/>
          <p:cNvSpPr>
            <a:spLocks noGrp="1"/>
          </p:cNvSpPr>
          <p:nvPr>
            <p:ph type="ftr" sz="quarter" idx="3"/>
          </p:nvPr>
        </p:nvSpPr>
        <p:spPr>
          <a:xfrm>
            <a:off x="12496800" y="23730377"/>
            <a:ext cx="11582400" cy="1363133"/>
          </a:xfrm>
          <a:prstGeom prst="rect">
            <a:avLst/>
          </a:prstGeom>
        </p:spPr>
        <p:txBody>
          <a:bodyPr vert="horz" lIns="543410" tIns="271705" rIns="543410" bIns="271705" rtlCol="0" anchor="ctr"/>
          <a:lstStyle>
            <a:lvl1pPr algn="ctr">
              <a:defRPr sz="414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3730377"/>
            <a:ext cx="8534400" cy="1363133"/>
          </a:xfrm>
          <a:prstGeom prst="rect">
            <a:avLst/>
          </a:prstGeom>
        </p:spPr>
        <p:txBody>
          <a:bodyPr vert="horz" lIns="543410" tIns="271705" rIns="543410" bIns="271705" rtlCol="0" anchor="ctr"/>
          <a:lstStyle>
            <a:lvl1pPr algn="r">
              <a:defRPr sz="4141">
                <a:solidFill>
                  <a:schemeClr val="tx1">
                    <a:tint val="75000"/>
                  </a:schemeClr>
                </a:solidFill>
              </a:defRPr>
            </a:lvl1pPr>
          </a:lstStyle>
          <a:p>
            <a:fld id="{71C52E0B-E232-4DA2-81CC-08BCEE3ED079}" type="slidenum">
              <a:rPr lang="en-US" smtClean="0"/>
              <a:t>‹#›</a:t>
            </a:fld>
            <a:endParaRPr lang="en-US"/>
          </a:p>
        </p:txBody>
      </p:sp>
    </p:spTree>
    <p:extLst>
      <p:ext uri="{BB962C8B-B14F-4D97-AF65-F5344CB8AC3E}">
        <p14:creationId xmlns:p14="http://schemas.microsoft.com/office/powerpoint/2010/main" val="2358327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69858" rtl="0" eaLnBrk="1" latinLnBrk="0" hangingPunct="1">
        <a:spcBef>
          <a:spcPct val="0"/>
        </a:spcBef>
        <a:buNone/>
        <a:defRPr sz="15225" kern="1200">
          <a:solidFill>
            <a:schemeClr val="tx1"/>
          </a:solidFill>
          <a:latin typeface="+mj-lt"/>
          <a:ea typeface="+mj-ea"/>
          <a:cs typeface="+mj-cs"/>
        </a:defRPr>
      </a:lvl1pPr>
    </p:titleStyle>
    <p:bodyStyle>
      <a:lvl1pPr marL="1188697" indent="-1188697" algn="l" defTabSz="3169858" rtl="0" eaLnBrk="1" latinLnBrk="0" hangingPunct="1">
        <a:spcBef>
          <a:spcPct val="20000"/>
        </a:spcBef>
        <a:buFont typeface="Arial" panose="020B0604020202020204" pitchFamily="34" charset="0"/>
        <a:buChar char="•"/>
        <a:defRPr sz="11083" kern="1200">
          <a:solidFill>
            <a:schemeClr val="tx1"/>
          </a:solidFill>
          <a:latin typeface="+mn-lt"/>
          <a:ea typeface="+mn-ea"/>
          <a:cs typeface="+mn-cs"/>
        </a:defRPr>
      </a:lvl1pPr>
      <a:lvl2pPr marL="2575510" indent="-990582" algn="l" defTabSz="3169858" rtl="0" eaLnBrk="1" latinLnBrk="0" hangingPunct="1">
        <a:spcBef>
          <a:spcPct val="20000"/>
        </a:spcBef>
        <a:buFont typeface="Arial" panose="020B0604020202020204" pitchFamily="34" charset="0"/>
        <a:buChar char="–"/>
        <a:defRPr sz="9683" kern="1200">
          <a:solidFill>
            <a:schemeClr val="tx1"/>
          </a:solidFill>
          <a:latin typeface="+mn-lt"/>
          <a:ea typeface="+mn-ea"/>
          <a:cs typeface="+mn-cs"/>
        </a:defRPr>
      </a:lvl2pPr>
      <a:lvl3pPr marL="3962322" indent="-792464" algn="l" defTabSz="3169858" rtl="0" eaLnBrk="1" latinLnBrk="0" hangingPunct="1">
        <a:spcBef>
          <a:spcPct val="20000"/>
        </a:spcBef>
        <a:buFont typeface="Arial" panose="020B0604020202020204" pitchFamily="34" charset="0"/>
        <a:buChar char="•"/>
        <a:defRPr sz="8341" kern="1200">
          <a:solidFill>
            <a:schemeClr val="tx1"/>
          </a:solidFill>
          <a:latin typeface="+mn-lt"/>
          <a:ea typeface="+mn-ea"/>
          <a:cs typeface="+mn-cs"/>
        </a:defRPr>
      </a:lvl3pPr>
      <a:lvl4pPr marL="5547252" indent="-792464" algn="l" defTabSz="3169858" rtl="0" eaLnBrk="1" latinLnBrk="0" hangingPunct="1">
        <a:spcBef>
          <a:spcPct val="20000"/>
        </a:spcBef>
        <a:buFont typeface="Arial" panose="020B0604020202020204" pitchFamily="34" charset="0"/>
        <a:buChar char="–"/>
        <a:defRPr sz="6942" kern="1200">
          <a:solidFill>
            <a:schemeClr val="tx1"/>
          </a:solidFill>
          <a:latin typeface="+mn-lt"/>
          <a:ea typeface="+mn-ea"/>
          <a:cs typeface="+mn-cs"/>
        </a:defRPr>
      </a:lvl4pPr>
      <a:lvl5pPr marL="7132181" indent="-792464" algn="l" defTabSz="3169858" rtl="0" eaLnBrk="1" latinLnBrk="0" hangingPunct="1">
        <a:spcBef>
          <a:spcPct val="20000"/>
        </a:spcBef>
        <a:buFont typeface="Arial" panose="020B0604020202020204" pitchFamily="34" charset="0"/>
        <a:buChar char="»"/>
        <a:defRPr sz="6942" kern="1200">
          <a:solidFill>
            <a:schemeClr val="tx1"/>
          </a:solidFill>
          <a:latin typeface="+mn-lt"/>
          <a:ea typeface="+mn-ea"/>
          <a:cs typeface="+mn-cs"/>
        </a:defRPr>
      </a:lvl5pPr>
      <a:lvl6pPr marL="8717109" indent="-792464" algn="l" defTabSz="3169858" rtl="0" eaLnBrk="1" latinLnBrk="0" hangingPunct="1">
        <a:spcBef>
          <a:spcPct val="20000"/>
        </a:spcBef>
        <a:buFont typeface="Arial" panose="020B0604020202020204" pitchFamily="34" charset="0"/>
        <a:buChar char="•"/>
        <a:defRPr sz="6942" kern="1200">
          <a:solidFill>
            <a:schemeClr val="tx1"/>
          </a:solidFill>
          <a:latin typeface="+mn-lt"/>
          <a:ea typeface="+mn-ea"/>
          <a:cs typeface="+mn-cs"/>
        </a:defRPr>
      </a:lvl6pPr>
      <a:lvl7pPr marL="10302038" indent="-792464" algn="l" defTabSz="3169858" rtl="0" eaLnBrk="1" latinLnBrk="0" hangingPunct="1">
        <a:spcBef>
          <a:spcPct val="20000"/>
        </a:spcBef>
        <a:buFont typeface="Arial" panose="020B0604020202020204" pitchFamily="34" charset="0"/>
        <a:buChar char="•"/>
        <a:defRPr sz="6942" kern="1200">
          <a:solidFill>
            <a:schemeClr val="tx1"/>
          </a:solidFill>
          <a:latin typeface="+mn-lt"/>
          <a:ea typeface="+mn-ea"/>
          <a:cs typeface="+mn-cs"/>
        </a:defRPr>
      </a:lvl7pPr>
      <a:lvl8pPr marL="11886967" indent="-792464" algn="l" defTabSz="3169858" rtl="0" eaLnBrk="1" latinLnBrk="0" hangingPunct="1">
        <a:spcBef>
          <a:spcPct val="20000"/>
        </a:spcBef>
        <a:buFont typeface="Arial" panose="020B0604020202020204" pitchFamily="34" charset="0"/>
        <a:buChar char="•"/>
        <a:defRPr sz="6942" kern="1200">
          <a:solidFill>
            <a:schemeClr val="tx1"/>
          </a:solidFill>
          <a:latin typeface="+mn-lt"/>
          <a:ea typeface="+mn-ea"/>
          <a:cs typeface="+mn-cs"/>
        </a:defRPr>
      </a:lvl8pPr>
      <a:lvl9pPr marL="13471896" indent="-792464" algn="l" defTabSz="3169858" rtl="0" eaLnBrk="1" latinLnBrk="0" hangingPunct="1">
        <a:spcBef>
          <a:spcPct val="20000"/>
        </a:spcBef>
        <a:buFont typeface="Arial" panose="020B0604020202020204" pitchFamily="34" charset="0"/>
        <a:buChar char="•"/>
        <a:defRPr sz="6942" kern="1200">
          <a:solidFill>
            <a:schemeClr val="tx1"/>
          </a:solidFill>
          <a:latin typeface="+mn-lt"/>
          <a:ea typeface="+mn-ea"/>
          <a:cs typeface="+mn-cs"/>
        </a:defRPr>
      </a:lvl9pPr>
    </p:bodyStyle>
    <p:otherStyle>
      <a:defPPr>
        <a:defRPr lang="en-US"/>
      </a:defPPr>
      <a:lvl1pPr marL="0" algn="l" defTabSz="3169858" rtl="0" eaLnBrk="1" latinLnBrk="0" hangingPunct="1">
        <a:defRPr sz="6241" kern="1200">
          <a:solidFill>
            <a:schemeClr val="tx1"/>
          </a:solidFill>
          <a:latin typeface="+mn-lt"/>
          <a:ea typeface="+mn-ea"/>
          <a:cs typeface="+mn-cs"/>
        </a:defRPr>
      </a:lvl1pPr>
      <a:lvl2pPr marL="1584929" algn="l" defTabSz="3169858" rtl="0" eaLnBrk="1" latinLnBrk="0" hangingPunct="1">
        <a:defRPr sz="6241" kern="1200">
          <a:solidFill>
            <a:schemeClr val="tx1"/>
          </a:solidFill>
          <a:latin typeface="+mn-lt"/>
          <a:ea typeface="+mn-ea"/>
          <a:cs typeface="+mn-cs"/>
        </a:defRPr>
      </a:lvl2pPr>
      <a:lvl3pPr marL="3169858" algn="l" defTabSz="3169858" rtl="0" eaLnBrk="1" latinLnBrk="0" hangingPunct="1">
        <a:defRPr sz="6241" kern="1200">
          <a:solidFill>
            <a:schemeClr val="tx1"/>
          </a:solidFill>
          <a:latin typeface="+mn-lt"/>
          <a:ea typeface="+mn-ea"/>
          <a:cs typeface="+mn-cs"/>
        </a:defRPr>
      </a:lvl3pPr>
      <a:lvl4pPr marL="4754786" algn="l" defTabSz="3169858" rtl="0" eaLnBrk="1" latinLnBrk="0" hangingPunct="1">
        <a:defRPr sz="6241" kern="1200">
          <a:solidFill>
            <a:schemeClr val="tx1"/>
          </a:solidFill>
          <a:latin typeface="+mn-lt"/>
          <a:ea typeface="+mn-ea"/>
          <a:cs typeface="+mn-cs"/>
        </a:defRPr>
      </a:lvl4pPr>
      <a:lvl5pPr marL="6339716" algn="l" defTabSz="3169858" rtl="0" eaLnBrk="1" latinLnBrk="0" hangingPunct="1">
        <a:defRPr sz="6241" kern="1200">
          <a:solidFill>
            <a:schemeClr val="tx1"/>
          </a:solidFill>
          <a:latin typeface="+mn-lt"/>
          <a:ea typeface="+mn-ea"/>
          <a:cs typeface="+mn-cs"/>
        </a:defRPr>
      </a:lvl5pPr>
      <a:lvl6pPr marL="7924645" algn="l" defTabSz="3169858" rtl="0" eaLnBrk="1" latinLnBrk="0" hangingPunct="1">
        <a:defRPr sz="6241" kern="1200">
          <a:solidFill>
            <a:schemeClr val="tx1"/>
          </a:solidFill>
          <a:latin typeface="+mn-lt"/>
          <a:ea typeface="+mn-ea"/>
          <a:cs typeface="+mn-cs"/>
        </a:defRPr>
      </a:lvl6pPr>
      <a:lvl7pPr marL="9509574" algn="l" defTabSz="3169858" rtl="0" eaLnBrk="1" latinLnBrk="0" hangingPunct="1">
        <a:defRPr sz="6241" kern="1200">
          <a:solidFill>
            <a:schemeClr val="tx1"/>
          </a:solidFill>
          <a:latin typeface="+mn-lt"/>
          <a:ea typeface="+mn-ea"/>
          <a:cs typeface="+mn-cs"/>
        </a:defRPr>
      </a:lvl7pPr>
      <a:lvl8pPr marL="11094503" algn="l" defTabSz="3169858" rtl="0" eaLnBrk="1" latinLnBrk="0" hangingPunct="1">
        <a:defRPr sz="6241" kern="1200">
          <a:solidFill>
            <a:schemeClr val="tx1"/>
          </a:solidFill>
          <a:latin typeface="+mn-lt"/>
          <a:ea typeface="+mn-ea"/>
          <a:cs typeface="+mn-cs"/>
        </a:defRPr>
      </a:lvl8pPr>
      <a:lvl9pPr marL="12679431" algn="l" defTabSz="3169858" rtl="0" eaLnBrk="1" latinLnBrk="0" hangingPunct="1">
        <a:defRPr sz="6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chart" Target="../charts/char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image" Target="../media/image1.em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1751" y="3867098"/>
            <a:ext cx="35525665" cy="222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tx1"/>
                </a:solidFill>
                <a:latin typeface="Arial" panose="020B0604020202020204" pitchFamily="34" charset="0"/>
                <a:cs typeface="Arial" panose="020B0604020202020204" pitchFamily="34" charset="0"/>
              </a:rPr>
              <a:t>Ready and Healthy for Kindergarten: A Bilingual Family Literacy Program in Primary Care</a:t>
            </a:r>
          </a:p>
          <a:p>
            <a:pPr algn="ctr"/>
            <a:endParaRPr lang="en-US" sz="2000" dirty="0">
              <a:solidFill>
                <a:srgbClr val="000000"/>
              </a:solidFill>
              <a:latin typeface="Arial" panose="020B0604020202020204" pitchFamily="34" charset="0"/>
              <a:cs typeface="Arial" panose="020B0604020202020204" pitchFamily="34" charset="0"/>
            </a:endParaRPr>
          </a:p>
          <a:p>
            <a:pPr algn="ctr"/>
            <a:r>
              <a:rPr lang="en-US" sz="3500" b="1" dirty="0">
                <a:solidFill>
                  <a:schemeClr val="tx1"/>
                </a:solidFill>
                <a:latin typeface="Arial" panose="020B0604020202020204" pitchFamily="34" charset="0"/>
                <a:cs typeface="Arial" panose="020B0604020202020204" pitchFamily="34" charset="0"/>
              </a:rPr>
              <a:t>Patricia A. Shelton</a:t>
            </a:r>
            <a:r>
              <a:rPr lang="en-US" sz="3500" b="1" baseline="30000" dirty="0">
                <a:solidFill>
                  <a:schemeClr val="tx1"/>
                </a:solidFill>
                <a:latin typeface="Arial" panose="020B0604020202020204" pitchFamily="34" charset="0"/>
                <a:cs typeface="Arial" panose="020B0604020202020204" pitchFamily="34" charset="0"/>
              </a:rPr>
              <a:t>1</a:t>
            </a:r>
            <a:r>
              <a:rPr lang="en-US" sz="3500" b="1" dirty="0">
                <a:solidFill>
                  <a:schemeClr val="tx1"/>
                </a:solidFill>
                <a:latin typeface="Arial" panose="020B0604020202020204" pitchFamily="34" charset="0"/>
                <a:cs typeface="Arial" panose="020B0604020202020204" pitchFamily="34" charset="0"/>
              </a:rPr>
              <a:t>, Lesley M. Morrow, PhD</a:t>
            </a:r>
            <a:r>
              <a:rPr lang="en-US" sz="3500" b="1" baseline="30000" dirty="0">
                <a:solidFill>
                  <a:schemeClr val="tx1"/>
                </a:solidFill>
                <a:latin typeface="Arial" panose="020B0604020202020204" pitchFamily="34" charset="0"/>
                <a:cs typeface="Arial" panose="020B0604020202020204" pitchFamily="34" charset="0"/>
              </a:rPr>
              <a:t>2</a:t>
            </a:r>
            <a:r>
              <a:rPr lang="en-US" sz="3500" b="1" dirty="0">
                <a:solidFill>
                  <a:schemeClr val="tx1"/>
                </a:solidFill>
                <a:latin typeface="Arial" panose="020B0604020202020204" pitchFamily="34" charset="0"/>
                <a:cs typeface="Arial" panose="020B0604020202020204" pitchFamily="34" charset="0"/>
              </a:rPr>
              <a:t>, Daniel Lima, MSW</a:t>
            </a:r>
            <a:r>
              <a:rPr lang="en-US" sz="3500" b="1" baseline="30000" dirty="0">
                <a:solidFill>
                  <a:schemeClr val="tx1"/>
                </a:solidFill>
                <a:latin typeface="Arial" panose="020B0604020202020204" pitchFamily="34" charset="0"/>
                <a:cs typeface="Arial" panose="020B0604020202020204" pitchFamily="34" charset="0"/>
              </a:rPr>
              <a:t>1</a:t>
            </a:r>
            <a:r>
              <a:rPr lang="en-US" sz="3500" b="1" dirty="0">
                <a:solidFill>
                  <a:schemeClr val="tx1"/>
                </a:solidFill>
                <a:latin typeface="Arial" panose="020B0604020202020204" pitchFamily="34" charset="0"/>
                <a:cs typeface="Arial" panose="020B0604020202020204" pitchFamily="34" charset="0"/>
              </a:rPr>
              <a:t>, Akreeti Maskey, MD</a:t>
            </a:r>
            <a:r>
              <a:rPr lang="en-US" sz="3500" b="1" baseline="30000" dirty="0">
                <a:solidFill>
                  <a:schemeClr val="tx1"/>
                </a:solidFill>
                <a:latin typeface="Arial" panose="020B0604020202020204" pitchFamily="34" charset="0"/>
                <a:cs typeface="Arial" panose="020B0604020202020204" pitchFamily="34" charset="0"/>
              </a:rPr>
              <a:t>1</a:t>
            </a:r>
            <a:r>
              <a:rPr lang="en-US" sz="3500" b="1" dirty="0">
                <a:solidFill>
                  <a:schemeClr val="tx1"/>
                </a:solidFill>
                <a:latin typeface="Arial" panose="020B0604020202020204" pitchFamily="34" charset="0"/>
                <a:cs typeface="Arial" panose="020B0604020202020204" pitchFamily="34" charset="0"/>
              </a:rPr>
              <a:t>, Shilpa Pai, MD</a:t>
            </a:r>
            <a:r>
              <a:rPr lang="en-US" sz="3500" b="1" baseline="30000" dirty="0">
                <a:solidFill>
                  <a:schemeClr val="tx1"/>
                </a:solidFill>
                <a:latin typeface="Arial" panose="020B0604020202020204" pitchFamily="34" charset="0"/>
                <a:cs typeface="Arial" panose="020B0604020202020204" pitchFamily="34" charset="0"/>
              </a:rPr>
              <a:t>1</a:t>
            </a:r>
            <a:r>
              <a:rPr lang="en-US" sz="3500" b="1" dirty="0">
                <a:solidFill>
                  <a:schemeClr val="tx1"/>
                </a:solidFill>
                <a:latin typeface="Arial" panose="020B0604020202020204" pitchFamily="34" charset="0"/>
                <a:cs typeface="Arial" panose="020B0604020202020204" pitchFamily="34" charset="0"/>
              </a:rPr>
              <a:t>, Usha Ramachandran, MD</a:t>
            </a:r>
            <a:r>
              <a:rPr lang="en-US" sz="3500" b="1" baseline="30000" dirty="0">
                <a:solidFill>
                  <a:schemeClr val="tx1"/>
                </a:solidFill>
                <a:latin typeface="Arial" panose="020B0604020202020204" pitchFamily="34" charset="0"/>
                <a:cs typeface="Arial" panose="020B0604020202020204" pitchFamily="34" charset="0"/>
              </a:rPr>
              <a:t>1</a:t>
            </a:r>
            <a:r>
              <a:rPr lang="en-US" sz="3500" b="1" dirty="0">
                <a:solidFill>
                  <a:schemeClr val="tx1"/>
                </a:solidFill>
                <a:latin typeface="Arial" panose="020B0604020202020204" pitchFamily="34" charset="0"/>
                <a:cs typeface="Arial" panose="020B0604020202020204" pitchFamily="34" charset="0"/>
              </a:rPr>
              <a:t>, Manuel E. Jimenez, MD, MS</a:t>
            </a:r>
            <a:r>
              <a:rPr lang="en-US" sz="3500" b="1" baseline="30000" dirty="0">
                <a:solidFill>
                  <a:schemeClr val="tx1"/>
                </a:solidFill>
                <a:latin typeface="Arial" panose="020B0604020202020204" pitchFamily="34" charset="0"/>
                <a:cs typeface="Arial" panose="020B0604020202020204" pitchFamily="34" charset="0"/>
              </a:rPr>
              <a:t>1</a:t>
            </a:r>
            <a:endParaRPr lang="en-US" sz="3500" b="1" dirty="0">
              <a:solidFill>
                <a:schemeClr val="tx1"/>
              </a:solidFill>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a:p>
            <a:pPr algn="ctr"/>
            <a:r>
              <a:rPr lang="en-US" sz="3500" baseline="30000" dirty="0">
                <a:solidFill>
                  <a:schemeClr val="tx1"/>
                </a:solidFill>
                <a:latin typeface="Arial" panose="020B0604020202020204" pitchFamily="34" charset="0"/>
                <a:cs typeface="Arial" panose="020B0604020202020204" pitchFamily="34" charset="0"/>
              </a:rPr>
              <a:t>1 </a:t>
            </a:r>
            <a:r>
              <a:rPr lang="en-US" sz="3500" dirty="0">
                <a:solidFill>
                  <a:schemeClr val="tx1"/>
                </a:solidFill>
                <a:latin typeface="Arial" panose="020B0604020202020204" pitchFamily="34" charset="0"/>
                <a:cs typeface="Arial" panose="020B0604020202020204" pitchFamily="34" charset="0"/>
              </a:rPr>
              <a:t>Department of Pediatrics, Rutgers Robert Wood Johnson Medical School   </a:t>
            </a:r>
            <a:r>
              <a:rPr lang="en-US" sz="3500" baseline="30000" dirty="0">
                <a:solidFill>
                  <a:schemeClr val="tx1"/>
                </a:solidFill>
                <a:latin typeface="Arial" panose="020B0604020202020204" pitchFamily="34" charset="0"/>
                <a:cs typeface="Arial" panose="020B0604020202020204" pitchFamily="34" charset="0"/>
              </a:rPr>
              <a:t>2 </a:t>
            </a:r>
            <a:r>
              <a:rPr lang="en-US" sz="3500" dirty="0">
                <a:solidFill>
                  <a:schemeClr val="tx1"/>
                </a:solidFill>
                <a:latin typeface="Arial" panose="020B0604020202020204" pitchFamily="34" charset="0"/>
                <a:cs typeface="Arial" panose="020B0604020202020204" pitchFamily="34" charset="0"/>
              </a:rPr>
              <a:t>Center for Literacy Development, Rutgers Graduate School of Education</a:t>
            </a:r>
            <a:endParaRPr lang="en-US" sz="3500" baseline="30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75149" b="-2449"/>
          <a:stretch/>
        </p:blipFill>
        <p:spPr>
          <a:xfrm>
            <a:off x="1412642" y="566632"/>
            <a:ext cx="7908796" cy="2777454"/>
          </a:xfrm>
          <a:prstGeom prst="rect">
            <a:avLst/>
          </a:prstGeom>
        </p:spPr>
      </p:pic>
      <p:sp>
        <p:nvSpPr>
          <p:cNvPr id="5" name="TextBox 4">
            <a:extLst>
              <a:ext uri="{FF2B5EF4-FFF2-40B4-BE49-F238E27FC236}">
                <a16:creationId xmlns:a16="http://schemas.microsoft.com/office/drawing/2014/main" id="{5F95E407-E349-8A46-A48E-72BB8B7E968E}"/>
              </a:ext>
            </a:extLst>
          </p:cNvPr>
          <p:cNvSpPr txBox="1"/>
          <p:nvPr/>
        </p:nvSpPr>
        <p:spPr>
          <a:xfrm>
            <a:off x="483754" y="6706367"/>
            <a:ext cx="11467455" cy="861774"/>
          </a:xfrm>
          <a:prstGeom prst="rect">
            <a:avLst/>
          </a:prstGeom>
          <a:solidFill>
            <a:srgbClr val="BD2432"/>
          </a:solidFill>
        </p:spPr>
        <p:txBody>
          <a:bodyPr wrap="square" rtlCol="0">
            <a:spAutoFit/>
          </a:bodyPr>
          <a:lstStyle/>
          <a:p>
            <a:pPr algn="ctr"/>
            <a:r>
              <a:rPr lang="en-US" sz="5000" dirty="0">
                <a:solidFill>
                  <a:schemeClr val="bg1"/>
                </a:solidFill>
                <a:latin typeface="Arial" panose="020B0604020202020204" pitchFamily="34" charset="0"/>
                <a:cs typeface="Arial" panose="020B0604020202020204" pitchFamily="34" charset="0"/>
              </a:rPr>
              <a:t>BACKGROUND</a:t>
            </a:r>
          </a:p>
        </p:txBody>
      </p:sp>
      <p:sp>
        <p:nvSpPr>
          <p:cNvPr id="14" name="TextBox 13">
            <a:extLst>
              <a:ext uri="{FF2B5EF4-FFF2-40B4-BE49-F238E27FC236}">
                <a16:creationId xmlns:a16="http://schemas.microsoft.com/office/drawing/2014/main" id="{01849925-9287-684C-BD7E-8A98D551D29C}"/>
              </a:ext>
            </a:extLst>
          </p:cNvPr>
          <p:cNvSpPr txBox="1"/>
          <p:nvPr/>
        </p:nvSpPr>
        <p:spPr>
          <a:xfrm>
            <a:off x="478092" y="14603722"/>
            <a:ext cx="11478773" cy="895180"/>
          </a:xfrm>
          <a:prstGeom prst="rect">
            <a:avLst/>
          </a:prstGeom>
          <a:solidFill>
            <a:srgbClr val="BD2432"/>
          </a:solidFill>
        </p:spPr>
        <p:txBody>
          <a:bodyPr wrap="square" rtlCol="0">
            <a:spAutoFit/>
          </a:bodyPr>
          <a:lstStyle/>
          <a:p>
            <a:pPr algn="ctr"/>
            <a:r>
              <a:rPr lang="en-US" sz="5000" dirty="0">
                <a:solidFill>
                  <a:schemeClr val="bg1"/>
                </a:solidFill>
                <a:latin typeface="Arial" panose="020B0604020202020204" pitchFamily="34" charset="0"/>
                <a:cs typeface="Arial" panose="020B0604020202020204" pitchFamily="34" charset="0"/>
              </a:rPr>
              <a:t>PURPOSE</a:t>
            </a:r>
          </a:p>
        </p:txBody>
      </p:sp>
      <p:sp>
        <p:nvSpPr>
          <p:cNvPr id="15" name="TextBox 14">
            <a:extLst>
              <a:ext uri="{FF2B5EF4-FFF2-40B4-BE49-F238E27FC236}">
                <a16:creationId xmlns:a16="http://schemas.microsoft.com/office/drawing/2014/main" id="{B40399D8-182D-B74B-BB05-7E13F16C0D39}"/>
              </a:ext>
            </a:extLst>
          </p:cNvPr>
          <p:cNvSpPr txBox="1"/>
          <p:nvPr/>
        </p:nvSpPr>
        <p:spPr>
          <a:xfrm>
            <a:off x="533504" y="17638424"/>
            <a:ext cx="11473115" cy="895180"/>
          </a:xfrm>
          <a:prstGeom prst="rect">
            <a:avLst/>
          </a:prstGeom>
          <a:solidFill>
            <a:srgbClr val="BD2432"/>
          </a:solidFill>
        </p:spPr>
        <p:txBody>
          <a:bodyPr wrap="square" rtlCol="0">
            <a:spAutoFit/>
          </a:bodyPr>
          <a:lstStyle/>
          <a:p>
            <a:pPr algn="ctr"/>
            <a:r>
              <a:rPr lang="en-US" sz="5000" dirty="0">
                <a:solidFill>
                  <a:schemeClr val="bg1"/>
                </a:solidFill>
                <a:latin typeface="Arial" panose="020B0604020202020204" pitchFamily="34" charset="0"/>
                <a:cs typeface="Arial" panose="020B0604020202020204" pitchFamily="34" charset="0"/>
              </a:rPr>
              <a:t>APPROACH</a:t>
            </a:r>
          </a:p>
        </p:txBody>
      </p:sp>
      <p:sp>
        <p:nvSpPr>
          <p:cNvPr id="3" name="TextBox 2">
            <a:extLst>
              <a:ext uri="{FF2B5EF4-FFF2-40B4-BE49-F238E27FC236}">
                <a16:creationId xmlns:a16="http://schemas.microsoft.com/office/drawing/2014/main" id="{3D585043-ACA1-C04F-9621-FE21B9E7A558}"/>
              </a:ext>
            </a:extLst>
          </p:cNvPr>
          <p:cNvSpPr txBox="1"/>
          <p:nvPr/>
        </p:nvSpPr>
        <p:spPr>
          <a:xfrm>
            <a:off x="483754" y="7720502"/>
            <a:ext cx="11478774" cy="6555641"/>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Family literacy programs (FLPs) improve school readiness for children and encourage parent engagement in educational activities.</a:t>
            </a:r>
            <a:r>
              <a:rPr lang="en-US" sz="2800" baseline="30000" dirty="0">
                <a:latin typeface="Arial" panose="020B0604020202020204" pitchFamily="34" charset="0"/>
                <a:cs typeface="Arial" panose="020B0604020202020204" pitchFamily="34" charset="0"/>
              </a:rPr>
              <a:t>1,2</a:t>
            </a: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Low participation in FLPs particularly among low-income Latino families limits their impact</a:t>
            </a:r>
            <a:r>
              <a:rPr lang="en-US" sz="2800" baseline="300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 and few FLPs are designed for bilingual families.</a:t>
            </a:r>
            <a:r>
              <a:rPr lang="en-US" sz="2800" baseline="30000" dirty="0">
                <a:latin typeface="Arial" panose="020B0604020202020204" pitchFamily="34" charset="0"/>
                <a:cs typeface="Arial" panose="020B0604020202020204" pitchFamily="34" charset="0"/>
              </a:rPr>
              <a:t>4</a:t>
            </a: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Pediatricians are uniquely positioned to promote literacy development—they have frequent near-universal access to children</a:t>
            </a:r>
            <a:r>
              <a:rPr lang="en-US" sz="2800" baseline="30000" dirty="0">
                <a:latin typeface="Arial" panose="020B0604020202020204" pitchFamily="34" charset="0"/>
                <a:cs typeface="Arial" panose="020B0604020202020204" pitchFamily="34" charset="0"/>
              </a:rPr>
              <a:t>5,6 </a:t>
            </a:r>
            <a:r>
              <a:rPr lang="en-US" sz="2800" dirty="0">
                <a:latin typeface="Arial" panose="020B0604020202020204" pitchFamily="34" charset="0"/>
                <a:cs typeface="Arial" panose="020B0604020202020204" pitchFamily="34" charset="0"/>
              </a:rPr>
              <a:t>and are a trusted source of information for parents.</a:t>
            </a:r>
            <a:r>
              <a:rPr lang="en-US" sz="2800" baseline="30000" dirty="0">
                <a:latin typeface="Arial" panose="020B0604020202020204" pitchFamily="34" charset="0"/>
                <a:cs typeface="Arial" panose="020B0604020202020204" pitchFamily="34" charset="0"/>
              </a:rPr>
              <a:t>7</a:t>
            </a:r>
            <a:r>
              <a:rPr lang="en-US" sz="2800" dirty="0">
                <a:latin typeface="Arial" panose="020B0604020202020204" pitchFamily="34" charset="0"/>
                <a:cs typeface="Arial" panose="020B0604020202020204" pitchFamily="34" charset="0"/>
              </a:rPr>
              <a:t> </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There is growing evidence that family health routines (e.g., physical activity, sleep) make critical contributions to children’s cognitive development.</a:t>
            </a:r>
            <a:r>
              <a:rPr lang="en-US" sz="2800" baseline="30000" dirty="0">
                <a:latin typeface="Arial" panose="020B0604020202020204" pitchFamily="34" charset="0"/>
                <a:cs typeface="Arial" panose="020B0604020202020204" pitchFamily="34" charset="0"/>
              </a:rPr>
              <a:t>8,9</a:t>
            </a: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Pediatric primary care is an innovative platform to deliver preventative parenting interventions that promote literacy development and family health routines. </a:t>
            </a:r>
          </a:p>
        </p:txBody>
      </p:sp>
      <p:sp>
        <p:nvSpPr>
          <p:cNvPr id="4" name="TextBox 3">
            <a:extLst>
              <a:ext uri="{FF2B5EF4-FFF2-40B4-BE49-F238E27FC236}">
                <a16:creationId xmlns:a16="http://schemas.microsoft.com/office/drawing/2014/main" id="{4A129B25-7DF3-F548-93DC-FBAEC2A94AF3}"/>
              </a:ext>
            </a:extLst>
          </p:cNvPr>
          <p:cNvSpPr txBox="1"/>
          <p:nvPr/>
        </p:nvSpPr>
        <p:spPr>
          <a:xfrm>
            <a:off x="621751" y="15660722"/>
            <a:ext cx="11478773" cy="1815882"/>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To develop and assess feasibility and acceptability of a bilingual FLP that leverages a primary care setting to introduce early literacy skills and promote health routines (related to four themes: nutrition, physical activity, socio-emotional health, and bedtime).</a:t>
            </a:r>
          </a:p>
        </p:txBody>
      </p:sp>
      <p:sp>
        <p:nvSpPr>
          <p:cNvPr id="19" name="TextBox 18">
            <a:extLst>
              <a:ext uri="{FF2B5EF4-FFF2-40B4-BE49-F238E27FC236}">
                <a16:creationId xmlns:a16="http://schemas.microsoft.com/office/drawing/2014/main" id="{4FDB20C6-A65C-0547-8FC0-FF71D062ECE5}"/>
              </a:ext>
            </a:extLst>
          </p:cNvPr>
          <p:cNvSpPr txBox="1"/>
          <p:nvPr/>
        </p:nvSpPr>
        <p:spPr>
          <a:xfrm>
            <a:off x="482396" y="18777198"/>
            <a:ext cx="11428919" cy="5693866"/>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 developed an FLP teaching manual based on socio-cultural theory and incorporated the priorities of literacy educators, pediatricians, and families. </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FLP has 3 components: (1) parent-child workshops, (2) take-home activity kits, and (3) reminder text messages.  </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 conducted a 16-week single arm study of the FLP from May to September 2019. We hosted two 8-week cohorts of the FLP at Eric B. Chandler Health Center, an FQHC in New Brunswick, NJ. </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 recruited children reportedly entering kindergarten in September 2019 and their parents through clinician referral from within the FQHC.</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 collected data on study enrollment, session attendance, and retention to evaluate feasibility and assessed parent acceptability. </a:t>
            </a:r>
          </a:p>
        </p:txBody>
      </p:sp>
      <p:sp>
        <p:nvSpPr>
          <p:cNvPr id="23" name="TextBox 22">
            <a:extLst>
              <a:ext uri="{FF2B5EF4-FFF2-40B4-BE49-F238E27FC236}">
                <a16:creationId xmlns:a16="http://schemas.microsoft.com/office/drawing/2014/main" id="{2FCB363F-6157-0742-9C10-5E1C04C038DD}"/>
              </a:ext>
            </a:extLst>
          </p:cNvPr>
          <p:cNvSpPr txBox="1"/>
          <p:nvPr/>
        </p:nvSpPr>
        <p:spPr>
          <a:xfrm>
            <a:off x="12554272" y="6706367"/>
            <a:ext cx="11467455" cy="861774"/>
          </a:xfrm>
          <a:prstGeom prst="rect">
            <a:avLst/>
          </a:prstGeom>
          <a:solidFill>
            <a:srgbClr val="BD2432"/>
          </a:solidFill>
        </p:spPr>
        <p:txBody>
          <a:bodyPr wrap="square" rtlCol="0">
            <a:spAutoFit/>
          </a:bodyPr>
          <a:lstStyle/>
          <a:p>
            <a:pPr algn="ctr"/>
            <a:r>
              <a:rPr lang="en-US" sz="5000" dirty="0">
                <a:solidFill>
                  <a:schemeClr val="bg1"/>
                </a:solidFill>
                <a:latin typeface="Arial" panose="020B0604020202020204" pitchFamily="34" charset="0"/>
                <a:cs typeface="Arial" panose="020B0604020202020204" pitchFamily="34" charset="0"/>
              </a:rPr>
              <a:t>RESULTS</a:t>
            </a:r>
          </a:p>
        </p:txBody>
      </p:sp>
      <p:sp>
        <p:nvSpPr>
          <p:cNvPr id="24" name="TextBox 23">
            <a:extLst>
              <a:ext uri="{FF2B5EF4-FFF2-40B4-BE49-F238E27FC236}">
                <a16:creationId xmlns:a16="http://schemas.microsoft.com/office/drawing/2014/main" id="{1DFF16F6-822E-824D-B0CA-3068DD779BFD}"/>
              </a:ext>
            </a:extLst>
          </p:cNvPr>
          <p:cNvSpPr txBox="1"/>
          <p:nvPr/>
        </p:nvSpPr>
        <p:spPr>
          <a:xfrm>
            <a:off x="24838803" y="13414369"/>
            <a:ext cx="11467455" cy="861774"/>
          </a:xfrm>
          <a:prstGeom prst="rect">
            <a:avLst/>
          </a:prstGeom>
          <a:solidFill>
            <a:srgbClr val="BD2432"/>
          </a:solidFill>
        </p:spPr>
        <p:txBody>
          <a:bodyPr wrap="square" rtlCol="0">
            <a:spAutoFit/>
          </a:bodyPr>
          <a:lstStyle/>
          <a:p>
            <a:pPr algn="ctr"/>
            <a:r>
              <a:rPr lang="en-US" sz="5000" dirty="0">
                <a:solidFill>
                  <a:schemeClr val="bg1"/>
                </a:solidFill>
                <a:latin typeface="Arial" panose="020B0604020202020204" pitchFamily="34" charset="0"/>
                <a:cs typeface="Arial" panose="020B0604020202020204" pitchFamily="34" charset="0"/>
              </a:rPr>
              <a:t>IMPLICATIONS</a:t>
            </a:r>
          </a:p>
        </p:txBody>
      </p:sp>
      <p:sp>
        <p:nvSpPr>
          <p:cNvPr id="25" name="TextBox 24">
            <a:extLst>
              <a:ext uri="{FF2B5EF4-FFF2-40B4-BE49-F238E27FC236}">
                <a16:creationId xmlns:a16="http://schemas.microsoft.com/office/drawing/2014/main" id="{BE917E1B-F2C8-C441-AD35-BEC668AB3B54}"/>
              </a:ext>
            </a:extLst>
          </p:cNvPr>
          <p:cNvSpPr txBox="1"/>
          <p:nvPr/>
        </p:nvSpPr>
        <p:spPr>
          <a:xfrm>
            <a:off x="24877339" y="17655127"/>
            <a:ext cx="11467455" cy="861774"/>
          </a:xfrm>
          <a:prstGeom prst="rect">
            <a:avLst/>
          </a:prstGeom>
          <a:solidFill>
            <a:srgbClr val="BD2432"/>
          </a:solidFill>
        </p:spPr>
        <p:txBody>
          <a:bodyPr wrap="square" rtlCol="0">
            <a:spAutoFit/>
          </a:bodyPr>
          <a:lstStyle/>
          <a:p>
            <a:pPr algn="ctr"/>
            <a:r>
              <a:rPr lang="en-US" sz="5000" dirty="0">
                <a:solidFill>
                  <a:schemeClr val="bg1"/>
                </a:solidFill>
                <a:latin typeface="Arial" panose="020B0604020202020204" pitchFamily="34" charset="0"/>
                <a:cs typeface="Arial" panose="020B0604020202020204" pitchFamily="34" charset="0"/>
              </a:rPr>
              <a:t>REFERENCES</a:t>
            </a:r>
          </a:p>
        </p:txBody>
      </p:sp>
      <p:pic>
        <p:nvPicPr>
          <p:cNvPr id="26" name="Picture 25">
            <a:extLst>
              <a:ext uri="{FF2B5EF4-FFF2-40B4-BE49-F238E27FC236}">
                <a16:creationId xmlns:a16="http://schemas.microsoft.com/office/drawing/2014/main" id="{4F1A5C30-577C-F44B-BDEC-318FB4E1ED5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5020562" y="6818077"/>
            <a:ext cx="5814199" cy="4864091"/>
          </a:xfrm>
          <a:prstGeom prst="rect">
            <a:avLst/>
          </a:prstGeom>
        </p:spPr>
      </p:pic>
      <p:pic>
        <p:nvPicPr>
          <p:cNvPr id="27" name="Picture 26">
            <a:extLst>
              <a:ext uri="{FF2B5EF4-FFF2-40B4-BE49-F238E27FC236}">
                <a16:creationId xmlns:a16="http://schemas.microsoft.com/office/drawing/2014/main" id="{1CA13ACD-9A38-3845-8920-B45ADF96996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719333" y="6800124"/>
            <a:ext cx="4586925" cy="5026999"/>
          </a:xfrm>
          <a:prstGeom prst="rect">
            <a:avLst/>
          </a:prstGeom>
          <a:noFill/>
          <a:ln>
            <a:noFill/>
          </a:ln>
        </p:spPr>
      </p:pic>
      <p:sp>
        <p:nvSpPr>
          <p:cNvPr id="29" name="TextBox 28">
            <a:extLst>
              <a:ext uri="{FF2B5EF4-FFF2-40B4-BE49-F238E27FC236}">
                <a16:creationId xmlns:a16="http://schemas.microsoft.com/office/drawing/2014/main" id="{F3DE27CE-5346-1D43-8EA3-DF5FBE53FBD4}"/>
              </a:ext>
            </a:extLst>
          </p:cNvPr>
          <p:cNvSpPr txBox="1"/>
          <p:nvPr/>
        </p:nvSpPr>
        <p:spPr>
          <a:xfrm>
            <a:off x="24915875" y="18741978"/>
            <a:ext cx="11428919" cy="6740307"/>
          </a:xfrm>
          <a:prstGeom prst="rect">
            <a:avLst/>
          </a:prstGeom>
          <a:noFill/>
        </p:spPr>
        <p:txBody>
          <a:bodyPr wrap="square" rtlCol="0">
            <a:spAutoFit/>
          </a:bodyPr>
          <a:lstStyle/>
          <a:p>
            <a:pPr marL="457200" lvl="0" indent="-457200">
              <a:buAutoNum type="arabicPeriod"/>
            </a:pPr>
            <a:r>
              <a:rPr lang="en-US" sz="1600" dirty="0" err="1">
                <a:latin typeface="Arial" panose="020B0604020202020204" pitchFamily="34" charset="0"/>
                <a:cs typeface="Arial" panose="020B0604020202020204" pitchFamily="34" charset="0"/>
              </a:rPr>
              <a:t>Sénéchal</a:t>
            </a:r>
            <a:r>
              <a:rPr lang="en-US" sz="1600" dirty="0">
                <a:latin typeface="Arial" panose="020B0604020202020204" pitchFamily="34" charset="0"/>
                <a:cs typeface="Arial" panose="020B0604020202020204" pitchFamily="34" charset="0"/>
              </a:rPr>
              <a:t>, M., &amp; Young, L. (2008). The Effect of Family Literacy Interventions on Children’s Acquisition of Reading From Kindergarten to Grade 3: A Meta-Analytic Review. </a:t>
            </a:r>
            <a:r>
              <a:rPr lang="en-US" sz="1600" i="1" dirty="0">
                <a:latin typeface="Arial" panose="020B0604020202020204" pitchFamily="34" charset="0"/>
                <a:cs typeface="Arial" panose="020B0604020202020204" pitchFamily="34" charset="0"/>
              </a:rPr>
              <a:t>Review of Educational Research, 78</a:t>
            </a:r>
            <a:r>
              <a:rPr lang="en-US" sz="1600" dirty="0">
                <a:latin typeface="Arial" panose="020B0604020202020204" pitchFamily="34" charset="0"/>
                <a:cs typeface="Arial" panose="020B0604020202020204" pitchFamily="34" charset="0"/>
              </a:rPr>
              <a:t>(4), 880-907. doi:10.3102/0034654308320319</a:t>
            </a:r>
          </a:p>
          <a:p>
            <a:pPr marL="457200" lvl="0" indent="-457200">
              <a:buAutoNum type="arabicPeriod"/>
            </a:pPr>
            <a:r>
              <a:rPr lang="en-US" sz="1600" dirty="0">
                <a:latin typeface="Arial" panose="020B0604020202020204" pitchFamily="34" charset="0"/>
                <a:cs typeface="Arial" panose="020B0604020202020204" pitchFamily="34" charset="0"/>
              </a:rPr>
              <a:t>van </a:t>
            </a:r>
            <a:r>
              <a:rPr lang="en-US" sz="1600" dirty="0" err="1">
                <a:latin typeface="Arial" panose="020B0604020202020204" pitchFamily="34" charset="0"/>
                <a:cs typeface="Arial" panose="020B0604020202020204" pitchFamily="34" charset="0"/>
              </a:rPr>
              <a:t>Steensel</a:t>
            </a:r>
            <a:r>
              <a:rPr lang="en-US" sz="1600" dirty="0">
                <a:latin typeface="Arial" panose="020B0604020202020204" pitchFamily="34" charset="0"/>
                <a:cs typeface="Arial" panose="020B0604020202020204" pitchFamily="34" charset="0"/>
              </a:rPr>
              <a:t>, R., </a:t>
            </a:r>
            <a:r>
              <a:rPr lang="en-US" sz="1600" dirty="0" err="1">
                <a:latin typeface="Arial" panose="020B0604020202020204" pitchFamily="34" charset="0"/>
                <a:cs typeface="Arial" panose="020B0604020202020204" pitchFamily="34" charset="0"/>
              </a:rPr>
              <a:t>McElvany</a:t>
            </a:r>
            <a:r>
              <a:rPr lang="en-US" sz="1600" dirty="0">
                <a:latin typeface="Arial" panose="020B0604020202020204" pitchFamily="34" charset="0"/>
                <a:cs typeface="Arial" panose="020B0604020202020204" pitchFamily="34" charset="0"/>
              </a:rPr>
              <a:t>, N., </a:t>
            </a:r>
            <a:r>
              <a:rPr lang="en-US" sz="1600" dirty="0" err="1">
                <a:latin typeface="Arial" panose="020B0604020202020204" pitchFamily="34" charset="0"/>
                <a:cs typeface="Arial" panose="020B0604020202020204" pitchFamily="34" charset="0"/>
              </a:rPr>
              <a:t>Kurvers</a:t>
            </a:r>
            <a:r>
              <a:rPr lang="en-US" sz="1600" dirty="0">
                <a:latin typeface="Arial" panose="020B0604020202020204" pitchFamily="34" charset="0"/>
                <a:cs typeface="Arial" panose="020B0604020202020204" pitchFamily="34" charset="0"/>
              </a:rPr>
              <a:t>, J., &amp; </a:t>
            </a:r>
            <a:r>
              <a:rPr lang="en-US" sz="1600" dirty="0" err="1">
                <a:latin typeface="Arial" panose="020B0604020202020204" pitchFamily="34" charset="0"/>
                <a:cs typeface="Arial" panose="020B0604020202020204" pitchFamily="34" charset="0"/>
              </a:rPr>
              <a:t>Herppich</a:t>
            </a:r>
            <a:r>
              <a:rPr lang="en-US" sz="1600" dirty="0">
                <a:latin typeface="Arial" panose="020B0604020202020204" pitchFamily="34" charset="0"/>
                <a:cs typeface="Arial" panose="020B0604020202020204" pitchFamily="34" charset="0"/>
              </a:rPr>
              <a:t>, S. (2011). How Effective Are Family Literacy Programs?: Results of a Meta-Analysis. </a:t>
            </a:r>
            <a:r>
              <a:rPr lang="en-US" sz="1600" i="1" dirty="0">
                <a:latin typeface="Arial" panose="020B0604020202020204" pitchFamily="34" charset="0"/>
                <a:cs typeface="Arial" panose="020B0604020202020204" pitchFamily="34" charset="0"/>
              </a:rPr>
              <a:t>Review of Educational Research, 81</a:t>
            </a:r>
            <a:r>
              <a:rPr lang="en-US" sz="1600" dirty="0">
                <a:latin typeface="Arial" panose="020B0604020202020204" pitchFamily="34" charset="0"/>
                <a:cs typeface="Arial" panose="020B0604020202020204" pitchFamily="34" charset="0"/>
              </a:rPr>
              <a:t>(1), 69-96. doi:10.3102/0034654310388819</a:t>
            </a:r>
          </a:p>
          <a:p>
            <a:pPr marL="457200" lvl="0" indent="-457200">
              <a:buAutoNum type="arabicPeriod"/>
            </a:pPr>
            <a:r>
              <a:rPr lang="en-US" sz="1600" dirty="0">
                <a:latin typeface="Arial" panose="020B0604020202020204" pitchFamily="34" charset="0"/>
                <a:cs typeface="Arial" panose="020B0604020202020204" pitchFamily="34" charset="0"/>
              </a:rPr>
              <a:t>Morrow LM, Mendelsohn AL, Kuhn MR. Characteristics of Three Family Literacy Programs That Worked. In: Dunsmore K, Fisher D, eds. </a:t>
            </a:r>
            <a:r>
              <a:rPr lang="en-US" sz="1600" i="1" dirty="0">
                <a:latin typeface="Arial" panose="020B0604020202020204" pitchFamily="34" charset="0"/>
                <a:cs typeface="Arial" panose="020B0604020202020204" pitchFamily="34" charset="0"/>
              </a:rPr>
              <a:t>Bringing Literacy Home.</a:t>
            </a:r>
            <a:r>
              <a:rPr lang="en-US" sz="1600" dirty="0">
                <a:latin typeface="Arial" panose="020B0604020202020204" pitchFamily="34" charset="0"/>
                <a:cs typeface="Arial" panose="020B0604020202020204" pitchFamily="34" charset="0"/>
              </a:rPr>
              <a:t> Newark, DE: International Reading Association; 2010:83-104.</a:t>
            </a:r>
          </a:p>
          <a:p>
            <a:pPr marL="457200" lvl="0" indent="-457200">
              <a:buAutoNum type="arabicPeriod"/>
            </a:pPr>
            <a:r>
              <a:rPr lang="en-US" sz="1600" dirty="0">
                <a:latin typeface="Arial" panose="020B0604020202020204" pitchFamily="34" charset="0"/>
                <a:cs typeface="Arial" panose="020B0604020202020204" pitchFamily="34" charset="0"/>
              </a:rPr>
              <a:t>Hirst, K., Hannon, P., &amp; Nutbrown, C. (2010). Effects of a preschool bilingual family literacy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J Early Childhood Literacy,</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10</a:t>
            </a:r>
            <a:r>
              <a:rPr lang="en-US" sz="1600" dirty="0">
                <a:latin typeface="Arial" panose="020B0604020202020204" pitchFamily="34" charset="0"/>
                <a:cs typeface="Arial" panose="020B0604020202020204" pitchFamily="34" charset="0"/>
              </a:rPr>
              <a:t>(2), 183-208. doi:10.1177/1468798410363838</a:t>
            </a:r>
          </a:p>
          <a:p>
            <a:pPr marL="457200" lvl="0" indent="-457200">
              <a:buAutoNum type="arabicPeriod"/>
            </a:pPr>
            <a:r>
              <a:rPr lang="en-US" sz="1600" dirty="0">
                <a:latin typeface="Arial" panose="020B0604020202020204" pitchFamily="34" charset="0"/>
                <a:cs typeface="Arial" panose="020B0604020202020204" pitchFamily="34" charset="0"/>
              </a:rPr>
              <a:t>Cates, C. B., </a:t>
            </a:r>
            <a:r>
              <a:rPr lang="en-US" sz="1600" dirty="0" err="1">
                <a:latin typeface="Arial" panose="020B0604020202020204" pitchFamily="34" charset="0"/>
                <a:cs typeface="Arial" panose="020B0604020202020204" pitchFamily="34" charset="0"/>
              </a:rPr>
              <a:t>Weisleder</a:t>
            </a:r>
            <a:r>
              <a:rPr lang="en-US" sz="1600" dirty="0">
                <a:latin typeface="Arial" panose="020B0604020202020204" pitchFamily="34" charset="0"/>
                <a:cs typeface="Arial" panose="020B0604020202020204" pitchFamily="34" charset="0"/>
              </a:rPr>
              <a:t>, A., &amp; Mendelsohn, A. L. (2016). Mitigating the Effects of Family Poverty on Early Child Development through Parenting Interventions in Primary Care. </a:t>
            </a:r>
            <a:r>
              <a:rPr lang="en-US" sz="1600" i="1" dirty="0" err="1">
                <a:latin typeface="Arial" panose="020B0604020202020204" pitchFamily="34" charset="0"/>
                <a:cs typeface="Arial" panose="020B0604020202020204" pitchFamily="34" charset="0"/>
              </a:rPr>
              <a:t>Acad</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Pediatr</a:t>
            </a:r>
            <a:r>
              <a:rPr lang="en-US" sz="1600" i="1" dirty="0">
                <a:latin typeface="Arial" panose="020B0604020202020204" pitchFamily="34" charset="0"/>
                <a:cs typeface="Arial" panose="020B0604020202020204" pitchFamily="34" charset="0"/>
              </a:rPr>
              <a:t>, 16</a:t>
            </a:r>
            <a:r>
              <a:rPr lang="en-US" sz="1600" dirty="0">
                <a:latin typeface="Arial" panose="020B0604020202020204" pitchFamily="34" charset="0"/>
                <a:cs typeface="Arial" panose="020B0604020202020204" pitchFamily="34" charset="0"/>
              </a:rPr>
              <a:t>(3 Suppl), S112-120. doi:10.1016/j.acap.2015.12.015</a:t>
            </a:r>
          </a:p>
          <a:p>
            <a:pPr marL="457200" lvl="0" indent="-457200">
              <a:buAutoNum type="arabicPeriod"/>
            </a:pPr>
            <a:r>
              <a:rPr lang="es-MX" sz="1600" dirty="0">
                <a:latin typeface="Arial" panose="020B0604020202020204" pitchFamily="34" charset="0"/>
                <a:cs typeface="Arial" panose="020B0604020202020204" pitchFamily="34" charset="0"/>
              </a:rPr>
              <a:t>Hagan, J. F., Shaw, J. S., &amp; Duncan, P. M. (2017</a:t>
            </a:r>
            <a:r>
              <a:rPr lang="es-MX" sz="1600" i="1"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Bright futures: guidelines for health supervision of infants, children, and adolescents</a:t>
            </a:r>
            <a:r>
              <a:rPr lang="en-US" sz="1600" dirty="0">
                <a:latin typeface="Arial" panose="020B0604020202020204" pitchFamily="34" charset="0"/>
                <a:cs typeface="Arial" panose="020B0604020202020204" pitchFamily="34" charset="0"/>
              </a:rPr>
              <a:t> (Fourth edition. ed.). Elk Grove Village, IL: Bright Futures/American Academy of Pediatrics.</a:t>
            </a:r>
          </a:p>
          <a:p>
            <a:pPr marL="457200" lvl="0" indent="-457200">
              <a:buAutoNum type="arabicPeriod"/>
            </a:pPr>
            <a:r>
              <a:rPr lang="en-US" sz="1600" dirty="0" err="1">
                <a:latin typeface="Arial" panose="020B0604020202020204" pitchFamily="34" charset="0"/>
                <a:cs typeface="Arial" panose="020B0604020202020204" pitchFamily="34" charset="0"/>
              </a:rPr>
              <a:t>Barkin</a:t>
            </a:r>
            <a:r>
              <a:rPr lang="en-US" sz="1600" dirty="0">
                <a:latin typeface="Arial" panose="020B0604020202020204" pitchFamily="34" charset="0"/>
                <a:cs typeface="Arial" panose="020B0604020202020204" pitchFamily="34" charset="0"/>
              </a:rPr>
              <a:t>, S. L., Finch, S. A., Ip, E. H., Scheindlin, B., Craig, J. A., </a:t>
            </a:r>
            <a:r>
              <a:rPr lang="en-US" sz="1600" dirty="0" err="1">
                <a:latin typeface="Arial" panose="020B0604020202020204" pitchFamily="34" charset="0"/>
                <a:cs typeface="Arial" panose="020B0604020202020204" pitchFamily="34" charset="0"/>
              </a:rPr>
              <a:t>Steffes</a:t>
            </a:r>
            <a:r>
              <a:rPr lang="en-US" sz="1600" dirty="0">
                <a:latin typeface="Arial" panose="020B0604020202020204" pitchFamily="34" charset="0"/>
                <a:cs typeface="Arial" panose="020B0604020202020204" pitchFamily="34" charset="0"/>
              </a:rPr>
              <a:t>, J., . . . Wasserman, R. C. (2008). Is office-based counseling about media use, timeouts, and firearm storage effective? Results from a cluster-randomized, controlled trial. </a:t>
            </a:r>
            <a:r>
              <a:rPr lang="en-US" sz="1600" i="1" dirty="0">
                <a:latin typeface="Arial" panose="020B0604020202020204" pitchFamily="34" charset="0"/>
                <a:cs typeface="Arial" panose="020B0604020202020204" pitchFamily="34" charset="0"/>
              </a:rPr>
              <a:t>Pediatrics, 122</a:t>
            </a:r>
            <a:r>
              <a:rPr lang="en-US" sz="1600" dirty="0">
                <a:latin typeface="Arial" panose="020B0604020202020204" pitchFamily="34" charset="0"/>
                <a:cs typeface="Arial" panose="020B0604020202020204" pitchFamily="34" charset="0"/>
              </a:rPr>
              <a:t>(1), e15-25. doi:10.1542/peds.2007-2611.</a:t>
            </a:r>
          </a:p>
          <a:p>
            <a:pPr marL="457200" lvl="0" indent="-457200">
              <a:buAutoNum type="arabicPeriod"/>
            </a:pPr>
            <a:r>
              <a:rPr lang="en-US" sz="1600" dirty="0">
                <a:latin typeface="Arial" panose="020B0604020202020204" pitchFamily="34" charset="0"/>
                <a:cs typeface="Arial" panose="020B0604020202020204" pitchFamily="34" charset="0"/>
              </a:rPr>
              <a:t>Donnelly, J. E., Hillman, C. H., Castelli, D., </a:t>
            </a:r>
            <a:r>
              <a:rPr lang="en-US" sz="1600" dirty="0" err="1">
                <a:latin typeface="Arial" panose="020B0604020202020204" pitchFamily="34" charset="0"/>
                <a:cs typeface="Arial" panose="020B0604020202020204" pitchFamily="34" charset="0"/>
              </a:rPr>
              <a:t>Etnier</a:t>
            </a:r>
            <a:r>
              <a:rPr lang="en-US" sz="1600" dirty="0">
                <a:latin typeface="Arial" panose="020B0604020202020204" pitchFamily="34" charset="0"/>
                <a:cs typeface="Arial" panose="020B0604020202020204" pitchFamily="34" charset="0"/>
              </a:rPr>
              <a:t>, J. L., Lee, S., </a:t>
            </a:r>
            <a:r>
              <a:rPr lang="en-US" sz="1600" dirty="0" err="1">
                <a:latin typeface="Arial" panose="020B0604020202020204" pitchFamily="34" charset="0"/>
                <a:cs typeface="Arial" panose="020B0604020202020204" pitchFamily="34" charset="0"/>
              </a:rPr>
              <a:t>Tomporowski</a:t>
            </a:r>
            <a:r>
              <a:rPr lang="en-US" sz="1600" dirty="0">
                <a:latin typeface="Arial" panose="020B0604020202020204" pitchFamily="34" charset="0"/>
                <a:cs typeface="Arial" panose="020B0604020202020204" pitchFamily="34" charset="0"/>
              </a:rPr>
              <a:t>, P., . . . Szabo-Reed, A. N. (2016). Physical Activity, Fitness, Cognitive Function, and Academic Achievement in Children: A Systematic Review. Med Sci Sports </a:t>
            </a:r>
            <a:r>
              <a:rPr lang="en-US" sz="1600" dirty="0" err="1">
                <a:latin typeface="Arial" panose="020B0604020202020204" pitchFamily="34" charset="0"/>
                <a:cs typeface="Arial" panose="020B0604020202020204" pitchFamily="34" charset="0"/>
              </a:rPr>
              <a:t>Exerc</a:t>
            </a:r>
            <a:r>
              <a:rPr lang="en-US" sz="1600" dirty="0">
                <a:latin typeface="Arial" panose="020B0604020202020204" pitchFamily="34" charset="0"/>
                <a:cs typeface="Arial" panose="020B0604020202020204" pitchFamily="34" charset="0"/>
              </a:rPr>
              <a:t>, 48(6), 1197-1222.</a:t>
            </a:r>
          </a:p>
          <a:p>
            <a:pPr marL="457200" lvl="0" indent="-457200">
              <a:buAutoNum type="arabicPeriod"/>
            </a:pPr>
            <a:r>
              <a:rPr lang="en-US" sz="1600" dirty="0">
                <a:latin typeface="Arial" panose="020B0604020202020204" pitchFamily="34" charset="0"/>
                <a:cs typeface="Arial" panose="020B0604020202020204" pitchFamily="34" charset="0"/>
              </a:rPr>
              <a:t>Ferretti, L. K., &amp; Bub, K. L. (2017). Family Routines and School Readiness During the Transition to Kindergarten. Early Education and Development, 28(1), 59-77. doi:10.1080/10409289.2016.1195671</a:t>
            </a:r>
          </a:p>
          <a:p>
            <a:pPr marL="457200" lvl="0" indent="-457200">
              <a:buAutoNum type="arabicPeriod"/>
            </a:pPr>
            <a:r>
              <a:rPr lang="en-US" sz="1600" dirty="0">
                <a:latin typeface="Arial" panose="020B0604020202020204" pitchFamily="34" charset="0"/>
                <a:cs typeface="Arial" panose="020B0604020202020204" pitchFamily="34" charset="0"/>
              </a:rPr>
              <a:t>Weiner, B. J., Lewis, C. C., </a:t>
            </a:r>
            <a:r>
              <a:rPr lang="en-US" sz="1600" dirty="0" err="1">
                <a:latin typeface="Arial" panose="020B0604020202020204" pitchFamily="34" charset="0"/>
                <a:cs typeface="Arial" panose="020B0604020202020204" pitchFamily="34" charset="0"/>
              </a:rPr>
              <a:t>Stanick</a:t>
            </a:r>
            <a:r>
              <a:rPr lang="en-US" sz="1600" dirty="0">
                <a:latin typeface="Arial" panose="020B0604020202020204" pitchFamily="34" charset="0"/>
                <a:cs typeface="Arial" panose="020B0604020202020204" pitchFamily="34" charset="0"/>
              </a:rPr>
              <a:t>, C., Powell, B. J., Dorsey, C. N., Clary, A. S., . . . </a:t>
            </a:r>
            <a:r>
              <a:rPr lang="en-US" sz="1600" dirty="0" err="1">
                <a:latin typeface="Arial" panose="020B0604020202020204" pitchFamily="34" charset="0"/>
                <a:cs typeface="Arial" panose="020B0604020202020204" pitchFamily="34" charset="0"/>
              </a:rPr>
              <a:t>Halko</a:t>
            </a:r>
            <a:r>
              <a:rPr lang="en-US" sz="1600" dirty="0">
                <a:latin typeface="Arial" panose="020B0604020202020204" pitchFamily="34" charset="0"/>
                <a:cs typeface="Arial" panose="020B0604020202020204" pitchFamily="34" charset="0"/>
              </a:rPr>
              <a:t>, H. J. I. S. (2017). Psychometric assessment of three newly developed implementation outcome measures. </a:t>
            </a:r>
            <a:r>
              <a:rPr lang="en-US" sz="1600" i="1" dirty="0">
                <a:latin typeface="Arial" panose="020B0604020202020204" pitchFamily="34" charset="0"/>
                <a:cs typeface="Arial" panose="020B0604020202020204" pitchFamily="34" charset="0"/>
              </a:rPr>
              <a:t>Implement Sci,</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12</a:t>
            </a:r>
            <a:r>
              <a:rPr lang="en-US" sz="1600" dirty="0">
                <a:latin typeface="Arial" panose="020B0604020202020204" pitchFamily="34" charset="0"/>
                <a:cs typeface="Arial" panose="020B0604020202020204" pitchFamily="34" charset="0"/>
              </a:rPr>
              <a:t>(1), 108. doi:10.1186/s13012-017-0635-3</a:t>
            </a:r>
          </a:p>
          <a:p>
            <a:pPr lvl="0"/>
            <a:r>
              <a:rPr lang="en-US" sz="1600" dirty="0">
                <a:latin typeface="Arial" panose="020B0604020202020204" pitchFamily="34" charset="0"/>
                <a:cs typeface="Arial" panose="020B0604020202020204" pitchFamily="34" charset="0"/>
              </a:rPr>
              <a:t>Clipart from Canva. </a:t>
            </a:r>
          </a:p>
          <a:p>
            <a:pPr marL="457200" lvl="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4C19EDD-59EE-344C-A66A-44E308E30216}"/>
              </a:ext>
            </a:extLst>
          </p:cNvPr>
          <p:cNvSpPr txBox="1"/>
          <p:nvPr/>
        </p:nvSpPr>
        <p:spPr>
          <a:xfrm>
            <a:off x="24877339" y="14569409"/>
            <a:ext cx="11428919" cy="2677656"/>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 found that a bilingual FLP developed through an educator-pediatrician partnership and implemented in an FQHC was well attended and acceptable. </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Our findings represent a first step in understanding how FLPs can be used to leverage healthcare settings to promote equity in school readiness. </a:t>
            </a:r>
          </a:p>
        </p:txBody>
      </p:sp>
      <p:sp>
        <p:nvSpPr>
          <p:cNvPr id="32" name="TextBox 31">
            <a:extLst>
              <a:ext uri="{FF2B5EF4-FFF2-40B4-BE49-F238E27FC236}">
                <a16:creationId xmlns:a16="http://schemas.microsoft.com/office/drawing/2014/main" id="{303EDC75-DF49-B342-9F15-A23FA8BBB80A}"/>
              </a:ext>
            </a:extLst>
          </p:cNvPr>
          <p:cNvSpPr txBox="1"/>
          <p:nvPr/>
        </p:nvSpPr>
        <p:spPr>
          <a:xfrm>
            <a:off x="12495454" y="7610237"/>
            <a:ext cx="11640536" cy="18189595"/>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Fourteen of 20 eligible parent-child dyads enrolled in the study. All parents identified as Hispanic/Latino and 86% reported limited English proficiency. Two thirds had less than a high school education. </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Nearly all families attended at least one session, 71% attended more than half of the sessions, and half attended 7 or 8 sessions. Seventy-nine percent completed the study.</a:t>
            </a: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Parents rated the FLP as highly acceptable and reported that they appreciated watching and participating in their children’s learning, learning alongside their children, and learning techniques to support their children’s development. Representative quotes are below. </a:t>
            </a: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We made substantive changes to the FLP including increasing the focus on promoting bilingualism, encouraging parents and children to share their experiences with the health topics, helping parents identify literacy activities embedded in their daily health routines (e.g., lullabies), and distributing information on health resources.</a:t>
            </a:r>
          </a:p>
        </p:txBody>
      </p:sp>
      <p:graphicFrame>
        <p:nvGraphicFramePr>
          <p:cNvPr id="34" name="Chart 33">
            <a:extLst>
              <a:ext uri="{FF2B5EF4-FFF2-40B4-BE49-F238E27FC236}">
                <a16:creationId xmlns:a16="http://schemas.microsoft.com/office/drawing/2014/main" id="{C6639BD5-EBF8-A042-AC3F-14C6FF9A24DB}"/>
              </a:ext>
            </a:extLst>
          </p:cNvPr>
          <p:cNvGraphicFramePr/>
          <p:nvPr>
            <p:extLst>
              <p:ext uri="{D42A27DB-BD31-4B8C-83A1-F6EECF244321}">
                <p14:modId xmlns:p14="http://schemas.microsoft.com/office/powerpoint/2010/main" val="2438778038"/>
              </p:ext>
            </p:extLst>
          </p:nvPr>
        </p:nvGraphicFramePr>
        <p:xfrm>
          <a:off x="13030200" y="10363200"/>
          <a:ext cx="10330288" cy="3388688"/>
        </p:xfrm>
        <a:graphic>
          <a:graphicData uri="http://schemas.openxmlformats.org/drawingml/2006/chart">
            <c:chart xmlns:c="http://schemas.openxmlformats.org/drawingml/2006/chart" xmlns:r="http://schemas.openxmlformats.org/officeDocument/2006/relationships" r:id="rId7"/>
          </a:graphicData>
        </a:graphic>
      </p:graphicFrame>
      <p:pic>
        <p:nvPicPr>
          <p:cNvPr id="40" name="Picture 39">
            <a:extLst>
              <a:ext uri="{FF2B5EF4-FFF2-40B4-BE49-F238E27FC236}">
                <a16:creationId xmlns:a16="http://schemas.microsoft.com/office/drawing/2014/main" id="{4A7FB7A8-86F7-5044-B5D8-8E625642256C}"/>
              </a:ext>
            </a:extLst>
          </p:cNvPr>
          <p:cNvPicPr>
            <a:picLocks noChangeAspect="1"/>
          </p:cNvPicPr>
          <p:nvPr/>
        </p:nvPicPr>
        <p:blipFill rotWithShape="1">
          <a:blip r:embed="rId8">
            <a:extLst>
              <a:ext uri="{28A0092B-C50C-407E-A947-70E740481C1C}">
                <a14:useLocalDpi xmlns:a14="http://schemas.microsoft.com/office/drawing/2010/main" val="0"/>
              </a:ext>
            </a:extLst>
          </a:blip>
          <a:srcRect b="45908"/>
          <a:stretch/>
        </p:blipFill>
        <p:spPr>
          <a:xfrm>
            <a:off x="13215510" y="15623097"/>
            <a:ext cx="10144978" cy="5487584"/>
          </a:xfrm>
          <a:prstGeom prst="rect">
            <a:avLst/>
          </a:prstGeom>
        </p:spPr>
      </p:pic>
      <p:sp>
        <p:nvSpPr>
          <p:cNvPr id="41" name="TextBox 40">
            <a:extLst>
              <a:ext uri="{FF2B5EF4-FFF2-40B4-BE49-F238E27FC236}">
                <a16:creationId xmlns:a16="http://schemas.microsoft.com/office/drawing/2014/main" id="{F057E7D6-3AA4-E649-A54E-F19836AF955D}"/>
              </a:ext>
            </a:extLst>
          </p:cNvPr>
          <p:cNvSpPr txBox="1"/>
          <p:nvPr/>
        </p:nvSpPr>
        <p:spPr>
          <a:xfrm>
            <a:off x="13087148" y="20841207"/>
            <a:ext cx="3424138" cy="1815882"/>
          </a:xfrm>
          <a:prstGeom prst="rect">
            <a:avLst/>
          </a:prstGeom>
          <a:noFill/>
        </p:spPr>
        <p:txBody>
          <a:bodyPr wrap="square" rtlCol="0">
            <a:spAutoFit/>
          </a:bodyPr>
          <a:lstStyle/>
          <a:p>
            <a:pPr lvl="0" algn="ctr"/>
            <a:r>
              <a:rPr lang="en-US" sz="2800" b="1" i="1" dirty="0">
                <a:latin typeface="Arial" panose="020B0604020202020204" pitchFamily="34" charset="0"/>
                <a:cs typeface="Arial" panose="020B0604020202020204" pitchFamily="34" charset="0"/>
              </a:rPr>
              <a:t>Watching and participating in their children’s learning</a:t>
            </a:r>
            <a:endParaRPr lang="en-US" sz="2800" b="1"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4B07ED82-C4C5-7A48-8557-44C8EC3693DE}"/>
              </a:ext>
            </a:extLst>
          </p:cNvPr>
          <p:cNvSpPr txBox="1"/>
          <p:nvPr/>
        </p:nvSpPr>
        <p:spPr>
          <a:xfrm>
            <a:off x="16672515" y="21035907"/>
            <a:ext cx="3424138" cy="1815882"/>
          </a:xfrm>
          <a:prstGeom prst="rect">
            <a:avLst/>
          </a:prstGeom>
          <a:noFill/>
        </p:spPr>
        <p:txBody>
          <a:bodyPr wrap="square" rtlCol="0">
            <a:spAutoFit/>
          </a:bodyPr>
          <a:lstStyle/>
          <a:p>
            <a:pPr lvl="0" algn="ctr"/>
            <a:r>
              <a:rPr lang="en-US" sz="2800" b="1" i="1" dirty="0">
                <a:latin typeface="Arial" panose="020B0604020202020204" pitchFamily="34" charset="0"/>
                <a:cs typeface="Arial" panose="020B0604020202020204" pitchFamily="34" charset="0"/>
              </a:rPr>
              <a:t>Learning alongside their children during sessions</a:t>
            </a:r>
            <a:endParaRPr lang="en-US" sz="2800" b="1"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B49CC8D-6DE3-B44B-9142-5EC81DC434E4}"/>
              </a:ext>
            </a:extLst>
          </p:cNvPr>
          <p:cNvSpPr txBox="1"/>
          <p:nvPr/>
        </p:nvSpPr>
        <p:spPr>
          <a:xfrm>
            <a:off x="20257882" y="20841207"/>
            <a:ext cx="3424138" cy="1815882"/>
          </a:xfrm>
          <a:prstGeom prst="rect">
            <a:avLst/>
          </a:prstGeom>
          <a:noFill/>
        </p:spPr>
        <p:txBody>
          <a:bodyPr wrap="square" rtlCol="0">
            <a:spAutoFit/>
          </a:bodyPr>
          <a:lstStyle/>
          <a:p>
            <a:pPr lvl="0" algn="ctr"/>
            <a:r>
              <a:rPr lang="en-US" sz="2800" b="1" i="1" dirty="0">
                <a:latin typeface="Arial" panose="020B0604020202020204" pitchFamily="34" charset="0"/>
                <a:cs typeface="Arial" panose="020B0604020202020204" pitchFamily="34" charset="0"/>
              </a:rPr>
              <a:t>Learning how to support their children’s development</a:t>
            </a:r>
            <a:r>
              <a:rPr lang="en-US" sz="2800" b="1" dirty="0">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A4A2071B-B928-9C4A-9B64-66C9CEF40B52}"/>
              </a:ext>
            </a:extLst>
          </p:cNvPr>
          <p:cNvSpPr txBox="1"/>
          <p:nvPr/>
        </p:nvSpPr>
        <p:spPr>
          <a:xfrm>
            <a:off x="13291672" y="16261564"/>
            <a:ext cx="3015090" cy="2708434"/>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My experience with the program was excellent because I was able to interact with my son while he was learning new things.”</a:t>
            </a:r>
          </a:p>
        </p:txBody>
      </p:sp>
      <p:sp>
        <p:nvSpPr>
          <p:cNvPr id="47" name="TextBox 46">
            <a:extLst>
              <a:ext uri="{FF2B5EF4-FFF2-40B4-BE49-F238E27FC236}">
                <a16:creationId xmlns:a16="http://schemas.microsoft.com/office/drawing/2014/main" id="{ADB01D92-D3C3-3846-A889-04B070A12F51}"/>
              </a:ext>
            </a:extLst>
          </p:cNvPr>
          <p:cNvSpPr txBox="1"/>
          <p:nvPr/>
        </p:nvSpPr>
        <p:spPr>
          <a:xfrm>
            <a:off x="16780454" y="16261564"/>
            <a:ext cx="301509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“Together with my son, I am learning a lot.” </a:t>
            </a:r>
          </a:p>
          <a:p>
            <a:endParaRPr lang="en-US" sz="24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D1B7EA46-FBD3-6B4F-8A85-A80507979E5A}"/>
              </a:ext>
            </a:extLst>
          </p:cNvPr>
          <p:cNvSpPr txBox="1"/>
          <p:nvPr/>
        </p:nvSpPr>
        <p:spPr>
          <a:xfrm>
            <a:off x="20312102" y="16261564"/>
            <a:ext cx="301509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 learned a lot of things like spending more time with my kids and ways to teach them more. I loved this program.” </a:t>
            </a:r>
          </a:p>
        </p:txBody>
      </p:sp>
      <p:sp>
        <p:nvSpPr>
          <p:cNvPr id="7" name="TextBox 6">
            <a:extLst>
              <a:ext uri="{FF2B5EF4-FFF2-40B4-BE49-F238E27FC236}">
                <a16:creationId xmlns:a16="http://schemas.microsoft.com/office/drawing/2014/main" id="{9D235711-EBE3-2343-BFF5-DD9A244134E6}"/>
              </a:ext>
            </a:extLst>
          </p:cNvPr>
          <p:cNvSpPr txBox="1"/>
          <p:nvPr/>
        </p:nvSpPr>
        <p:spPr>
          <a:xfrm>
            <a:off x="25162962" y="12052200"/>
            <a:ext cx="10896207"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Figures 1 and 2: Sight word cards, letter cards, and a health-related Spanish children’s book used during the Physical Activity Unit</a:t>
            </a:r>
          </a:p>
        </p:txBody>
      </p:sp>
      <p:pic>
        <p:nvPicPr>
          <p:cNvPr id="28" name="Picture 27">
            <a:extLst>
              <a:ext uri="{FF2B5EF4-FFF2-40B4-BE49-F238E27FC236}">
                <a16:creationId xmlns:a16="http://schemas.microsoft.com/office/drawing/2014/main" id="{7FBE145E-7BF3-8145-9D04-34CFB07C8D96}"/>
              </a:ext>
            </a:extLst>
          </p:cNvPr>
          <p:cNvPicPr/>
          <p:nvPr/>
        </p:nvPicPr>
        <p:blipFill rotWithShape="1">
          <a:blip r:embed="rId9">
            <a:extLst>
              <a:ext uri="{28A0092B-C50C-407E-A947-70E740481C1C}">
                <a14:useLocalDpi xmlns:a14="http://schemas.microsoft.com/office/drawing/2010/main" val="0"/>
              </a:ext>
            </a:extLst>
          </a:blip>
          <a:srcRect l="19790" t="11199" b="24491"/>
          <a:stretch/>
        </p:blipFill>
        <p:spPr bwMode="auto">
          <a:xfrm>
            <a:off x="25860404" y="580338"/>
            <a:ext cx="9424251" cy="2763748"/>
          </a:xfrm>
          <a:prstGeom prst="rect">
            <a:avLst/>
          </a:prstGeom>
          <a:ln>
            <a:noFill/>
          </a:ln>
          <a:extLst>
            <a:ext uri="{53640926-AAD7-44D8-BBD7-CCE9431645EC}">
              <a14:shadowObscured xmlns:a14="http://schemas.microsoft.com/office/drawing/2010/main"/>
            </a:ext>
          </a:extLst>
        </p:spPr>
      </p:pic>
      <p:pic>
        <p:nvPicPr>
          <p:cNvPr id="9" name="Hampshire Ct 7.m4a" descr="Hampshire Ct 7.m4a">
            <a:hlinkClick r:id="" action="ppaction://media"/>
            <a:extLst>
              <a:ext uri="{FF2B5EF4-FFF2-40B4-BE49-F238E27FC236}">
                <a16:creationId xmlns:a16="http://schemas.microsoft.com/office/drawing/2014/main" id="{8779A32F-8D25-C144-825C-9927AB6ABB31}"/>
              </a:ext>
            </a:extLst>
          </p:cNvPr>
          <p:cNvPicPr>
            <a:picLocks noChangeAspect="1"/>
          </p:cNvPicPr>
          <p:nvPr>
            <a:audioFile r:link="rId2"/>
            <p:extLst>
              <p:ext uri="{DAA4B4D4-6D71-4841-9C94-3DE7FCFB9230}">
                <p14:media xmlns:p14="http://schemas.microsoft.com/office/powerpoint/2010/main" r:embed="rId1"/>
              </p:ext>
            </p:extLst>
          </p:nvPr>
        </p:nvPicPr>
        <p:blipFill>
          <a:blip r:embed="rId10">
            <a:duotone>
              <a:prstClr val="black"/>
              <a:schemeClr val="tx2">
                <a:tint val="45000"/>
                <a:satMod val="400000"/>
              </a:schemeClr>
            </a:duotone>
          </a:blip>
          <a:stretch>
            <a:fillRect/>
          </a:stretch>
        </p:blipFill>
        <p:spPr>
          <a:xfrm>
            <a:off x="16780454" y="0"/>
            <a:ext cx="1991312" cy="1991312"/>
          </a:xfrm>
          <a:prstGeom prst="rect">
            <a:avLst/>
          </a:prstGeom>
        </p:spPr>
      </p:pic>
    </p:spTree>
    <p:extLst>
      <p:ext uri="{BB962C8B-B14F-4D97-AF65-F5344CB8AC3E}">
        <p14:creationId xmlns:p14="http://schemas.microsoft.com/office/powerpoint/2010/main" val="393045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35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1241</Words>
  <Application>Microsoft Office PowerPoint</Application>
  <PresentationFormat>Custom</PresentationFormat>
  <Paragraphs>75</Paragraphs>
  <Slides>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Rutgers B.H.S.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Ellien, Susan</dc:creator>
  <cp:lastModifiedBy>Miller, Nicole</cp:lastModifiedBy>
  <cp:revision>118</cp:revision>
  <cp:lastPrinted>2018-03-27T16:46:37Z</cp:lastPrinted>
  <dcterms:created xsi:type="dcterms:W3CDTF">2014-10-23T13:31:36Z</dcterms:created>
  <dcterms:modified xsi:type="dcterms:W3CDTF">2022-07-13T19:03:51Z</dcterms:modified>
</cp:coreProperties>
</file>